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8" r:id="rId1"/>
  </p:sldMasterIdLst>
  <p:notesMasterIdLst>
    <p:notesMasterId r:id="rId106"/>
  </p:notesMasterIdLst>
  <p:handoutMasterIdLst>
    <p:handoutMasterId r:id="rId107"/>
  </p:handoutMasterIdLst>
  <p:sldIdLst>
    <p:sldId id="256" r:id="rId2"/>
    <p:sldId id="709" r:id="rId3"/>
    <p:sldId id="710" r:id="rId4"/>
    <p:sldId id="711" r:id="rId5"/>
    <p:sldId id="712" r:id="rId6"/>
    <p:sldId id="713" r:id="rId7"/>
    <p:sldId id="714" r:id="rId8"/>
    <p:sldId id="715" r:id="rId9"/>
    <p:sldId id="716" r:id="rId10"/>
    <p:sldId id="717" r:id="rId11"/>
    <p:sldId id="718" r:id="rId12"/>
    <p:sldId id="815" r:id="rId13"/>
    <p:sldId id="720" r:id="rId14"/>
    <p:sldId id="723" r:id="rId15"/>
    <p:sldId id="722" r:id="rId16"/>
    <p:sldId id="724" r:id="rId17"/>
    <p:sldId id="725" r:id="rId18"/>
    <p:sldId id="728" r:id="rId19"/>
    <p:sldId id="727" r:id="rId20"/>
    <p:sldId id="729" r:id="rId21"/>
    <p:sldId id="730" r:id="rId22"/>
    <p:sldId id="731" r:id="rId23"/>
    <p:sldId id="816" r:id="rId24"/>
    <p:sldId id="732" r:id="rId25"/>
    <p:sldId id="733" r:id="rId26"/>
    <p:sldId id="735" r:id="rId27"/>
    <p:sldId id="734" r:id="rId28"/>
    <p:sldId id="736" r:id="rId29"/>
    <p:sldId id="737" r:id="rId30"/>
    <p:sldId id="738" r:id="rId31"/>
    <p:sldId id="739" r:id="rId32"/>
    <p:sldId id="740" r:id="rId33"/>
    <p:sldId id="741" r:id="rId34"/>
    <p:sldId id="742" r:id="rId35"/>
    <p:sldId id="743" r:id="rId36"/>
    <p:sldId id="744" r:id="rId37"/>
    <p:sldId id="745" r:id="rId38"/>
    <p:sldId id="747" r:id="rId39"/>
    <p:sldId id="746" r:id="rId40"/>
    <p:sldId id="748" r:id="rId41"/>
    <p:sldId id="751" r:id="rId42"/>
    <p:sldId id="749" r:id="rId43"/>
    <p:sldId id="750" r:id="rId44"/>
    <p:sldId id="752" r:id="rId45"/>
    <p:sldId id="753" r:id="rId46"/>
    <p:sldId id="754" r:id="rId47"/>
    <p:sldId id="755" r:id="rId48"/>
    <p:sldId id="756" r:id="rId49"/>
    <p:sldId id="758" r:id="rId50"/>
    <p:sldId id="759" r:id="rId51"/>
    <p:sldId id="760" r:id="rId52"/>
    <p:sldId id="761" r:id="rId53"/>
    <p:sldId id="762" r:id="rId54"/>
    <p:sldId id="763" r:id="rId55"/>
    <p:sldId id="764" r:id="rId56"/>
    <p:sldId id="765" r:id="rId57"/>
    <p:sldId id="767" r:id="rId58"/>
    <p:sldId id="768" r:id="rId59"/>
    <p:sldId id="769" r:id="rId60"/>
    <p:sldId id="770" r:id="rId61"/>
    <p:sldId id="771" r:id="rId62"/>
    <p:sldId id="772" r:id="rId63"/>
    <p:sldId id="317" r:id="rId64"/>
    <p:sldId id="774" r:id="rId65"/>
    <p:sldId id="775" r:id="rId66"/>
    <p:sldId id="776" r:id="rId67"/>
    <p:sldId id="777" r:id="rId68"/>
    <p:sldId id="778" r:id="rId69"/>
    <p:sldId id="779" r:id="rId70"/>
    <p:sldId id="780" r:id="rId71"/>
    <p:sldId id="782" r:id="rId72"/>
    <p:sldId id="781" r:id="rId73"/>
    <p:sldId id="783" r:id="rId74"/>
    <p:sldId id="784" r:id="rId75"/>
    <p:sldId id="787" r:id="rId76"/>
    <p:sldId id="785" r:id="rId77"/>
    <p:sldId id="786" r:id="rId78"/>
    <p:sldId id="788" r:id="rId79"/>
    <p:sldId id="789" r:id="rId80"/>
    <p:sldId id="790" r:id="rId81"/>
    <p:sldId id="791" r:id="rId82"/>
    <p:sldId id="792" r:id="rId83"/>
    <p:sldId id="793" r:id="rId84"/>
    <p:sldId id="794" r:id="rId85"/>
    <p:sldId id="795" r:id="rId86"/>
    <p:sldId id="796" r:id="rId87"/>
    <p:sldId id="797" r:id="rId88"/>
    <p:sldId id="798" r:id="rId89"/>
    <p:sldId id="799" r:id="rId90"/>
    <p:sldId id="801" r:id="rId91"/>
    <p:sldId id="800" r:id="rId92"/>
    <p:sldId id="802" r:id="rId93"/>
    <p:sldId id="803" r:id="rId94"/>
    <p:sldId id="814" r:id="rId95"/>
    <p:sldId id="805" r:id="rId96"/>
    <p:sldId id="806" r:id="rId97"/>
    <p:sldId id="807" r:id="rId98"/>
    <p:sldId id="808" r:id="rId99"/>
    <p:sldId id="809" r:id="rId100"/>
    <p:sldId id="810" r:id="rId101"/>
    <p:sldId id="811" r:id="rId102"/>
    <p:sldId id="812" r:id="rId103"/>
    <p:sldId id="813" r:id="rId104"/>
    <p:sldId id="704" r:id="rId105"/>
  </p:sldIdLst>
  <p:sldSz cx="9144000" cy="6858000" type="screen4x3"/>
  <p:notesSz cx="6858000" cy="9144000"/>
  <p:embeddedFontLst>
    <p:embeddedFont>
      <p:font typeface="Lucida Grande" pitchFamily="2" charset="0"/>
      <p:regular r:id="rId108"/>
    </p:embeddedFont>
    <p:embeddedFont>
      <p:font typeface="等线" panose="02010600030101010101" pitchFamily="2" charset="-122"/>
      <p:regular r:id="rId109"/>
      <p:bold r:id="rId110"/>
    </p:embeddedFont>
    <p:embeddedFont>
      <p:font typeface="Arial Black" panose="020B0A04020102020204" pitchFamily="34" charset="0"/>
      <p:bold r:id="rId111"/>
    </p:embeddedFont>
    <p:embeddedFont>
      <p:font typeface="Calibri" panose="020F0502020204030204" pitchFamily="34" charset="0"/>
      <p:regular r:id="rId112"/>
      <p:bold r:id="rId113"/>
      <p:italic r:id="rId114"/>
      <p:boldItalic r:id="rId115"/>
    </p:embeddedFont>
    <p:embeddedFont>
      <p:font typeface="Arial MT" panose="02010600030101010101" charset="-122"/>
      <p:regular r:id="rId116"/>
      <p:bold r:id="rId117"/>
      <p:italic r:id="rId118"/>
      <p:boldItalic r:id="rId119"/>
    </p:embeddedFont>
    <p:embeddedFont>
      <p:font typeface="Arial Narrow" panose="020B0606020202030204" pitchFamily="34" charset="0"/>
      <p:regular r:id="rId120"/>
      <p:bold r:id="rId121"/>
      <p:italic r:id="rId122"/>
      <p:boldItalic r:id="rId123"/>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06639C39-2F12-4F26-8385-BE42B9F87659}">
          <p14:sldIdLst>
            <p14:sldId id="256"/>
            <p14:sldId id="709"/>
            <p14:sldId id="710"/>
            <p14:sldId id="711"/>
            <p14:sldId id="712"/>
            <p14:sldId id="713"/>
            <p14:sldId id="714"/>
            <p14:sldId id="715"/>
            <p14:sldId id="716"/>
            <p14:sldId id="717"/>
            <p14:sldId id="718"/>
            <p14:sldId id="815"/>
            <p14:sldId id="720"/>
            <p14:sldId id="723"/>
            <p14:sldId id="722"/>
            <p14:sldId id="724"/>
            <p14:sldId id="725"/>
            <p14:sldId id="728"/>
            <p14:sldId id="727"/>
            <p14:sldId id="729"/>
            <p14:sldId id="730"/>
            <p14:sldId id="731"/>
            <p14:sldId id="816"/>
            <p14:sldId id="732"/>
            <p14:sldId id="733"/>
            <p14:sldId id="735"/>
            <p14:sldId id="734"/>
            <p14:sldId id="736"/>
            <p14:sldId id="737"/>
            <p14:sldId id="738"/>
            <p14:sldId id="739"/>
            <p14:sldId id="740"/>
            <p14:sldId id="741"/>
            <p14:sldId id="742"/>
            <p14:sldId id="743"/>
            <p14:sldId id="744"/>
            <p14:sldId id="745"/>
            <p14:sldId id="747"/>
            <p14:sldId id="746"/>
            <p14:sldId id="748"/>
            <p14:sldId id="751"/>
            <p14:sldId id="749"/>
            <p14:sldId id="750"/>
            <p14:sldId id="752"/>
            <p14:sldId id="753"/>
            <p14:sldId id="754"/>
            <p14:sldId id="755"/>
            <p14:sldId id="756"/>
            <p14:sldId id="758"/>
            <p14:sldId id="759"/>
            <p14:sldId id="760"/>
            <p14:sldId id="761"/>
            <p14:sldId id="762"/>
            <p14:sldId id="763"/>
            <p14:sldId id="764"/>
            <p14:sldId id="765"/>
            <p14:sldId id="767"/>
            <p14:sldId id="768"/>
            <p14:sldId id="769"/>
            <p14:sldId id="770"/>
            <p14:sldId id="771"/>
            <p14:sldId id="772"/>
            <p14:sldId id="317"/>
            <p14:sldId id="774"/>
            <p14:sldId id="775"/>
            <p14:sldId id="776"/>
            <p14:sldId id="777"/>
            <p14:sldId id="778"/>
            <p14:sldId id="779"/>
            <p14:sldId id="780"/>
            <p14:sldId id="782"/>
            <p14:sldId id="781"/>
            <p14:sldId id="783"/>
            <p14:sldId id="784"/>
            <p14:sldId id="787"/>
            <p14:sldId id="785"/>
            <p14:sldId id="786"/>
            <p14:sldId id="788"/>
            <p14:sldId id="789"/>
            <p14:sldId id="790"/>
            <p14:sldId id="791"/>
            <p14:sldId id="792"/>
            <p14:sldId id="793"/>
            <p14:sldId id="794"/>
            <p14:sldId id="795"/>
            <p14:sldId id="796"/>
            <p14:sldId id="797"/>
            <p14:sldId id="798"/>
            <p14:sldId id="799"/>
            <p14:sldId id="801"/>
            <p14:sldId id="800"/>
            <p14:sldId id="802"/>
            <p14:sldId id="803"/>
            <p14:sldId id="814"/>
            <p14:sldId id="805"/>
            <p14:sldId id="806"/>
            <p14:sldId id="807"/>
            <p14:sldId id="808"/>
            <p14:sldId id="809"/>
            <p14:sldId id="810"/>
            <p14:sldId id="811"/>
            <p14:sldId id="812"/>
            <p14:sldId id="813"/>
            <p14:sldId id="7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6D6D"/>
    <a:srgbClr val="184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0" autoAdjust="0"/>
    <p:restoredTop sz="82710" autoAdjust="0"/>
  </p:normalViewPr>
  <p:slideViewPr>
    <p:cSldViewPr snapToGrid="0">
      <p:cViewPr varScale="1">
        <p:scale>
          <a:sx n="95" d="100"/>
          <a:sy n="95" d="100"/>
        </p:scale>
        <p:origin x="1656" y="-48"/>
      </p:cViewPr>
      <p:guideLst/>
    </p:cSldViewPr>
  </p:slideViewPr>
  <p:notesTextViewPr>
    <p:cViewPr>
      <p:scale>
        <a:sx n="1" d="1"/>
        <a:sy n="1" d="1"/>
      </p:scale>
      <p:origin x="0" y="0"/>
    </p:cViewPr>
  </p:notesTextViewPr>
  <p:notesViewPr>
    <p:cSldViewPr snapToGrid="0">
      <p:cViewPr varScale="1">
        <p:scale>
          <a:sx n="49" d="100"/>
          <a:sy n="49" d="100"/>
        </p:scale>
        <p:origin x="2733" y="3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6.fntdata"/><Relationship Id="rId118"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1.fntdata"/><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3.fntdata"/><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notesMaster" Target="notesMasters/notesMaster1.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145D233-BB07-47DD-8F8E-2A83147BBC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91B6799-F374-4DAA-A211-19D3663621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E53B4C-93A5-4894-8DE3-C0ACACC44B05}" type="datetimeFigureOut">
              <a:rPr lang="zh-CN" altLang="en-US" smtClean="0"/>
              <a:t>2023-6-6</a:t>
            </a:fld>
            <a:endParaRPr lang="zh-CN" altLang="en-US"/>
          </a:p>
        </p:txBody>
      </p:sp>
      <p:sp>
        <p:nvSpPr>
          <p:cNvPr id="4" name="页脚占位符 3">
            <a:extLst>
              <a:ext uri="{FF2B5EF4-FFF2-40B4-BE49-F238E27FC236}">
                <a16:creationId xmlns:a16="http://schemas.microsoft.com/office/drawing/2014/main" id="{1CAFD679-C375-45FF-A47B-8F390DE93E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CB16B26-01C9-4575-9B85-AE3E953BC7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B92716-4809-4C15-B4C1-4D101504C0F8}" type="slidenum">
              <a:rPr lang="zh-CN" altLang="en-US" smtClean="0"/>
              <a:t>‹#›</a:t>
            </a:fld>
            <a:endParaRPr lang="zh-CN" altLang="en-US"/>
          </a:p>
        </p:txBody>
      </p:sp>
    </p:spTree>
    <p:extLst>
      <p:ext uri="{BB962C8B-B14F-4D97-AF65-F5344CB8AC3E}">
        <p14:creationId xmlns:p14="http://schemas.microsoft.com/office/powerpoint/2010/main" val="85288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71113B-2524-49D2-82ED-491D0C2BD483}" type="datetimeFigureOut">
              <a:rPr lang="zh-CN" altLang="en-US" smtClean="0"/>
              <a:t>2023-6-6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72D43-B663-4ECA-90C5-F950B09584FE}" type="slidenum">
              <a:rPr lang="zh-CN" altLang="en-US" smtClean="0"/>
              <a:t>‹#›</a:t>
            </a:fld>
            <a:endParaRPr lang="zh-CN" altLang="en-US"/>
          </a:p>
        </p:txBody>
      </p:sp>
    </p:spTree>
    <p:extLst>
      <p:ext uri="{BB962C8B-B14F-4D97-AF65-F5344CB8AC3E}">
        <p14:creationId xmlns:p14="http://schemas.microsoft.com/office/powerpoint/2010/main" val="3842546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C72D43-B663-4ECA-90C5-F950B09584FE}" type="slidenum">
              <a:rPr lang="zh-CN" altLang="en-US" smtClean="0"/>
              <a:t>5</a:t>
            </a:fld>
            <a:endParaRPr lang="zh-CN" altLang="en-US"/>
          </a:p>
        </p:txBody>
      </p:sp>
    </p:spTree>
    <p:extLst>
      <p:ext uri="{BB962C8B-B14F-4D97-AF65-F5344CB8AC3E}">
        <p14:creationId xmlns:p14="http://schemas.microsoft.com/office/powerpoint/2010/main" val="461113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一个有趣的软件，可视化网络多层的卷积核</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23</a:t>
            </a:fld>
            <a:endParaRPr lang="zh-CN" altLang="en-US"/>
          </a:p>
        </p:txBody>
      </p:sp>
    </p:spTree>
    <p:extLst>
      <p:ext uri="{BB962C8B-B14F-4D97-AF65-F5344CB8AC3E}">
        <p14:creationId xmlns:p14="http://schemas.microsoft.com/office/powerpoint/2010/main" val="4143314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找出网络激活值最大的卷积核并进行可视化，从而知道网络在学习什么样的特征（多种图片都显示有圆圆的特征）</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25</a:t>
            </a:fld>
            <a:endParaRPr lang="zh-CN" altLang="en-US"/>
          </a:p>
        </p:txBody>
      </p:sp>
    </p:spTree>
    <p:extLst>
      <p:ext uri="{BB962C8B-B14F-4D97-AF65-F5344CB8AC3E}">
        <p14:creationId xmlns:p14="http://schemas.microsoft.com/office/powerpoint/2010/main" val="1039431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显著性检测，找出与从目标类别到图像像素种，梯度最大的像素</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28</a:t>
            </a:fld>
            <a:endParaRPr lang="zh-CN" altLang="en-US"/>
          </a:p>
        </p:txBody>
      </p:sp>
    </p:spTree>
    <p:extLst>
      <p:ext uri="{BB962C8B-B14F-4D97-AF65-F5344CB8AC3E}">
        <p14:creationId xmlns:p14="http://schemas.microsoft.com/office/powerpoint/2010/main" val="44466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神经元对于图像像素的梯度反应了像素的重要程序，反向传播时只传播正值会取得很有趣的结果</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33</a:t>
            </a:fld>
            <a:endParaRPr lang="zh-CN" altLang="en-US"/>
          </a:p>
        </p:txBody>
      </p:sp>
    </p:spTree>
    <p:extLst>
      <p:ext uri="{BB962C8B-B14F-4D97-AF65-F5344CB8AC3E}">
        <p14:creationId xmlns:p14="http://schemas.microsoft.com/office/powerpoint/2010/main" val="1693439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a:t>
            </a:r>
            <a:r>
              <a:rPr lang="en-US" altLang="zh-CN" dirty="0"/>
              <a:t>guided </a:t>
            </a:r>
            <a:r>
              <a:rPr lang="en-US" altLang="zh-CN" dirty="0" err="1"/>
              <a:t>bakcprop</a:t>
            </a:r>
            <a:r>
              <a:rPr lang="zh-CN" altLang="en-US" dirty="0"/>
              <a:t>会使得卷积核的可视化更加清晰，从而知道网络在学习什么</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34</a:t>
            </a:fld>
            <a:endParaRPr lang="zh-CN" altLang="en-US"/>
          </a:p>
        </p:txBody>
      </p:sp>
    </p:spTree>
    <p:extLst>
      <p:ext uri="{BB962C8B-B14F-4D97-AF65-F5344CB8AC3E}">
        <p14:creationId xmlns:p14="http://schemas.microsoft.com/office/powerpoint/2010/main" val="488752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Gradient ascent</a:t>
            </a:r>
            <a:r>
              <a:rPr lang="zh-CN" altLang="en-US" dirty="0"/>
              <a:t>生成的图像和类别十分符合</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39</a:t>
            </a:fld>
            <a:endParaRPr lang="zh-CN" altLang="en-US"/>
          </a:p>
        </p:txBody>
      </p:sp>
    </p:spTree>
    <p:extLst>
      <p:ext uri="{BB962C8B-B14F-4D97-AF65-F5344CB8AC3E}">
        <p14:creationId xmlns:p14="http://schemas.microsoft.com/office/powerpoint/2010/main" val="3285233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44</a:t>
            </a:fld>
            <a:endParaRPr lang="zh-CN" altLang="en-US"/>
          </a:p>
        </p:txBody>
      </p:sp>
    </p:spTree>
    <p:extLst>
      <p:ext uri="{BB962C8B-B14F-4D97-AF65-F5344CB8AC3E}">
        <p14:creationId xmlns:p14="http://schemas.microsoft.com/office/powerpoint/2010/main" val="2580269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46</a:t>
            </a:fld>
            <a:endParaRPr lang="zh-CN" altLang="en-US"/>
          </a:p>
        </p:txBody>
      </p:sp>
    </p:spTree>
    <p:extLst>
      <p:ext uri="{BB962C8B-B14F-4D97-AF65-F5344CB8AC3E}">
        <p14:creationId xmlns:p14="http://schemas.microsoft.com/office/powerpoint/2010/main" val="32588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为自然图像添加额外的先验（</a:t>
            </a:r>
            <a:r>
              <a:rPr lang="en-US" altLang="zh-CN" dirty="0"/>
              <a:t>deep generator network</a:t>
            </a:r>
            <a:r>
              <a:rPr lang="zh-CN" altLang="en-US" dirty="0"/>
              <a:t>），你可以获得一些逼真的图像，并了解网络在学习什么</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47</a:t>
            </a:fld>
            <a:endParaRPr lang="zh-CN" altLang="en-US"/>
          </a:p>
        </p:txBody>
      </p:sp>
    </p:spTree>
    <p:extLst>
      <p:ext uri="{BB962C8B-B14F-4D97-AF65-F5344CB8AC3E}">
        <p14:creationId xmlns:p14="http://schemas.microsoft.com/office/powerpoint/2010/main" val="561856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强行让一个错误的</a:t>
            </a:r>
            <a:r>
              <a:rPr lang="en-US" altLang="zh-CN" dirty="0"/>
              <a:t>Label</a:t>
            </a:r>
            <a:r>
              <a:rPr lang="zh-CN" altLang="en-US" dirty="0"/>
              <a:t>去让网路学习，再把梯度返回到图像上，发现图像上没有什么变化，也没有像素差异。</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51</a:t>
            </a:fld>
            <a:endParaRPr lang="zh-CN" altLang="en-US"/>
          </a:p>
        </p:txBody>
      </p:sp>
    </p:spTree>
    <p:extLst>
      <p:ext uri="{BB962C8B-B14F-4D97-AF65-F5344CB8AC3E}">
        <p14:creationId xmlns:p14="http://schemas.microsoft.com/office/powerpoint/2010/main" val="239846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引出卷积网络里面的特征的学习</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10</a:t>
            </a:fld>
            <a:endParaRPr lang="zh-CN" altLang="en-US"/>
          </a:p>
        </p:txBody>
      </p:sp>
    </p:spTree>
    <p:extLst>
      <p:ext uri="{BB962C8B-B14F-4D97-AF65-F5344CB8AC3E}">
        <p14:creationId xmlns:p14="http://schemas.microsoft.com/office/powerpoint/2010/main" val="535253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浅层能复原图像，但深层不行</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55</a:t>
            </a:fld>
            <a:endParaRPr lang="zh-CN" altLang="en-US"/>
          </a:p>
        </p:txBody>
      </p:sp>
    </p:spTree>
    <p:extLst>
      <p:ext uri="{BB962C8B-B14F-4D97-AF65-F5344CB8AC3E}">
        <p14:creationId xmlns:p14="http://schemas.microsoft.com/office/powerpoint/2010/main" val="2394785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反向传播梯度替换为网络激活值，不断放大网络激活值</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56</a:t>
            </a:fld>
            <a:endParaRPr lang="zh-CN" altLang="en-US"/>
          </a:p>
        </p:txBody>
      </p:sp>
    </p:spTree>
    <p:extLst>
      <p:ext uri="{BB962C8B-B14F-4D97-AF65-F5344CB8AC3E}">
        <p14:creationId xmlns:p14="http://schemas.microsoft.com/office/powerpoint/2010/main" val="2940235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反向传播梯度替换为网络激活值，不断放大网络激活值</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57</a:t>
            </a:fld>
            <a:endParaRPr lang="zh-CN" altLang="en-US"/>
          </a:p>
        </p:txBody>
      </p:sp>
    </p:spTree>
    <p:extLst>
      <p:ext uri="{BB962C8B-B14F-4D97-AF65-F5344CB8AC3E}">
        <p14:creationId xmlns:p14="http://schemas.microsoft.com/office/powerpoint/2010/main" val="4193860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使用多尺度训练</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66</a:t>
            </a:fld>
            <a:endParaRPr lang="zh-CN" altLang="en-US"/>
          </a:p>
        </p:txBody>
      </p:sp>
    </p:spTree>
    <p:extLst>
      <p:ext uri="{BB962C8B-B14F-4D97-AF65-F5344CB8AC3E}">
        <p14:creationId xmlns:p14="http://schemas.microsoft.com/office/powerpoint/2010/main" val="1945063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MIT</a:t>
            </a:r>
            <a:r>
              <a:rPr lang="zh-CN" altLang="en-US" dirty="0"/>
              <a:t>的网络预训练，会得到很好的效果</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67</a:t>
            </a:fld>
            <a:endParaRPr lang="zh-CN" altLang="en-US"/>
          </a:p>
        </p:txBody>
      </p:sp>
    </p:spTree>
    <p:extLst>
      <p:ext uri="{BB962C8B-B14F-4D97-AF65-F5344CB8AC3E}">
        <p14:creationId xmlns:p14="http://schemas.microsoft.com/office/powerpoint/2010/main" val="2978445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Gram reconstruction</a:t>
            </a:r>
            <a:r>
              <a:rPr lang="zh-CN" altLang="en-US" dirty="0"/>
              <a:t>和</a:t>
            </a:r>
            <a:r>
              <a:rPr lang="en-US" altLang="zh-CN" dirty="0"/>
              <a:t>feature reconstruction</a:t>
            </a:r>
            <a:r>
              <a:rPr lang="zh-CN" altLang="en-US" dirty="0"/>
              <a:t>结合，引出风格转移</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80</a:t>
            </a:fld>
            <a:endParaRPr lang="zh-CN" altLang="en-US"/>
          </a:p>
        </p:txBody>
      </p:sp>
    </p:spTree>
    <p:extLst>
      <p:ext uri="{BB962C8B-B14F-4D97-AF65-F5344CB8AC3E}">
        <p14:creationId xmlns:p14="http://schemas.microsoft.com/office/powerpoint/2010/main" val="525732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风格转移超参调节</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87</a:t>
            </a:fld>
            <a:endParaRPr lang="zh-CN" altLang="en-US"/>
          </a:p>
        </p:txBody>
      </p:sp>
    </p:spTree>
    <p:extLst>
      <p:ext uri="{BB962C8B-B14F-4D97-AF65-F5344CB8AC3E}">
        <p14:creationId xmlns:p14="http://schemas.microsoft.com/office/powerpoint/2010/main" val="3197887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结合</a:t>
            </a:r>
            <a:r>
              <a:rPr lang="en-US" altLang="zh-CN" dirty="0"/>
              <a:t>context loss, style loss</a:t>
            </a:r>
            <a:r>
              <a:rPr lang="zh-CN" altLang="en-US" dirty="0"/>
              <a:t>和以及</a:t>
            </a:r>
            <a:r>
              <a:rPr lang="en-US" altLang="zh-CN" dirty="0" err="1"/>
              <a:t>deepdream</a:t>
            </a:r>
            <a:r>
              <a:rPr lang="en-US" altLang="zh-CN" dirty="0"/>
              <a:t> loss (maximum the norm)</a:t>
            </a:r>
            <a:r>
              <a:rPr lang="zh-CN" altLang="en-US"/>
              <a:t>，得到这样的结果</a:t>
            </a:r>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93</a:t>
            </a:fld>
            <a:endParaRPr lang="zh-CN" altLang="en-US"/>
          </a:p>
        </p:txBody>
      </p:sp>
    </p:spTree>
    <p:extLst>
      <p:ext uri="{BB962C8B-B14F-4D97-AF65-F5344CB8AC3E}">
        <p14:creationId xmlns:p14="http://schemas.microsoft.com/office/powerpoint/2010/main" val="331818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a:t>
            </a:r>
            <a:r>
              <a:rPr lang="en-US" altLang="zh-CN" dirty="0"/>
              <a:t>w</a:t>
            </a:r>
            <a:r>
              <a:rPr lang="zh-CN" altLang="en-US" dirty="0"/>
              <a:t>和</a:t>
            </a:r>
            <a:r>
              <a:rPr lang="en-US" altLang="zh-CN" dirty="0"/>
              <a:t>b</a:t>
            </a:r>
            <a:r>
              <a:rPr lang="zh-CN" altLang="en-US" dirty="0"/>
              <a:t>的网络计算得到的图像特征</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13</a:t>
            </a:fld>
            <a:endParaRPr lang="zh-CN" altLang="en-US"/>
          </a:p>
        </p:txBody>
      </p:sp>
    </p:spTree>
    <p:extLst>
      <p:ext uri="{BB962C8B-B14F-4D97-AF65-F5344CB8AC3E}">
        <p14:creationId xmlns:p14="http://schemas.microsoft.com/office/powerpoint/2010/main" val="213819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第一层网络卷积核可视化，结果与传统方法得到的“定向边缘”很类似。无论用什么网络和数据集训练都会有类似的结果。</a:t>
            </a:r>
            <a:endParaRPr lang="en-US" altLang="zh-CN"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14</a:t>
            </a:fld>
            <a:endParaRPr lang="zh-CN" altLang="en-US"/>
          </a:p>
        </p:txBody>
      </p:sp>
    </p:spTree>
    <p:extLst>
      <p:ext uri="{BB962C8B-B14F-4D97-AF65-F5344CB8AC3E}">
        <p14:creationId xmlns:p14="http://schemas.microsoft.com/office/powerpoint/2010/main" val="2437638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16</a:t>
            </a:fld>
            <a:endParaRPr lang="zh-CN" altLang="en-US"/>
          </a:p>
        </p:txBody>
      </p:sp>
    </p:spTree>
    <p:extLst>
      <p:ext uri="{BB962C8B-B14F-4D97-AF65-F5344CB8AC3E}">
        <p14:creationId xmlns:p14="http://schemas.microsoft.com/office/powerpoint/2010/main" val="590486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可以用</a:t>
            </a:r>
            <a:r>
              <a:rPr lang="en-US" altLang="zh-CN" dirty="0"/>
              <a:t>linear</a:t>
            </a:r>
            <a:r>
              <a:rPr lang="zh-CN" altLang="en-US" dirty="0"/>
              <a:t>层</a:t>
            </a:r>
            <a:r>
              <a:rPr lang="en-US" altLang="zh-CN" dirty="0"/>
              <a:t>4096</a:t>
            </a:r>
            <a:r>
              <a:rPr lang="zh-CN" altLang="en-US" dirty="0"/>
              <a:t>的特征向量做相似图检索</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18</a:t>
            </a:fld>
            <a:endParaRPr lang="zh-CN" altLang="en-US"/>
          </a:p>
        </p:txBody>
      </p:sp>
    </p:spTree>
    <p:extLst>
      <p:ext uri="{BB962C8B-B14F-4D97-AF65-F5344CB8AC3E}">
        <p14:creationId xmlns:p14="http://schemas.microsoft.com/office/powerpoint/2010/main" val="2003071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这个可视化结果是</a:t>
            </a:r>
            <a:r>
              <a:rPr lang="en-US" altLang="zh-CN" dirty="0"/>
              <a:t>t-SNE</a:t>
            </a:r>
            <a:r>
              <a:rPr lang="zh-CN" altLang="en-US" dirty="0"/>
              <a:t>。</a:t>
            </a:r>
            <a:r>
              <a:rPr lang="en-US" altLang="zh-CN" dirty="0"/>
              <a:t>t-SNE</a:t>
            </a:r>
            <a:r>
              <a:rPr lang="zh-CN" altLang="en-US" dirty="0"/>
              <a:t>是一种更比</a:t>
            </a:r>
            <a:r>
              <a:rPr lang="en-US" altLang="zh-CN" dirty="0"/>
              <a:t>PCA</a:t>
            </a:r>
            <a:r>
              <a:rPr lang="zh-CN" altLang="en-US" dirty="0"/>
              <a:t>更复杂的降维算法</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20</a:t>
            </a:fld>
            <a:endParaRPr lang="zh-CN" altLang="en-US"/>
          </a:p>
        </p:txBody>
      </p:sp>
    </p:spTree>
    <p:extLst>
      <p:ext uri="{BB962C8B-B14F-4D97-AF65-F5344CB8AC3E}">
        <p14:creationId xmlns:p14="http://schemas.microsoft.com/office/powerpoint/2010/main" val="3334693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a:t>
            </a:r>
            <a:r>
              <a:rPr lang="en-US" altLang="zh-CN" dirty="0"/>
              <a:t>4096</a:t>
            </a:r>
            <a:r>
              <a:rPr lang="zh-CN" altLang="en-US" dirty="0"/>
              <a:t>特征向量降维转为</a:t>
            </a:r>
            <a:r>
              <a:rPr lang="en-US" altLang="zh-CN" dirty="0"/>
              <a:t>patch,</a:t>
            </a:r>
            <a:r>
              <a:rPr lang="zh-CN" altLang="en-US" dirty="0"/>
              <a:t>再把</a:t>
            </a:r>
            <a:r>
              <a:rPr lang="en-US" altLang="zh-CN" dirty="0"/>
              <a:t>patch</a:t>
            </a:r>
            <a:r>
              <a:rPr lang="zh-CN" altLang="en-US" dirty="0"/>
              <a:t>对应回原图位置的可视化结果</a:t>
            </a:r>
            <a:endParaRPr lang="en-US" altLang="zh-CN" dirty="0"/>
          </a:p>
        </p:txBody>
      </p:sp>
      <p:sp>
        <p:nvSpPr>
          <p:cNvPr id="4" name="灯片编号占位符 3"/>
          <p:cNvSpPr>
            <a:spLocks noGrp="1"/>
          </p:cNvSpPr>
          <p:nvPr>
            <p:ph type="sldNum" sz="quarter" idx="5"/>
          </p:nvPr>
        </p:nvSpPr>
        <p:spPr/>
        <p:txBody>
          <a:bodyPr/>
          <a:lstStyle/>
          <a:p>
            <a:fld id="{96C72D43-B663-4ECA-90C5-F950B09584FE}" type="slidenum">
              <a:rPr lang="zh-CN" altLang="en-US" smtClean="0"/>
              <a:t>21</a:t>
            </a:fld>
            <a:endParaRPr lang="zh-CN" altLang="en-US"/>
          </a:p>
        </p:txBody>
      </p:sp>
    </p:spTree>
    <p:extLst>
      <p:ext uri="{BB962C8B-B14F-4D97-AF65-F5344CB8AC3E}">
        <p14:creationId xmlns:p14="http://schemas.microsoft.com/office/powerpoint/2010/main" val="2109475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一个有趣的软件，可视化网络多层的卷积核</a:t>
            </a:r>
          </a:p>
        </p:txBody>
      </p:sp>
      <p:sp>
        <p:nvSpPr>
          <p:cNvPr id="4" name="灯片编号占位符 3"/>
          <p:cNvSpPr>
            <a:spLocks noGrp="1"/>
          </p:cNvSpPr>
          <p:nvPr>
            <p:ph type="sldNum" sz="quarter" idx="5"/>
          </p:nvPr>
        </p:nvSpPr>
        <p:spPr/>
        <p:txBody>
          <a:bodyPr/>
          <a:lstStyle/>
          <a:p>
            <a:fld id="{96C72D43-B663-4ECA-90C5-F950B09584FE}" type="slidenum">
              <a:rPr lang="zh-CN" altLang="en-US" smtClean="0"/>
              <a:t>22</a:t>
            </a:fld>
            <a:endParaRPr lang="zh-CN" altLang="en-US"/>
          </a:p>
        </p:txBody>
      </p:sp>
    </p:spTree>
    <p:extLst>
      <p:ext uri="{BB962C8B-B14F-4D97-AF65-F5344CB8AC3E}">
        <p14:creationId xmlns:p14="http://schemas.microsoft.com/office/powerpoint/2010/main" val="1458240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7BCC4C4C-A7F6-48E5-982A-74601994338A}"/>
              </a:ext>
            </a:extLst>
          </p:cNvPr>
          <p:cNvSpPr>
            <a:spLocks noChangeArrowheads="1"/>
          </p:cNvSpPr>
          <p:nvPr/>
        </p:nvSpPr>
        <p:spPr bwMode="auto">
          <a:xfrm>
            <a:off x="228600" y="381000"/>
            <a:ext cx="8686800" cy="6048375"/>
          </a:xfrm>
          <a:prstGeom prst="roundRect">
            <a:avLst>
              <a:gd name="adj" fmla="val 7912"/>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0" lang="zh-CN" altLang="en-US">
              <a:latin typeface="Times New Roman" panose="02020603050405020304" pitchFamily="18" charset="0"/>
            </a:endParaRPr>
          </a:p>
        </p:txBody>
      </p:sp>
      <p:sp>
        <p:nvSpPr>
          <p:cNvPr id="4" name="AutoShape 3">
            <a:extLst>
              <a:ext uri="{FF2B5EF4-FFF2-40B4-BE49-F238E27FC236}">
                <a16:creationId xmlns:a16="http://schemas.microsoft.com/office/drawing/2014/main" id="{911DAE7A-8F3A-43A1-BF40-72139C8B9083}"/>
              </a:ext>
            </a:extLst>
          </p:cNvPr>
          <p:cNvSpPr>
            <a:spLocks noChangeArrowheads="1"/>
          </p:cNvSpPr>
          <p:nvPr/>
        </p:nvSpPr>
        <p:spPr bwMode="white">
          <a:xfrm>
            <a:off x="327025" y="488950"/>
            <a:ext cx="8435975" cy="4768850"/>
          </a:xfrm>
          <a:prstGeom prst="roundRect">
            <a:avLst>
              <a:gd name="adj" fmla="val 731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0" lang="zh-CN" altLang="en-US">
              <a:latin typeface="Times New Roman" panose="02020603050405020304" pitchFamily="18" charset="0"/>
            </a:endParaRPr>
          </a:p>
        </p:txBody>
      </p:sp>
      <p:sp>
        <p:nvSpPr>
          <p:cNvPr id="5" name="AutoShape 4">
            <a:extLst>
              <a:ext uri="{FF2B5EF4-FFF2-40B4-BE49-F238E27FC236}">
                <a16:creationId xmlns:a16="http://schemas.microsoft.com/office/drawing/2014/main" id="{A1F8E3CB-7EA6-475B-ADE7-C9666481313F}"/>
              </a:ext>
            </a:extLst>
          </p:cNvPr>
          <p:cNvSpPr>
            <a:spLocks noChangeArrowheads="1"/>
          </p:cNvSpPr>
          <p:nvPr/>
        </p:nvSpPr>
        <p:spPr bwMode="blackWhite">
          <a:xfrm>
            <a:off x="1371600" y="4500563"/>
            <a:ext cx="6400800" cy="1357312"/>
          </a:xfrm>
          <a:prstGeom prst="roundRect">
            <a:avLst>
              <a:gd name="adj" fmla="val 16667"/>
            </a:avLst>
          </a:prstGeom>
          <a:solidFill>
            <a:schemeClr val="bg1"/>
          </a:solidFill>
          <a:ln w="50800">
            <a:solidFill>
              <a:schemeClr val="bg2"/>
            </a:solidFill>
            <a:round/>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endParaRPr kumimoji="0" lang="zh-CN" altLang="en-US" sz="1800"/>
          </a:p>
        </p:txBody>
      </p:sp>
      <p:pic>
        <p:nvPicPr>
          <p:cNvPr id="6" name="Picture 11" descr="sysu_logo2">
            <a:extLst>
              <a:ext uri="{FF2B5EF4-FFF2-40B4-BE49-F238E27FC236}">
                <a16:creationId xmlns:a16="http://schemas.microsoft.com/office/drawing/2014/main" id="{D940CD4E-13B6-43C8-82B6-FE7E155A4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22225"/>
            <a:ext cx="21526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4">
            <a:extLst>
              <a:ext uri="{FF2B5EF4-FFF2-40B4-BE49-F238E27FC236}">
                <a16:creationId xmlns:a16="http://schemas.microsoft.com/office/drawing/2014/main" id="{0EB2F001-1AA4-4B44-8511-90E28DDB66A1}"/>
              </a:ext>
            </a:extLst>
          </p:cNvPr>
          <p:cNvSpPr txBox="1">
            <a:spLocks noChangeArrowheads="1"/>
          </p:cNvSpPr>
          <p:nvPr/>
        </p:nvSpPr>
        <p:spPr bwMode="auto">
          <a:xfrm>
            <a:off x="1403350" y="4751388"/>
            <a:ext cx="6337300" cy="920252"/>
          </a:xfrm>
          <a:prstGeom prst="rect">
            <a:avLst/>
          </a:prstGeom>
          <a:noFill/>
          <a:ln>
            <a:noFill/>
          </a:ln>
          <a:extLst>
            <a:ext uri="{909E8E84-426E-40dd-AFC4-6F175D3DCCD1}"/>
            <a:ext uri="{91240B29-F687-4f45-9708-019B960494DF}"/>
          </a:extLst>
        </p:spPr>
        <p:txBody>
          <a:bodyPr>
            <a:spAutoFit/>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80000"/>
              </a:lnSpc>
              <a:spcBef>
                <a:spcPct val="20000"/>
              </a:spcBef>
              <a:buClr>
                <a:schemeClr val="bg2"/>
              </a:buClr>
              <a:buSzPct val="70000"/>
              <a:buFont typeface="Wingdings" charset="0"/>
              <a:buNone/>
              <a:defRPr/>
            </a:pPr>
            <a:r>
              <a:rPr lang="en-US" altLang="zh-CN" sz="2000" b="1" dirty="0">
                <a:solidFill>
                  <a:srgbClr val="3A7877"/>
                </a:solidFill>
              </a:rPr>
              <a:t>Pattern Recognition and Computer Vision</a:t>
            </a:r>
            <a:endParaRPr lang="en-US" altLang="zh-CN" sz="1400" b="1" dirty="0">
              <a:solidFill>
                <a:srgbClr val="3A7877"/>
              </a:solidFill>
            </a:endParaRPr>
          </a:p>
          <a:p>
            <a:pPr eaLnBrk="1" hangingPunct="1">
              <a:lnSpc>
                <a:spcPct val="150000"/>
              </a:lnSpc>
              <a:spcBef>
                <a:spcPct val="20000"/>
              </a:spcBef>
              <a:buClr>
                <a:schemeClr val="bg2"/>
              </a:buClr>
              <a:buSzPct val="70000"/>
              <a:buFont typeface="Wingdings" charset="0"/>
              <a:buNone/>
              <a:defRPr/>
            </a:pPr>
            <a:r>
              <a:rPr lang="en-US" altLang="zh-CN" sz="1400" b="1" dirty="0" err="1">
                <a:solidFill>
                  <a:srgbClr val="3A7877"/>
                </a:solidFill>
              </a:rPr>
              <a:t>Guanbin</a:t>
            </a:r>
            <a:r>
              <a:rPr lang="en-US" altLang="zh-CN" sz="1400" b="1" dirty="0">
                <a:solidFill>
                  <a:srgbClr val="3A7877"/>
                </a:solidFill>
              </a:rPr>
              <a:t> Li, </a:t>
            </a:r>
          </a:p>
          <a:p>
            <a:pPr eaLnBrk="1" hangingPunct="1">
              <a:lnSpc>
                <a:spcPct val="80000"/>
              </a:lnSpc>
              <a:spcBef>
                <a:spcPct val="20000"/>
              </a:spcBef>
              <a:buClr>
                <a:schemeClr val="bg2"/>
              </a:buClr>
              <a:buSzPct val="70000"/>
              <a:buFont typeface="Wingdings" charset="0"/>
              <a:buNone/>
              <a:defRPr/>
            </a:pPr>
            <a:r>
              <a:rPr lang="en-US" altLang="zh-CN" sz="1400" b="1" dirty="0">
                <a:solidFill>
                  <a:srgbClr val="3A7877"/>
                </a:solidFill>
              </a:rPr>
              <a:t>School of Computer Science and Engineering, Sun </a:t>
            </a:r>
            <a:r>
              <a:rPr lang="en-US" altLang="zh-CN" sz="1400" b="1" dirty="0" err="1">
                <a:solidFill>
                  <a:srgbClr val="3A7877"/>
                </a:solidFill>
              </a:rPr>
              <a:t>Yat</a:t>
            </a:r>
            <a:r>
              <a:rPr lang="en-US" altLang="zh-CN" sz="1400" b="1" dirty="0">
                <a:solidFill>
                  <a:srgbClr val="3A7877"/>
                </a:solidFill>
              </a:rPr>
              <a:t>-Sen University</a:t>
            </a:r>
          </a:p>
        </p:txBody>
      </p:sp>
      <p:sp>
        <p:nvSpPr>
          <p:cNvPr id="95237" name="Rectangle 5"/>
          <p:cNvSpPr>
            <a:spLocks noGrp="1" noChangeArrowheads="1"/>
          </p:cNvSpPr>
          <p:nvPr>
            <p:ph type="ctrTitle" hasCustomPrompt="1"/>
          </p:nvPr>
        </p:nvSpPr>
        <p:spPr>
          <a:xfrm>
            <a:off x="685800" y="1519240"/>
            <a:ext cx="7772400" cy="2266950"/>
          </a:xfrm>
        </p:spPr>
        <p:txBody>
          <a:bodyPr anchor="ctr" anchorCtr="1"/>
          <a:lstStyle>
            <a:lvl1pPr algn="ctr">
              <a:defRPr sz="4800" i="1" baseline="0">
                <a:latin typeface="Arial" panose="020B0604020202020204" pitchFamily="34" charset="0"/>
              </a:defRPr>
            </a:lvl1pPr>
          </a:lstStyle>
          <a:p>
            <a:r>
              <a:rPr lang="en-US" altLang="zh-CN" dirty="0"/>
              <a:t>MT</a:t>
            </a:r>
            <a:endParaRPr lang="zh-CN" altLang="en-US" dirty="0"/>
          </a:p>
        </p:txBody>
      </p:sp>
    </p:spTree>
    <p:extLst>
      <p:ext uri="{BB962C8B-B14F-4D97-AF65-F5344CB8AC3E}">
        <p14:creationId xmlns:p14="http://schemas.microsoft.com/office/powerpoint/2010/main" val="2451646500"/>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66811425"/>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34150" y="533400"/>
            <a:ext cx="1924050" cy="5410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62000" y="533400"/>
            <a:ext cx="5619750" cy="5410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57945255"/>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2000" y="533400"/>
            <a:ext cx="7696200" cy="1143000"/>
          </a:xfrm>
        </p:spPr>
        <p:txBody>
          <a:bodyPr/>
          <a:lstStyle/>
          <a:p>
            <a:r>
              <a:rPr lang="zh-CN" altLang="en-US"/>
              <a:t>单击此处编辑母版标题样式</a:t>
            </a:r>
          </a:p>
        </p:txBody>
      </p:sp>
      <p:sp>
        <p:nvSpPr>
          <p:cNvPr id="3" name="表格占位符 2"/>
          <p:cNvSpPr>
            <a:spLocks noGrp="1"/>
          </p:cNvSpPr>
          <p:nvPr>
            <p:ph type="tbl" idx="1"/>
          </p:nvPr>
        </p:nvSpPr>
        <p:spPr>
          <a:xfrm>
            <a:off x="762000" y="1905000"/>
            <a:ext cx="7696200" cy="4038600"/>
          </a:xfrm>
        </p:spPr>
        <p:txBody>
          <a:bodyPr/>
          <a:lstStyle/>
          <a:p>
            <a:pPr lvl="0"/>
            <a:r>
              <a:rPr lang="zh-CN" altLang="en-US" noProof="0"/>
              <a:t>单击图标添加表格</a:t>
            </a:r>
          </a:p>
        </p:txBody>
      </p:sp>
    </p:spTree>
    <p:extLst>
      <p:ext uri="{BB962C8B-B14F-4D97-AF65-F5344CB8AC3E}">
        <p14:creationId xmlns:p14="http://schemas.microsoft.com/office/powerpoint/2010/main" val="1531817012"/>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t>Fei-Fei</a:t>
            </a:r>
            <a:r>
              <a:rPr lang="en-US" spc="-10"/>
              <a:t> </a:t>
            </a:r>
            <a:r>
              <a:rPr lang="en-US" spc="-5"/>
              <a:t>Li,</a:t>
            </a:r>
            <a:r>
              <a:rPr lang="en-US" spc="-10"/>
              <a:t> </a:t>
            </a:r>
            <a:r>
              <a:rPr lang="en-US"/>
              <a:t>Jiajun</a:t>
            </a:r>
            <a:r>
              <a:rPr lang="en-US" spc="-15"/>
              <a:t> </a:t>
            </a:r>
            <a:r>
              <a:rPr lang="en-US" spc="-5"/>
              <a:t>Wu,</a:t>
            </a:r>
            <a:r>
              <a:rPr lang="en-US" spc="-10"/>
              <a:t> </a:t>
            </a:r>
            <a:r>
              <a:rPr lang="en-US" spc="-5"/>
              <a:t>Ruohan</a:t>
            </a:r>
            <a:r>
              <a:rPr lang="en-US" spc="-10"/>
              <a:t> </a:t>
            </a:r>
            <a:r>
              <a:rPr lang="en-US" spc="-5"/>
              <a:t>Gao</a:t>
            </a:r>
            <a:endParaRPr lang="en-US" spc="-5" dirty="0"/>
          </a:p>
        </p:txBody>
      </p:sp>
      <p:sp>
        <p:nvSpPr>
          <p:cNvPr id="3" name="Holder 3"/>
          <p:cNvSpPr>
            <a:spLocks noGrp="1"/>
          </p:cNvSpPr>
          <p:nvPr>
            <p:ph type="dt" sz="half" idx="6"/>
          </p:nvPr>
        </p:nvSpPr>
        <p:spPr/>
        <p:txBody>
          <a:bodyPr lIns="0" tIns="0" rIns="0" bIns="0"/>
          <a:lstStyle>
            <a:lvl1pPr>
              <a:defRPr sz="2000" b="0" i="0">
                <a:solidFill>
                  <a:schemeClr val="bg1"/>
                </a:solidFill>
                <a:latin typeface="Arial MT"/>
                <a:cs typeface="Arial MT"/>
              </a:defRPr>
            </a:lvl1pPr>
          </a:lstStyle>
          <a:p>
            <a:pPr marL="12700">
              <a:lnSpc>
                <a:spcPts val="2310"/>
              </a:lnSpc>
            </a:pPr>
            <a:r>
              <a:rPr lang="en-US" spc="-5"/>
              <a:t>Lecture</a:t>
            </a:r>
            <a:r>
              <a:rPr lang="en-US" spc="-55"/>
              <a:t> </a:t>
            </a:r>
            <a:r>
              <a:rPr lang="en-US"/>
              <a:t>8</a:t>
            </a:r>
            <a:r>
              <a:rPr lang="en-US" spc="-50"/>
              <a:t> </a:t>
            </a:r>
            <a:r>
              <a:rPr lang="en-US"/>
              <a:t>-</a:t>
            </a:r>
            <a:endParaRPr lang="en-US" dirty="0"/>
          </a:p>
        </p:txBody>
      </p:sp>
      <p:sp>
        <p:nvSpPr>
          <p:cNvPr id="4" name="Holder 4"/>
          <p:cNvSpPr>
            <a:spLocks noGrp="1"/>
          </p:cNvSpPr>
          <p:nvPr>
            <p:ph type="sldNum" sz="quarter" idx="7"/>
          </p:nvPr>
        </p:nvSpPr>
        <p:spPr/>
        <p:txBody>
          <a:bodyPr lIns="0" tIns="0" rIns="0" bIns="0"/>
          <a:lstStyle>
            <a:lvl1pPr>
              <a:defRPr sz="2000" b="0" i="0">
                <a:solidFill>
                  <a:schemeClr val="bg1"/>
                </a:solidFill>
                <a:latin typeface="Arial MT"/>
                <a:cs typeface="Arial MT"/>
              </a:defRPr>
            </a:lvl1pPr>
          </a:lstStyle>
          <a:p>
            <a:pPr marL="38100">
              <a:lnSpc>
                <a:spcPts val="2310"/>
              </a:lnSpc>
            </a:pPr>
            <a:fld id="{81D60167-4931-47E6-BA6A-407CBD079E47}" type="slidenum">
              <a:rPr lang="en-US" altLang="zh-CN" smtClean="0"/>
              <a:pPr marL="38100">
                <a:lnSpc>
                  <a:spcPts val="2310"/>
                </a:lnSpc>
              </a:pPr>
              <a:t>‹#›</a:t>
            </a:fld>
            <a:endParaRPr lang="en-US" altLang="zh-CN" dirty="0"/>
          </a:p>
        </p:txBody>
      </p:sp>
    </p:spTree>
    <p:extLst>
      <p:ext uri="{BB962C8B-B14F-4D97-AF65-F5344CB8AC3E}">
        <p14:creationId xmlns:p14="http://schemas.microsoft.com/office/powerpoint/2010/main" val="1510100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57158" y="214313"/>
            <a:ext cx="8429625" cy="642937"/>
          </a:xfrm>
        </p:spPr>
        <p:txBody>
          <a:bodyPr/>
          <a:lstStyle>
            <a:lvl1pPr>
              <a:defRPr sz="2800" baseline="0">
                <a:latin typeface="Arial" panose="020B0604020202020204" pitchFamily="34" charset="0"/>
              </a:defRPr>
            </a:lvl1pPr>
          </a:lstStyle>
          <a:p>
            <a:r>
              <a:rPr lang="en-US" altLang="zh-CN" dirty="0"/>
              <a:t>Sample</a:t>
            </a:r>
            <a:endParaRPr lang="zh-CN" altLang="en-US" dirty="0"/>
          </a:p>
        </p:txBody>
      </p:sp>
      <p:sp>
        <p:nvSpPr>
          <p:cNvPr id="3" name="内容占位符 2"/>
          <p:cNvSpPr>
            <a:spLocks noGrp="1"/>
          </p:cNvSpPr>
          <p:nvPr>
            <p:ph idx="1" hasCustomPrompt="1"/>
          </p:nvPr>
        </p:nvSpPr>
        <p:spPr>
          <a:xfrm>
            <a:off x="357158" y="1071546"/>
            <a:ext cx="8429684" cy="5429288"/>
          </a:xfrm>
        </p:spPr>
        <p:txBody>
          <a:bodyPr/>
          <a:lstStyle>
            <a:lvl1pPr>
              <a:defRPr sz="2200" baseline="0">
                <a:latin typeface="Arial" panose="020B0604020202020204" pitchFamily="34" charset="0"/>
              </a:defRPr>
            </a:lvl1pPr>
          </a:lstStyle>
          <a:p>
            <a:pPr lvl="0"/>
            <a:r>
              <a:rPr lang="en-US" altLang="zh-CN" dirty="0"/>
              <a:t>Sample</a:t>
            </a:r>
            <a:endParaRPr lang="zh-CN" altLang="en-US" dirty="0"/>
          </a:p>
        </p:txBody>
      </p:sp>
    </p:spTree>
    <p:extLst>
      <p:ext uri="{BB962C8B-B14F-4D97-AF65-F5344CB8AC3E}">
        <p14:creationId xmlns:p14="http://schemas.microsoft.com/office/powerpoint/2010/main" val="270768437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28596" y="4406900"/>
            <a:ext cx="8358246"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428596" y="2906713"/>
            <a:ext cx="8358246"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Tree>
    <p:extLst>
      <p:ext uri="{BB962C8B-B14F-4D97-AF65-F5344CB8AC3E}">
        <p14:creationId xmlns:p14="http://schemas.microsoft.com/office/powerpoint/2010/main" val="4131120672"/>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28596" y="1905000"/>
            <a:ext cx="4105304"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1905000"/>
            <a:ext cx="4100542"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19230898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54825985"/>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61512162"/>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639835"/>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Tree>
    <p:extLst>
      <p:ext uri="{BB962C8B-B14F-4D97-AF65-F5344CB8AC3E}">
        <p14:creationId xmlns:p14="http://schemas.microsoft.com/office/powerpoint/2010/main" val="643039519"/>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Tree>
    <p:extLst>
      <p:ext uri="{BB962C8B-B14F-4D97-AF65-F5344CB8AC3E}">
        <p14:creationId xmlns:p14="http://schemas.microsoft.com/office/powerpoint/2010/main" val="2374354951"/>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26C627-F391-4B87-8A49-09363D8ADB77}"/>
              </a:ext>
            </a:extLst>
          </p:cNvPr>
          <p:cNvSpPr>
            <a:spLocks noGrp="1" noChangeArrowheads="1"/>
          </p:cNvSpPr>
          <p:nvPr>
            <p:ph type="title"/>
          </p:nvPr>
        </p:nvSpPr>
        <p:spPr bwMode="auto">
          <a:xfrm>
            <a:off x="357188" y="214313"/>
            <a:ext cx="842962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A221A2D-795B-4634-8A76-E99933E54F54}"/>
              </a:ext>
            </a:extLst>
          </p:cNvPr>
          <p:cNvSpPr>
            <a:spLocks noGrp="1" noChangeArrowheads="1"/>
          </p:cNvSpPr>
          <p:nvPr>
            <p:ph type="body" idx="1"/>
          </p:nvPr>
        </p:nvSpPr>
        <p:spPr bwMode="auto">
          <a:xfrm>
            <a:off x="357188" y="928688"/>
            <a:ext cx="8429625"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28" name="Picture 15" descr="C:\Documents and Settings\Administrator\桌面\Briefcase\Web程序设计与AJAX 课程\gif图片下载\英文校名.gif">
            <a:extLst>
              <a:ext uri="{FF2B5EF4-FFF2-40B4-BE49-F238E27FC236}">
                <a16:creationId xmlns:a16="http://schemas.microsoft.com/office/drawing/2014/main" id="{89CA08E8-D3D9-4780-A3C5-A9B7EC6E4B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52813" y="6581775"/>
            <a:ext cx="2476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a:extLst>
              <a:ext uri="{FF2B5EF4-FFF2-40B4-BE49-F238E27FC236}">
                <a16:creationId xmlns:a16="http://schemas.microsoft.com/office/drawing/2014/main" id="{CF80DADC-A65D-8349-BC36-24672063672F}"/>
              </a:ext>
            </a:extLst>
          </p:cNvPr>
          <p:cNvCxnSpPr/>
          <p:nvPr/>
        </p:nvCxnSpPr>
        <p:spPr>
          <a:xfrm>
            <a:off x="357188" y="855663"/>
            <a:ext cx="8429625" cy="1587"/>
          </a:xfrm>
          <a:prstGeom prst="line">
            <a:avLst/>
          </a:prstGeom>
          <a:ln w="38100">
            <a:solidFill>
              <a:srgbClr val="009900"/>
            </a:solidFill>
          </a:ln>
        </p:spPr>
        <p:style>
          <a:lnRef idx="1">
            <a:schemeClr val="accent1"/>
          </a:lnRef>
          <a:fillRef idx="0">
            <a:schemeClr val="accent1"/>
          </a:fillRef>
          <a:effectRef idx="0">
            <a:schemeClr val="accent1"/>
          </a:effectRef>
          <a:fontRef idx="minor">
            <a:schemeClr val="tx1"/>
          </a:fontRef>
        </p:style>
      </p:cxnSp>
      <p:sp>
        <p:nvSpPr>
          <p:cNvPr id="1030" name="TextBox 26">
            <a:extLst>
              <a:ext uri="{FF2B5EF4-FFF2-40B4-BE49-F238E27FC236}">
                <a16:creationId xmlns:a16="http://schemas.microsoft.com/office/drawing/2014/main" id="{5E398F68-152F-6B43-9FCD-FA1868502914}"/>
              </a:ext>
            </a:extLst>
          </p:cNvPr>
          <p:cNvSpPr txBox="1">
            <a:spLocks noChangeArrowheads="1"/>
          </p:cNvSpPr>
          <p:nvPr/>
        </p:nvSpPr>
        <p:spPr bwMode="auto">
          <a:xfrm>
            <a:off x="3857625" y="71438"/>
            <a:ext cx="5000625" cy="261937"/>
          </a:xfrm>
          <a:prstGeom prst="rect">
            <a:avLst/>
          </a:prstGeom>
          <a:noFill/>
          <a:ln>
            <a:noFill/>
          </a:ln>
          <a:extLst>
            <a:ext uri="{909E8E84-426E-40dd-AFC4-6F175D3DCCD1}"/>
            <a:ext uri="{91240B29-F687-4f45-9708-019B960494DF}"/>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a:defRPr/>
            </a:pPr>
            <a:r>
              <a:rPr kumimoji="0" lang="en-US" altLang="zh-CN" sz="1100" i="1" dirty="0">
                <a:solidFill>
                  <a:srgbClr val="3A7877"/>
                </a:solidFill>
              </a:rPr>
              <a:t>Pattern Recognition and Computer Vision</a:t>
            </a:r>
            <a:endParaRPr kumimoji="0" lang="zh-CN" altLang="en-US" sz="1100" i="1" dirty="0">
              <a:solidFill>
                <a:srgbClr val="3A7877"/>
              </a:solidFill>
            </a:endParaRPr>
          </a:p>
        </p:txBody>
      </p:sp>
      <p:sp>
        <p:nvSpPr>
          <p:cNvPr id="9" name="Rectangle 4">
            <a:extLst>
              <a:ext uri="{FF2B5EF4-FFF2-40B4-BE49-F238E27FC236}">
                <a16:creationId xmlns:a16="http://schemas.microsoft.com/office/drawing/2014/main" id="{6887A4AE-BD0D-1740-B96D-8DA0413063F6}"/>
              </a:ext>
            </a:extLst>
          </p:cNvPr>
          <p:cNvSpPr txBox="1">
            <a:spLocks noChangeArrowheads="1"/>
          </p:cNvSpPr>
          <p:nvPr/>
        </p:nvSpPr>
        <p:spPr bwMode="auto">
          <a:xfrm>
            <a:off x="6515100" y="6615113"/>
            <a:ext cx="2057400" cy="457200"/>
          </a:xfrm>
          <a:prstGeom prst="rect">
            <a:avLst/>
          </a:prstGeom>
          <a:noFill/>
          <a:ln w="9525">
            <a:noFill/>
            <a:miter lim="800000"/>
            <a:headEnd/>
            <a:tailEnd/>
          </a:ln>
          <a:effec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fld id="{3E26F446-E444-47C6-9E04-4B74B29E47AA}" type="slidenum">
              <a:rPr kumimoji="0" lang="en-US" altLang="zh-CN" sz="1000" b="1" smtClean="0">
                <a:solidFill>
                  <a:srgbClr val="3A7877"/>
                </a:solidFill>
              </a:rPr>
              <a:pPr algn="ctr" eaLnBrk="1" hangingPunct="1">
                <a:defRPr/>
              </a:pPr>
              <a:t>‹#›</a:t>
            </a:fld>
            <a:endParaRPr kumimoji="0" lang="en-US" altLang="zh-CN" sz="1000" b="1" dirty="0">
              <a:solidFill>
                <a:srgbClr val="3A7877"/>
              </a:solidFill>
            </a:endParaRPr>
          </a:p>
        </p:txBody>
      </p:sp>
      <p:sp>
        <p:nvSpPr>
          <p:cNvPr id="11" name="Rectangle 4">
            <a:extLst>
              <a:ext uri="{FF2B5EF4-FFF2-40B4-BE49-F238E27FC236}">
                <a16:creationId xmlns:a16="http://schemas.microsoft.com/office/drawing/2014/main" id="{0FEE5578-5F46-3042-A533-FA80E6330769}"/>
              </a:ext>
            </a:extLst>
          </p:cNvPr>
          <p:cNvSpPr txBox="1">
            <a:spLocks noChangeArrowheads="1"/>
          </p:cNvSpPr>
          <p:nvPr/>
        </p:nvSpPr>
        <p:spPr bwMode="auto">
          <a:xfrm>
            <a:off x="714375" y="6615113"/>
            <a:ext cx="2057400" cy="457200"/>
          </a:xfrm>
          <a:prstGeom prst="rect">
            <a:avLst/>
          </a:prstGeom>
          <a:noFill/>
          <a:ln w="9525">
            <a:noFill/>
            <a:miter lim="800000"/>
            <a:headEnd/>
            <a:tailEnd/>
          </a:ln>
          <a:effec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fld id="{539DF235-EA2F-7D4A-A171-AA2063326DCE}" type="datetime4">
              <a:rPr kumimoji="0" lang="en-US" altLang="zh-CN" sz="1000" b="1" smtClean="0">
                <a:solidFill>
                  <a:srgbClr val="3A7877"/>
                </a:solidFill>
              </a:rPr>
              <a:pPr algn="ctr" eaLnBrk="1" hangingPunct="1">
                <a:defRPr/>
              </a:pPr>
              <a:t>June 6, 2023</a:t>
            </a:fld>
            <a:endParaRPr kumimoji="0" lang="en-US" altLang="zh-CN" sz="1000" b="1">
              <a:solidFill>
                <a:srgbClr val="3A7877"/>
              </a:solidFill>
            </a:endParaRPr>
          </a:p>
        </p:txBody>
      </p:sp>
    </p:spTree>
    <p:extLst>
      <p:ext uri="{BB962C8B-B14F-4D97-AF65-F5344CB8AC3E}">
        <p14:creationId xmlns:p14="http://schemas.microsoft.com/office/powerpoint/2010/main" val="382008661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transition spd="slow"/>
  <p:txStyles>
    <p:titleStyle>
      <a:lvl1pPr algn="l" rtl="0" eaLnBrk="1" fontAlgn="base" hangingPunct="1">
        <a:spcBef>
          <a:spcPct val="0"/>
        </a:spcBef>
        <a:spcAft>
          <a:spcPct val="0"/>
        </a:spcAft>
        <a:defRPr kumimoji="1" sz="3300">
          <a:solidFill>
            <a:schemeClr val="tx2"/>
          </a:solidFill>
          <a:latin typeface="+mj-lt"/>
          <a:ea typeface="+mj-ea"/>
          <a:cs typeface="宋体" charset="0"/>
        </a:defRPr>
      </a:lvl1pPr>
      <a:lvl2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2pPr>
      <a:lvl3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3pPr>
      <a:lvl4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4pPr>
      <a:lvl5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5pPr>
      <a:lvl6pPr marL="457200" algn="l" rtl="0" eaLnBrk="1" fontAlgn="base" hangingPunct="1">
        <a:spcBef>
          <a:spcPct val="0"/>
        </a:spcBef>
        <a:spcAft>
          <a:spcPct val="0"/>
        </a:spcAft>
        <a:defRPr sz="3300">
          <a:solidFill>
            <a:schemeClr val="tx2"/>
          </a:solidFill>
          <a:latin typeface="Arial Black" pitchFamily="34" charset="0"/>
          <a:ea typeface="宋体" pitchFamily="2" charset="-122"/>
        </a:defRPr>
      </a:lvl6pPr>
      <a:lvl7pPr marL="914400" algn="l" rtl="0" eaLnBrk="1" fontAlgn="base" hangingPunct="1">
        <a:spcBef>
          <a:spcPct val="0"/>
        </a:spcBef>
        <a:spcAft>
          <a:spcPct val="0"/>
        </a:spcAft>
        <a:defRPr sz="3300">
          <a:solidFill>
            <a:schemeClr val="tx2"/>
          </a:solidFill>
          <a:latin typeface="Arial Black" pitchFamily="34" charset="0"/>
          <a:ea typeface="宋体" pitchFamily="2" charset="-122"/>
        </a:defRPr>
      </a:lvl7pPr>
      <a:lvl8pPr marL="1371600" algn="l" rtl="0" eaLnBrk="1" fontAlgn="base" hangingPunct="1">
        <a:spcBef>
          <a:spcPct val="0"/>
        </a:spcBef>
        <a:spcAft>
          <a:spcPct val="0"/>
        </a:spcAft>
        <a:defRPr sz="3300">
          <a:solidFill>
            <a:schemeClr val="tx2"/>
          </a:solidFill>
          <a:latin typeface="Arial Black" pitchFamily="34" charset="0"/>
          <a:ea typeface="宋体" pitchFamily="2" charset="-122"/>
        </a:defRPr>
      </a:lvl8pPr>
      <a:lvl9pPr marL="1828800" algn="l" rtl="0" eaLnBrk="1" fontAlgn="base" hangingPunct="1">
        <a:spcBef>
          <a:spcPct val="0"/>
        </a:spcBef>
        <a:spcAft>
          <a:spcPct val="0"/>
        </a:spcAft>
        <a:defRPr sz="3300">
          <a:solidFill>
            <a:schemeClr val="tx2"/>
          </a:solidFill>
          <a:latin typeface="Arial Black" pitchFamily="34" charset="0"/>
          <a:ea typeface="宋体" pitchFamily="2" charset="-122"/>
        </a:defRPr>
      </a:lvl9pPr>
    </p:titleStyle>
    <p:bodyStyle>
      <a:lvl1pPr marL="342900" indent="-342900" algn="l" rtl="0" eaLnBrk="1" fontAlgn="base" hangingPunct="1">
        <a:spcBef>
          <a:spcPct val="20000"/>
        </a:spcBef>
        <a:spcAft>
          <a:spcPct val="0"/>
        </a:spcAft>
        <a:buClr>
          <a:schemeClr val="bg2"/>
        </a:buClr>
        <a:buSzPct val="70000"/>
        <a:buFont typeface="Wingdings" panose="05000000000000000000" pitchFamily="2" charset="2"/>
        <a:buChar char="l"/>
        <a:defRPr kumimoji="1" sz="2400">
          <a:solidFill>
            <a:schemeClr val="tx1"/>
          </a:solidFill>
          <a:latin typeface="+mn-lt"/>
          <a:ea typeface="+mn-ea"/>
          <a:cs typeface="宋体" charset="0"/>
        </a:defRPr>
      </a:lvl1pPr>
      <a:lvl2pPr marL="742950" indent="-285750" algn="l" rtl="0" eaLnBrk="1" fontAlgn="base" hangingPunct="1">
        <a:spcBef>
          <a:spcPct val="20000"/>
        </a:spcBef>
        <a:spcAft>
          <a:spcPct val="0"/>
        </a:spcAft>
        <a:buClr>
          <a:schemeClr val="accent1"/>
        </a:buClr>
        <a:buSzPct val="150000"/>
        <a:buChar char="•"/>
        <a:defRPr kumimoji="1" sz="2000">
          <a:solidFill>
            <a:schemeClr val="tx1"/>
          </a:solidFill>
          <a:latin typeface="+mn-lt"/>
          <a:ea typeface="+mn-ea"/>
        </a:defRPr>
      </a:lvl2pPr>
      <a:lvl3pPr marL="1143000" indent="-228600" algn="l" rtl="0" eaLnBrk="1" fontAlgn="base" hangingPunct="1">
        <a:spcBef>
          <a:spcPct val="20000"/>
        </a:spcBef>
        <a:spcAft>
          <a:spcPct val="0"/>
        </a:spcAft>
        <a:buClr>
          <a:schemeClr val="tx1"/>
        </a:buClr>
        <a:buSzPct val="150000"/>
        <a:buChar char="•"/>
        <a:defRPr kumimoji="1">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150000"/>
        <a:buChar char="•"/>
        <a:defRPr kumimoji="1" sz="1600">
          <a:solidFill>
            <a:schemeClr val="tx1"/>
          </a:solidFill>
          <a:latin typeface="+mn-lt"/>
          <a:ea typeface="+mn-ea"/>
        </a:defRPr>
      </a:lvl4pPr>
      <a:lvl5pPr marL="2057400" indent="-228600" algn="l" rtl="0" eaLnBrk="1" fontAlgn="base" hangingPunct="1">
        <a:spcBef>
          <a:spcPct val="20000"/>
        </a:spcBef>
        <a:spcAft>
          <a:spcPct val="0"/>
        </a:spcAft>
        <a:buClr>
          <a:schemeClr val="folHlink"/>
        </a:buClr>
        <a:buSzPct val="150000"/>
        <a:buChar char="•"/>
        <a:defRPr kumimoji="1" sz="1600">
          <a:solidFill>
            <a:schemeClr val="tx1"/>
          </a:solidFill>
          <a:latin typeface="+mn-lt"/>
          <a:ea typeface="+mn-ea"/>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cs.stanford.edu/people/karpathy/cnnembed/"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0.png"/><Relationship Id="rId7"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6.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9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6DE55-DEB2-4075-BAE9-FEA47DDA5DC3}"/>
              </a:ext>
            </a:extLst>
          </p:cNvPr>
          <p:cNvSpPr>
            <a:spLocks noGrp="1"/>
          </p:cNvSpPr>
          <p:nvPr>
            <p:ph type="ctrTitle"/>
          </p:nvPr>
        </p:nvSpPr>
        <p:spPr>
          <a:xfrm>
            <a:off x="459858" y="1604300"/>
            <a:ext cx="8224284" cy="2266950"/>
          </a:xfrm>
        </p:spPr>
        <p:txBody>
          <a:bodyPr/>
          <a:lstStyle/>
          <a:p>
            <a:r>
              <a:rPr lang="en-US" altLang="zh-CN" sz="4800" i="0" spc="-1" dirty="0">
                <a:solidFill>
                  <a:srgbClr val="336666"/>
                </a:solidFill>
                <a:uFill>
                  <a:solidFill>
                    <a:srgbClr val="FFFFFF"/>
                  </a:solidFill>
                </a:uFill>
                <a:ea typeface="宋体" panose="02010600030101010101" pitchFamily="2" charset="-122"/>
                <a:cs typeface="Arial" panose="020B0604020202020204" pitchFamily="34" charset="0"/>
              </a:rPr>
              <a:t>Le</a:t>
            </a:r>
            <a:r>
              <a:rPr lang="en-US" altLang="zh-CN" sz="4800" i="0" spc="-1" dirty="0">
                <a:solidFill>
                  <a:srgbClr val="536D6D"/>
                </a:solidFill>
                <a:uFill>
                  <a:solidFill>
                    <a:srgbClr val="FFFFFF"/>
                  </a:solidFill>
                </a:uFill>
                <a:ea typeface="宋体" panose="02010600030101010101" pitchFamily="2" charset="-122"/>
                <a:cs typeface="Arial" panose="020B0604020202020204" pitchFamily="34" charset="0"/>
              </a:rPr>
              <a:t>cture</a:t>
            </a:r>
            <a:r>
              <a:rPr lang="en-US" altLang="zh-CN" sz="4800" i="0" spc="-1" dirty="0">
                <a:solidFill>
                  <a:srgbClr val="336666"/>
                </a:solidFill>
                <a:uFill>
                  <a:solidFill>
                    <a:srgbClr val="FFFFFF"/>
                  </a:solidFill>
                </a:uFill>
                <a:ea typeface="宋体" panose="02010600030101010101" pitchFamily="2" charset="-122"/>
                <a:cs typeface="Arial" panose="020B0604020202020204" pitchFamily="34" charset="0"/>
              </a:rPr>
              <a:t> </a:t>
            </a:r>
            <a:r>
              <a:rPr lang="en-US" altLang="zh-CN" sz="4800" i="0" spc="-1" dirty="0">
                <a:solidFill>
                  <a:srgbClr val="536D6D"/>
                </a:solidFill>
                <a:uFill>
                  <a:solidFill>
                    <a:srgbClr val="FFFFFF"/>
                  </a:solidFill>
                </a:uFill>
                <a:ea typeface="宋体" panose="02010600030101010101" pitchFamily="2" charset="-122"/>
                <a:cs typeface="Arial" panose="020B0604020202020204" pitchFamily="34" charset="0"/>
              </a:rPr>
              <a:t>22.</a:t>
            </a:r>
            <a:br>
              <a:rPr lang="en-US" altLang="zh-CN" sz="4800" i="0" spc="-1" dirty="0">
                <a:solidFill>
                  <a:srgbClr val="536D6D"/>
                </a:solidFill>
                <a:uFill>
                  <a:solidFill>
                    <a:srgbClr val="FFFFFF"/>
                  </a:solidFill>
                </a:uFill>
                <a:ea typeface="宋体" panose="02010600030101010101" pitchFamily="2" charset="-122"/>
                <a:cs typeface="Arial" panose="020B0604020202020204" pitchFamily="34" charset="0"/>
              </a:rPr>
            </a:br>
            <a:r>
              <a:rPr lang="en-US" altLang="zh-CN" sz="4400" spc="-1" dirty="0">
                <a:solidFill>
                  <a:srgbClr val="536D6D"/>
                </a:solidFill>
                <a:uFill>
                  <a:solidFill>
                    <a:srgbClr val="FFFFFF"/>
                  </a:solidFill>
                </a:uFill>
                <a:ea typeface="宋体" panose="02010600030101010101" pitchFamily="2" charset="-122"/>
                <a:cs typeface="Arial" panose="020B0604020202020204" pitchFamily="34" charset="0"/>
              </a:rPr>
              <a:t>Visualizing and Understanding </a:t>
            </a:r>
          </a:p>
        </p:txBody>
      </p:sp>
    </p:spTree>
    <p:extLst>
      <p:ext uri="{BB962C8B-B14F-4D97-AF65-F5344CB8AC3E}">
        <p14:creationId xmlns:p14="http://schemas.microsoft.com/office/powerpoint/2010/main" val="3270326974"/>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DDC67-9258-7A13-3998-E840A2DFDB37}"/>
              </a:ext>
            </a:extLst>
          </p:cNvPr>
          <p:cNvSpPr>
            <a:spLocks noGrp="1"/>
          </p:cNvSpPr>
          <p:nvPr>
            <p:ph type="title"/>
          </p:nvPr>
        </p:nvSpPr>
        <p:spPr/>
        <p:txBody>
          <a:bodyPr/>
          <a:lstStyle/>
          <a:p>
            <a:r>
              <a:rPr lang="en-US" altLang="zh-CN" spc="-5" dirty="0"/>
              <a:t>Today:</a:t>
            </a:r>
            <a:r>
              <a:rPr lang="en-US" altLang="zh-CN" spc="-10" dirty="0"/>
              <a:t> </a:t>
            </a:r>
            <a:r>
              <a:rPr lang="en-US" altLang="zh-CN" spc="-5" dirty="0" smtClean="0"/>
              <a:t>What’s</a:t>
            </a:r>
            <a:r>
              <a:rPr lang="en-US" altLang="zh-CN" spc="-10" dirty="0" smtClean="0"/>
              <a:t> </a:t>
            </a:r>
            <a:r>
              <a:rPr lang="en-US" altLang="zh-CN" spc="-10" dirty="0"/>
              <a:t>going</a:t>
            </a:r>
            <a:r>
              <a:rPr lang="en-US" altLang="zh-CN" spc="-20" dirty="0"/>
              <a:t> </a:t>
            </a:r>
            <a:r>
              <a:rPr lang="en-US" altLang="zh-CN" spc="-5" dirty="0"/>
              <a:t>on</a:t>
            </a:r>
            <a:r>
              <a:rPr lang="en-US" altLang="zh-CN" spc="-15" dirty="0"/>
              <a:t> </a:t>
            </a:r>
            <a:r>
              <a:rPr lang="en-US" altLang="zh-CN" spc="-5" dirty="0"/>
              <a:t>inside</a:t>
            </a:r>
            <a:r>
              <a:rPr lang="en-US" altLang="zh-CN" spc="-20" dirty="0"/>
              <a:t> </a:t>
            </a:r>
            <a:r>
              <a:rPr lang="en-US" altLang="zh-CN" spc="-5" dirty="0" err="1"/>
              <a:t>ConvNets</a:t>
            </a:r>
            <a:r>
              <a:rPr lang="en-US" altLang="zh-CN" spc="-5" dirty="0"/>
              <a:t>?</a:t>
            </a:r>
            <a:endParaRPr lang="zh-CN" altLang="en-US" dirty="0"/>
          </a:p>
        </p:txBody>
      </p:sp>
      <p:pic>
        <p:nvPicPr>
          <p:cNvPr id="9" name="object 2">
            <a:extLst>
              <a:ext uri="{FF2B5EF4-FFF2-40B4-BE49-F238E27FC236}">
                <a16:creationId xmlns:a16="http://schemas.microsoft.com/office/drawing/2014/main" id="{352A97CC-3731-0D74-A4E9-3A0DE8758155}"/>
              </a:ext>
            </a:extLst>
          </p:cNvPr>
          <p:cNvPicPr/>
          <p:nvPr/>
        </p:nvPicPr>
        <p:blipFill>
          <a:blip r:embed="rId3" cstate="print"/>
          <a:stretch>
            <a:fillRect/>
          </a:stretch>
        </p:blipFill>
        <p:spPr>
          <a:xfrm>
            <a:off x="221871" y="2157984"/>
            <a:ext cx="1627632" cy="1411224"/>
          </a:xfrm>
          <a:prstGeom prst="rect">
            <a:avLst/>
          </a:prstGeom>
        </p:spPr>
      </p:pic>
      <p:grpSp>
        <p:nvGrpSpPr>
          <p:cNvPr id="10" name="object 3">
            <a:extLst>
              <a:ext uri="{FF2B5EF4-FFF2-40B4-BE49-F238E27FC236}">
                <a16:creationId xmlns:a16="http://schemas.microsoft.com/office/drawing/2014/main" id="{21F6AE66-2D48-CC9B-1036-2D1E36EC3918}"/>
              </a:ext>
            </a:extLst>
          </p:cNvPr>
          <p:cNvGrpSpPr/>
          <p:nvPr/>
        </p:nvGrpSpPr>
        <p:grpSpPr>
          <a:xfrm>
            <a:off x="1940942" y="2048256"/>
            <a:ext cx="5120640" cy="2366010"/>
            <a:chOff x="1853183" y="1545336"/>
            <a:chExt cx="5120640" cy="2366010"/>
          </a:xfrm>
        </p:grpSpPr>
        <p:pic>
          <p:nvPicPr>
            <p:cNvPr id="11" name="object 4">
              <a:extLst>
                <a:ext uri="{FF2B5EF4-FFF2-40B4-BE49-F238E27FC236}">
                  <a16:creationId xmlns:a16="http://schemas.microsoft.com/office/drawing/2014/main" id="{A232B490-7566-3854-7BED-86DC8CBDA65B}"/>
                </a:ext>
              </a:extLst>
            </p:cNvPr>
            <p:cNvPicPr/>
            <p:nvPr/>
          </p:nvPicPr>
          <p:blipFill>
            <a:blip r:embed="rId4" cstate="print"/>
            <a:stretch>
              <a:fillRect/>
            </a:stretch>
          </p:blipFill>
          <p:spPr>
            <a:xfrm>
              <a:off x="1853183" y="1545336"/>
              <a:ext cx="5120640" cy="1746504"/>
            </a:xfrm>
            <a:prstGeom prst="rect">
              <a:avLst/>
            </a:prstGeom>
          </p:spPr>
        </p:pic>
        <p:sp>
          <p:nvSpPr>
            <p:cNvPr id="12" name="object 5">
              <a:extLst>
                <a:ext uri="{FF2B5EF4-FFF2-40B4-BE49-F238E27FC236}">
                  <a16:creationId xmlns:a16="http://schemas.microsoft.com/office/drawing/2014/main" id="{6981B295-70BF-3833-0379-E21E00AEB540}"/>
                </a:ext>
              </a:extLst>
            </p:cNvPr>
            <p:cNvSpPr/>
            <p:nvPr/>
          </p:nvSpPr>
          <p:spPr>
            <a:xfrm>
              <a:off x="2617711" y="3321862"/>
              <a:ext cx="4048125" cy="589280"/>
            </a:xfrm>
            <a:custGeom>
              <a:avLst/>
              <a:gdLst/>
              <a:ahLst/>
              <a:cxnLst/>
              <a:rect l="l" t="t" r="r" b="b"/>
              <a:pathLst>
                <a:path w="4048125" h="589279">
                  <a:moveTo>
                    <a:pt x="85725" y="85725"/>
                  </a:moveTo>
                  <a:lnTo>
                    <a:pt x="78574" y="71437"/>
                  </a:lnTo>
                  <a:lnTo>
                    <a:pt x="42862" y="0"/>
                  </a:lnTo>
                  <a:lnTo>
                    <a:pt x="0" y="85725"/>
                  </a:lnTo>
                  <a:lnTo>
                    <a:pt x="28575" y="85725"/>
                  </a:lnTo>
                  <a:lnTo>
                    <a:pt x="28575" y="588899"/>
                  </a:lnTo>
                  <a:lnTo>
                    <a:pt x="57150" y="588899"/>
                  </a:lnTo>
                  <a:lnTo>
                    <a:pt x="57150" y="85725"/>
                  </a:lnTo>
                  <a:lnTo>
                    <a:pt x="85725" y="85725"/>
                  </a:lnTo>
                  <a:close/>
                </a:path>
                <a:path w="4048125" h="589279">
                  <a:moveTo>
                    <a:pt x="847725" y="85725"/>
                  </a:moveTo>
                  <a:lnTo>
                    <a:pt x="840574" y="71437"/>
                  </a:lnTo>
                  <a:lnTo>
                    <a:pt x="804862" y="0"/>
                  </a:lnTo>
                  <a:lnTo>
                    <a:pt x="762000" y="85725"/>
                  </a:lnTo>
                  <a:lnTo>
                    <a:pt x="790575" y="85725"/>
                  </a:lnTo>
                  <a:lnTo>
                    <a:pt x="790575" y="588899"/>
                  </a:lnTo>
                  <a:lnTo>
                    <a:pt x="819150" y="588899"/>
                  </a:lnTo>
                  <a:lnTo>
                    <a:pt x="819150" y="85725"/>
                  </a:lnTo>
                  <a:lnTo>
                    <a:pt x="847725" y="85725"/>
                  </a:lnTo>
                  <a:close/>
                </a:path>
                <a:path w="4048125" h="589279">
                  <a:moveTo>
                    <a:pt x="1682051" y="85725"/>
                  </a:moveTo>
                  <a:lnTo>
                    <a:pt x="1674901" y="71437"/>
                  </a:lnTo>
                  <a:lnTo>
                    <a:pt x="1639189" y="0"/>
                  </a:lnTo>
                  <a:lnTo>
                    <a:pt x="1596326" y="85725"/>
                  </a:lnTo>
                  <a:lnTo>
                    <a:pt x="1624901" y="85725"/>
                  </a:lnTo>
                  <a:lnTo>
                    <a:pt x="1624901" y="588899"/>
                  </a:lnTo>
                  <a:lnTo>
                    <a:pt x="1653476" y="588899"/>
                  </a:lnTo>
                  <a:lnTo>
                    <a:pt x="1653476" y="85725"/>
                  </a:lnTo>
                  <a:lnTo>
                    <a:pt x="1682051" y="85725"/>
                  </a:lnTo>
                  <a:close/>
                </a:path>
                <a:path w="4048125" h="589279">
                  <a:moveTo>
                    <a:pt x="2444051" y="85725"/>
                  </a:moveTo>
                  <a:lnTo>
                    <a:pt x="2436901" y="71437"/>
                  </a:lnTo>
                  <a:lnTo>
                    <a:pt x="2401189" y="0"/>
                  </a:lnTo>
                  <a:lnTo>
                    <a:pt x="2358326" y="85725"/>
                  </a:lnTo>
                  <a:lnTo>
                    <a:pt x="2386901" y="85725"/>
                  </a:lnTo>
                  <a:lnTo>
                    <a:pt x="2386901" y="588899"/>
                  </a:lnTo>
                  <a:lnTo>
                    <a:pt x="2415476" y="588899"/>
                  </a:lnTo>
                  <a:lnTo>
                    <a:pt x="2415476" y="85725"/>
                  </a:lnTo>
                  <a:lnTo>
                    <a:pt x="2444051" y="85725"/>
                  </a:lnTo>
                  <a:close/>
                </a:path>
                <a:path w="4048125" h="589279">
                  <a:moveTo>
                    <a:pt x="3092399" y="85725"/>
                  </a:moveTo>
                  <a:lnTo>
                    <a:pt x="3085249" y="71437"/>
                  </a:lnTo>
                  <a:lnTo>
                    <a:pt x="3049536" y="0"/>
                  </a:lnTo>
                  <a:lnTo>
                    <a:pt x="3006674" y="85725"/>
                  </a:lnTo>
                  <a:lnTo>
                    <a:pt x="3035249" y="85725"/>
                  </a:lnTo>
                  <a:lnTo>
                    <a:pt x="3035249" y="588899"/>
                  </a:lnTo>
                  <a:lnTo>
                    <a:pt x="3063824" y="588899"/>
                  </a:lnTo>
                  <a:lnTo>
                    <a:pt x="3063824" y="85725"/>
                  </a:lnTo>
                  <a:lnTo>
                    <a:pt x="3092399" y="85725"/>
                  </a:lnTo>
                  <a:close/>
                </a:path>
                <a:path w="4048125" h="589279">
                  <a:moveTo>
                    <a:pt x="3658070" y="85725"/>
                  </a:moveTo>
                  <a:lnTo>
                    <a:pt x="3650932" y="71437"/>
                  </a:lnTo>
                  <a:lnTo>
                    <a:pt x="3615207" y="0"/>
                  </a:lnTo>
                  <a:lnTo>
                    <a:pt x="3572345" y="85725"/>
                  </a:lnTo>
                  <a:lnTo>
                    <a:pt x="3600920" y="85725"/>
                  </a:lnTo>
                  <a:lnTo>
                    <a:pt x="3600920" y="588899"/>
                  </a:lnTo>
                  <a:lnTo>
                    <a:pt x="3629495" y="588899"/>
                  </a:lnTo>
                  <a:lnTo>
                    <a:pt x="3629495" y="85725"/>
                  </a:lnTo>
                  <a:lnTo>
                    <a:pt x="3658070" y="85725"/>
                  </a:lnTo>
                  <a:close/>
                </a:path>
                <a:path w="4048125" h="589279">
                  <a:moveTo>
                    <a:pt x="4048125" y="85725"/>
                  </a:moveTo>
                  <a:lnTo>
                    <a:pt x="4040975" y="71437"/>
                  </a:lnTo>
                  <a:lnTo>
                    <a:pt x="4005262" y="0"/>
                  </a:lnTo>
                  <a:lnTo>
                    <a:pt x="3962400" y="85725"/>
                  </a:lnTo>
                  <a:lnTo>
                    <a:pt x="3990975" y="85725"/>
                  </a:lnTo>
                  <a:lnTo>
                    <a:pt x="3990975" y="588899"/>
                  </a:lnTo>
                  <a:lnTo>
                    <a:pt x="4019550" y="588899"/>
                  </a:lnTo>
                  <a:lnTo>
                    <a:pt x="4019550" y="85725"/>
                  </a:lnTo>
                  <a:lnTo>
                    <a:pt x="4048125" y="85725"/>
                  </a:lnTo>
                  <a:close/>
                </a:path>
              </a:pathLst>
            </a:custGeom>
            <a:solidFill>
              <a:srgbClr val="FF0000"/>
            </a:solidFill>
          </p:spPr>
          <p:txBody>
            <a:bodyPr wrap="square" lIns="0" tIns="0" rIns="0" bIns="0" rtlCol="0"/>
            <a:lstStyle/>
            <a:p>
              <a:endParaRPr/>
            </a:p>
          </p:txBody>
        </p:sp>
      </p:grpSp>
      <p:sp>
        <p:nvSpPr>
          <p:cNvPr id="13" name="object 6">
            <a:extLst>
              <a:ext uri="{FF2B5EF4-FFF2-40B4-BE49-F238E27FC236}">
                <a16:creationId xmlns:a16="http://schemas.microsoft.com/office/drawing/2014/main" id="{928C8396-34E6-95F9-6A7D-0EBAA2A50EFE}"/>
              </a:ext>
            </a:extLst>
          </p:cNvPr>
          <p:cNvSpPr txBox="1"/>
          <p:nvPr/>
        </p:nvSpPr>
        <p:spPr>
          <a:xfrm>
            <a:off x="462847" y="2044699"/>
            <a:ext cx="1146175" cy="116839"/>
          </a:xfrm>
          <a:prstGeom prst="rect">
            <a:avLst/>
          </a:prstGeom>
        </p:spPr>
        <p:txBody>
          <a:bodyPr vert="horz" wrap="square" lIns="0" tIns="12700" rIns="0" bIns="0" rtlCol="0">
            <a:spAutoFit/>
          </a:bodyPr>
          <a:lstStyle/>
          <a:p>
            <a:pPr marL="12700">
              <a:lnSpc>
                <a:spcPct val="100000"/>
              </a:lnSpc>
              <a:spcBef>
                <a:spcPts val="100"/>
              </a:spcBef>
            </a:pPr>
            <a:r>
              <a:rPr sz="600" u="sng" spc="-5" dirty="0">
                <a:solidFill>
                  <a:srgbClr val="999999"/>
                </a:solidFill>
                <a:uFill>
                  <a:solidFill>
                    <a:srgbClr val="999999"/>
                  </a:solidFill>
                </a:uFill>
                <a:latin typeface="Arial MT"/>
                <a:cs typeface="Arial MT"/>
              </a:rPr>
              <a:t>This</a:t>
            </a:r>
            <a:r>
              <a:rPr sz="600" u="sng" spc="-20" dirty="0">
                <a:solidFill>
                  <a:srgbClr val="999999"/>
                </a:solidFill>
                <a:uFill>
                  <a:solidFill>
                    <a:srgbClr val="999999"/>
                  </a:solidFill>
                </a:uFill>
                <a:latin typeface="Arial MT"/>
                <a:cs typeface="Arial MT"/>
              </a:rPr>
              <a:t> </a:t>
            </a:r>
            <a:r>
              <a:rPr sz="600" u="sng" dirty="0">
                <a:solidFill>
                  <a:srgbClr val="999999"/>
                </a:solidFill>
                <a:uFill>
                  <a:solidFill>
                    <a:srgbClr val="999999"/>
                  </a:solidFill>
                </a:uFill>
                <a:latin typeface="Arial MT"/>
                <a:cs typeface="Arial MT"/>
              </a:rPr>
              <a:t>image</a:t>
            </a:r>
            <a:r>
              <a:rPr sz="600" spc="-20" dirty="0">
                <a:solidFill>
                  <a:srgbClr val="999999"/>
                </a:solidFill>
                <a:latin typeface="Arial MT"/>
                <a:cs typeface="Arial MT"/>
              </a:rPr>
              <a:t> </a:t>
            </a:r>
            <a:r>
              <a:rPr sz="600" dirty="0">
                <a:solidFill>
                  <a:srgbClr val="999999"/>
                </a:solidFill>
                <a:latin typeface="Arial MT"/>
                <a:cs typeface="Arial MT"/>
              </a:rPr>
              <a:t>is</a:t>
            </a:r>
            <a:r>
              <a:rPr sz="600" spc="-20" dirty="0">
                <a:solidFill>
                  <a:srgbClr val="999999"/>
                </a:solidFill>
                <a:latin typeface="Arial MT"/>
                <a:cs typeface="Arial MT"/>
              </a:rPr>
              <a:t> </a:t>
            </a:r>
            <a:r>
              <a:rPr sz="600" u="sng" dirty="0">
                <a:solidFill>
                  <a:srgbClr val="999999"/>
                </a:solidFill>
                <a:uFill>
                  <a:solidFill>
                    <a:srgbClr val="999999"/>
                  </a:solidFill>
                </a:uFill>
                <a:latin typeface="Arial MT"/>
                <a:cs typeface="Arial MT"/>
              </a:rPr>
              <a:t>CC0</a:t>
            </a:r>
            <a:r>
              <a:rPr sz="600" u="sng" spc="-20" dirty="0">
                <a:solidFill>
                  <a:srgbClr val="999999"/>
                </a:solidFill>
                <a:uFill>
                  <a:solidFill>
                    <a:srgbClr val="999999"/>
                  </a:solidFill>
                </a:uFill>
                <a:latin typeface="Arial MT"/>
                <a:cs typeface="Arial MT"/>
              </a:rPr>
              <a:t> </a:t>
            </a:r>
            <a:r>
              <a:rPr sz="600" u="sng" dirty="0">
                <a:solidFill>
                  <a:srgbClr val="999999"/>
                </a:solidFill>
                <a:uFill>
                  <a:solidFill>
                    <a:srgbClr val="999999"/>
                  </a:solidFill>
                </a:uFill>
                <a:latin typeface="Arial MT"/>
                <a:cs typeface="Arial MT"/>
              </a:rPr>
              <a:t>public</a:t>
            </a:r>
            <a:r>
              <a:rPr sz="600" u="sng" spc="-15" dirty="0">
                <a:solidFill>
                  <a:srgbClr val="999999"/>
                </a:solidFill>
                <a:uFill>
                  <a:solidFill>
                    <a:srgbClr val="999999"/>
                  </a:solidFill>
                </a:uFill>
                <a:latin typeface="Arial MT"/>
                <a:cs typeface="Arial MT"/>
              </a:rPr>
              <a:t> </a:t>
            </a:r>
            <a:r>
              <a:rPr sz="600" u="sng" dirty="0">
                <a:solidFill>
                  <a:srgbClr val="999999"/>
                </a:solidFill>
                <a:uFill>
                  <a:solidFill>
                    <a:srgbClr val="999999"/>
                  </a:solidFill>
                </a:uFill>
                <a:latin typeface="Arial MT"/>
                <a:cs typeface="Arial MT"/>
              </a:rPr>
              <a:t>domain</a:t>
            </a:r>
            <a:endParaRPr sz="600">
              <a:latin typeface="Arial MT"/>
              <a:cs typeface="Arial MT"/>
            </a:endParaRPr>
          </a:p>
        </p:txBody>
      </p:sp>
      <p:sp>
        <p:nvSpPr>
          <p:cNvPr id="14" name="object 7">
            <a:extLst>
              <a:ext uri="{FF2B5EF4-FFF2-40B4-BE49-F238E27FC236}">
                <a16:creationId xmlns:a16="http://schemas.microsoft.com/office/drawing/2014/main" id="{1667C5FE-8FBD-4A7F-77B3-C69BD3BD92AD}"/>
              </a:ext>
            </a:extLst>
          </p:cNvPr>
          <p:cNvSpPr txBox="1"/>
          <p:nvPr/>
        </p:nvSpPr>
        <p:spPr>
          <a:xfrm>
            <a:off x="7289453" y="2552729"/>
            <a:ext cx="1843117" cy="567463"/>
          </a:xfrm>
          <a:prstGeom prst="rect">
            <a:avLst/>
          </a:prstGeom>
        </p:spPr>
        <p:txBody>
          <a:bodyPr vert="horz" wrap="square" lIns="0" tIns="28575" rIns="0" bIns="0" rtlCol="0">
            <a:spAutoFit/>
          </a:bodyPr>
          <a:lstStyle/>
          <a:p>
            <a:pPr marL="12700" marR="5080">
              <a:lnSpc>
                <a:spcPts val="2090"/>
              </a:lnSpc>
              <a:spcBef>
                <a:spcPts val="225"/>
              </a:spcBef>
            </a:pPr>
            <a:r>
              <a:rPr sz="2000" spc="-5" dirty="0">
                <a:cs typeface="Arial" panose="020B0604020202020204" pitchFamily="34" charset="0"/>
              </a:rPr>
              <a:t>Class </a:t>
            </a:r>
            <a:r>
              <a:rPr sz="2000" dirty="0">
                <a:cs typeface="Arial" panose="020B0604020202020204" pitchFamily="34" charset="0"/>
              </a:rPr>
              <a:t>Scores: </a:t>
            </a:r>
            <a:r>
              <a:rPr sz="2000" spc="-490" dirty="0">
                <a:cs typeface="Arial" panose="020B0604020202020204" pitchFamily="34" charset="0"/>
              </a:rPr>
              <a:t> </a:t>
            </a:r>
            <a:r>
              <a:rPr sz="2000" spc="-5" dirty="0">
                <a:cs typeface="Arial" panose="020B0604020202020204" pitchFamily="34" charset="0"/>
              </a:rPr>
              <a:t>1000</a:t>
            </a:r>
            <a:r>
              <a:rPr sz="2000" spc="-80" dirty="0">
                <a:cs typeface="Arial" panose="020B0604020202020204" pitchFamily="34" charset="0"/>
              </a:rPr>
              <a:t> </a:t>
            </a:r>
            <a:r>
              <a:rPr sz="2000" spc="-5" dirty="0">
                <a:cs typeface="Arial" panose="020B0604020202020204" pitchFamily="34" charset="0"/>
              </a:rPr>
              <a:t>numbers</a:t>
            </a:r>
            <a:endParaRPr sz="2000" dirty="0">
              <a:cs typeface="Arial" panose="020B0604020202020204" pitchFamily="34" charset="0"/>
            </a:endParaRPr>
          </a:p>
        </p:txBody>
      </p:sp>
      <p:sp>
        <p:nvSpPr>
          <p:cNvPr id="15" name="object 9">
            <a:extLst>
              <a:ext uri="{FF2B5EF4-FFF2-40B4-BE49-F238E27FC236}">
                <a16:creationId xmlns:a16="http://schemas.microsoft.com/office/drawing/2014/main" id="{C4A769FB-8CB6-23F5-CDB9-28048C7766EC}"/>
              </a:ext>
            </a:extLst>
          </p:cNvPr>
          <p:cNvSpPr txBox="1"/>
          <p:nvPr/>
        </p:nvSpPr>
        <p:spPr>
          <a:xfrm>
            <a:off x="462847" y="3682493"/>
            <a:ext cx="1627632" cy="663900"/>
          </a:xfrm>
          <a:prstGeom prst="rect">
            <a:avLst/>
          </a:prstGeom>
        </p:spPr>
        <p:txBody>
          <a:bodyPr vert="horz" wrap="square" lIns="0" tIns="23495" rIns="0" bIns="0" rtlCol="0">
            <a:spAutoFit/>
          </a:bodyPr>
          <a:lstStyle/>
          <a:p>
            <a:pPr marL="12700" marR="5080" indent="33020">
              <a:lnSpc>
                <a:spcPct val="130000"/>
              </a:lnSpc>
              <a:spcBef>
                <a:spcPts val="185"/>
              </a:spcBef>
            </a:pPr>
            <a:r>
              <a:rPr sz="1600" spc="-5" dirty="0">
                <a:cs typeface="Arial" panose="020B0604020202020204" pitchFamily="34" charset="0"/>
              </a:rPr>
              <a:t>Input Image: </a:t>
            </a:r>
            <a:r>
              <a:rPr sz="1600" spc="-320" dirty="0">
                <a:cs typeface="Arial" panose="020B0604020202020204" pitchFamily="34" charset="0"/>
              </a:rPr>
              <a:t> </a:t>
            </a:r>
            <a:r>
              <a:rPr lang="en-US" sz="1600" spc="-320" dirty="0">
                <a:cs typeface="Arial" panose="020B0604020202020204" pitchFamily="34" charset="0"/>
              </a:rPr>
              <a:t/>
            </a:r>
            <a:br>
              <a:rPr lang="en-US" sz="1600" spc="-320" dirty="0">
                <a:cs typeface="Arial" panose="020B0604020202020204" pitchFamily="34" charset="0"/>
              </a:rPr>
            </a:br>
            <a:r>
              <a:rPr sz="1600" dirty="0">
                <a:cs typeface="Arial" panose="020B0604020202020204" pitchFamily="34" charset="0"/>
              </a:rPr>
              <a:t>3</a:t>
            </a:r>
            <a:r>
              <a:rPr sz="1600" spc="-30" dirty="0">
                <a:cs typeface="Arial" panose="020B0604020202020204" pitchFamily="34" charset="0"/>
              </a:rPr>
              <a:t> </a:t>
            </a:r>
            <a:r>
              <a:rPr sz="1600" dirty="0">
                <a:cs typeface="Arial" panose="020B0604020202020204" pitchFamily="34" charset="0"/>
              </a:rPr>
              <a:t>x</a:t>
            </a:r>
            <a:r>
              <a:rPr sz="1600" spc="-20" dirty="0">
                <a:cs typeface="Arial" panose="020B0604020202020204" pitchFamily="34" charset="0"/>
              </a:rPr>
              <a:t> </a:t>
            </a:r>
            <a:r>
              <a:rPr sz="1600" spc="-5" dirty="0">
                <a:cs typeface="Arial" panose="020B0604020202020204" pitchFamily="34" charset="0"/>
              </a:rPr>
              <a:t>224</a:t>
            </a:r>
            <a:r>
              <a:rPr sz="1600" spc="-30" dirty="0">
                <a:cs typeface="Arial" panose="020B0604020202020204" pitchFamily="34" charset="0"/>
              </a:rPr>
              <a:t> </a:t>
            </a:r>
            <a:r>
              <a:rPr sz="1600" dirty="0">
                <a:cs typeface="Arial" panose="020B0604020202020204" pitchFamily="34" charset="0"/>
              </a:rPr>
              <a:t>x</a:t>
            </a:r>
            <a:r>
              <a:rPr sz="1600" spc="-20" dirty="0">
                <a:cs typeface="Arial" panose="020B0604020202020204" pitchFamily="34" charset="0"/>
              </a:rPr>
              <a:t> </a:t>
            </a:r>
            <a:r>
              <a:rPr sz="1600" spc="-5" dirty="0">
                <a:cs typeface="Arial" panose="020B0604020202020204" pitchFamily="34" charset="0"/>
              </a:rPr>
              <a:t>224</a:t>
            </a:r>
            <a:endParaRPr sz="1600" dirty="0">
              <a:cs typeface="Arial" panose="020B0604020202020204" pitchFamily="34" charset="0"/>
            </a:endParaRPr>
          </a:p>
        </p:txBody>
      </p:sp>
      <p:sp>
        <p:nvSpPr>
          <p:cNvPr id="16" name="object 10">
            <a:extLst>
              <a:ext uri="{FF2B5EF4-FFF2-40B4-BE49-F238E27FC236}">
                <a16:creationId xmlns:a16="http://schemas.microsoft.com/office/drawing/2014/main" id="{9EBA8AD2-1E19-B1B2-F5A0-1473AD6A7639}"/>
              </a:ext>
            </a:extLst>
          </p:cNvPr>
          <p:cNvSpPr txBox="1"/>
          <p:nvPr/>
        </p:nvSpPr>
        <p:spPr>
          <a:xfrm>
            <a:off x="166483" y="4422140"/>
            <a:ext cx="7605917" cy="320601"/>
          </a:xfrm>
          <a:prstGeom prst="rect">
            <a:avLst/>
          </a:prstGeom>
        </p:spPr>
        <p:txBody>
          <a:bodyPr vert="horz" wrap="square" lIns="0" tIns="12700" rIns="0" bIns="0" rtlCol="0">
            <a:spAutoFit/>
          </a:bodyPr>
          <a:lstStyle/>
          <a:p>
            <a:pPr marL="2058035">
              <a:lnSpc>
                <a:spcPct val="100000"/>
              </a:lnSpc>
              <a:spcBef>
                <a:spcPts val="100"/>
              </a:spcBef>
            </a:pPr>
            <a:r>
              <a:rPr sz="2000" dirty="0">
                <a:solidFill>
                  <a:srgbClr val="FF0000"/>
                </a:solidFill>
                <a:latin typeface="+mn-lt"/>
                <a:cs typeface="Arial MT"/>
              </a:rPr>
              <a:t>What</a:t>
            </a:r>
            <a:r>
              <a:rPr sz="2000" spc="-15" dirty="0">
                <a:solidFill>
                  <a:srgbClr val="FF0000"/>
                </a:solidFill>
                <a:latin typeface="+mn-lt"/>
                <a:cs typeface="Arial MT"/>
              </a:rPr>
              <a:t> </a:t>
            </a:r>
            <a:r>
              <a:rPr sz="2000" spc="-5" dirty="0">
                <a:solidFill>
                  <a:srgbClr val="FF0000"/>
                </a:solidFill>
                <a:latin typeface="+mn-lt"/>
                <a:cs typeface="Arial MT"/>
              </a:rPr>
              <a:t>are</a:t>
            </a:r>
            <a:r>
              <a:rPr sz="2000" spc="-20" dirty="0">
                <a:solidFill>
                  <a:srgbClr val="FF0000"/>
                </a:solidFill>
                <a:latin typeface="+mn-lt"/>
                <a:cs typeface="Arial MT"/>
              </a:rPr>
              <a:t> </a:t>
            </a:r>
            <a:r>
              <a:rPr sz="2000" dirty="0">
                <a:solidFill>
                  <a:srgbClr val="FF0000"/>
                </a:solidFill>
                <a:latin typeface="+mn-lt"/>
                <a:cs typeface="Arial MT"/>
              </a:rPr>
              <a:t>the</a:t>
            </a:r>
            <a:r>
              <a:rPr sz="2000" spc="-10" dirty="0">
                <a:solidFill>
                  <a:srgbClr val="FF0000"/>
                </a:solidFill>
                <a:latin typeface="+mn-lt"/>
                <a:cs typeface="Arial MT"/>
              </a:rPr>
              <a:t> </a:t>
            </a:r>
            <a:r>
              <a:rPr sz="2000" spc="-5" dirty="0">
                <a:solidFill>
                  <a:srgbClr val="FF0000"/>
                </a:solidFill>
                <a:latin typeface="+mn-lt"/>
                <a:cs typeface="Arial MT"/>
              </a:rPr>
              <a:t>intermediate</a:t>
            </a:r>
            <a:r>
              <a:rPr sz="2000" spc="-20" dirty="0">
                <a:solidFill>
                  <a:srgbClr val="FF0000"/>
                </a:solidFill>
                <a:latin typeface="+mn-lt"/>
                <a:cs typeface="Arial MT"/>
              </a:rPr>
              <a:t> </a:t>
            </a:r>
            <a:r>
              <a:rPr sz="2000" dirty="0">
                <a:solidFill>
                  <a:srgbClr val="FF0000"/>
                </a:solidFill>
                <a:latin typeface="+mn-lt"/>
                <a:cs typeface="Arial MT"/>
              </a:rPr>
              <a:t>features</a:t>
            </a:r>
            <a:r>
              <a:rPr sz="2000" spc="-15" dirty="0">
                <a:solidFill>
                  <a:srgbClr val="FF0000"/>
                </a:solidFill>
                <a:latin typeface="+mn-lt"/>
                <a:cs typeface="Arial MT"/>
              </a:rPr>
              <a:t> </a:t>
            </a:r>
            <a:r>
              <a:rPr sz="2000" spc="-5" dirty="0">
                <a:solidFill>
                  <a:srgbClr val="FF0000"/>
                </a:solidFill>
                <a:latin typeface="+mn-lt"/>
                <a:cs typeface="Arial MT"/>
              </a:rPr>
              <a:t>looking</a:t>
            </a:r>
            <a:r>
              <a:rPr sz="2000" spc="-15" dirty="0">
                <a:solidFill>
                  <a:srgbClr val="FF0000"/>
                </a:solidFill>
                <a:latin typeface="+mn-lt"/>
                <a:cs typeface="Arial MT"/>
              </a:rPr>
              <a:t> </a:t>
            </a:r>
            <a:r>
              <a:rPr sz="2000" dirty="0">
                <a:solidFill>
                  <a:srgbClr val="FF0000"/>
                </a:solidFill>
                <a:latin typeface="+mn-lt"/>
                <a:cs typeface="Arial MT"/>
              </a:rPr>
              <a:t>for?</a:t>
            </a:r>
            <a:endParaRPr sz="2000" dirty="0">
              <a:latin typeface="+mn-lt"/>
              <a:cs typeface="Arial MT"/>
            </a:endParaRPr>
          </a:p>
        </p:txBody>
      </p:sp>
      <p:sp>
        <p:nvSpPr>
          <p:cNvPr id="20" name="文本框 19">
            <a:extLst>
              <a:ext uri="{FF2B5EF4-FFF2-40B4-BE49-F238E27FC236}">
                <a16:creationId xmlns:a16="http://schemas.microsoft.com/office/drawing/2014/main" id="{D86312DA-2C6C-D751-6A63-370E48710DCD}"/>
              </a:ext>
            </a:extLst>
          </p:cNvPr>
          <p:cNvSpPr txBox="1"/>
          <p:nvPr/>
        </p:nvSpPr>
        <p:spPr>
          <a:xfrm>
            <a:off x="282772" y="5950598"/>
            <a:ext cx="8504012" cy="197490"/>
          </a:xfrm>
          <a:prstGeom prst="rect">
            <a:avLst/>
          </a:prstGeom>
        </p:spPr>
        <p:txBody>
          <a:bodyPr vert="horz" wrap="square" lIns="0" tIns="12700" rIns="0" bIns="0" rtlCol="0">
            <a:spAutoFit/>
          </a:bodyPr>
          <a:lstStyle>
            <a:defPPr>
              <a:defRPr lang="zh-CN"/>
            </a:defPPr>
            <a:lvl1pPr marL="12700">
              <a:lnSpc>
                <a:spcPct val="100000"/>
              </a:lnSpc>
              <a:spcBef>
                <a:spcPts val="100"/>
              </a:spcBef>
              <a:defRPr sz="1200">
                <a:cs typeface="Arial" panose="020B0604020202020204" pitchFamily="34" charset="0"/>
              </a:defRPr>
            </a:lvl1pPr>
          </a:lstStyle>
          <a:p>
            <a:r>
              <a:rPr lang="en-US" altLang="zh-CN" dirty="0" err="1">
                <a:latin typeface="Arial Narrow" panose="020B0606020202030204" pitchFamily="34" charset="0"/>
              </a:rPr>
              <a:t>Krizhevsky</a:t>
            </a:r>
            <a:r>
              <a:rPr lang="en-US" altLang="zh-CN" dirty="0">
                <a:latin typeface="Arial Narrow" panose="020B0606020202030204" pitchFamily="34" charset="0"/>
              </a:rPr>
              <a:t> et al, “ImageNet Classification with Deep Convolutional Neural Networks”, NIPS 2012.  </a:t>
            </a:r>
          </a:p>
        </p:txBody>
      </p:sp>
    </p:spTree>
    <p:extLst>
      <p:ext uri="{BB962C8B-B14F-4D97-AF65-F5344CB8AC3E}">
        <p14:creationId xmlns:p14="http://schemas.microsoft.com/office/powerpoint/2010/main" val="2260758929"/>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44F06-E699-5B43-69A2-10502F930417}"/>
              </a:ext>
            </a:extLst>
          </p:cNvPr>
          <p:cNvSpPr>
            <a:spLocks noGrp="1"/>
          </p:cNvSpPr>
          <p:nvPr>
            <p:ph type="title"/>
          </p:nvPr>
        </p:nvSpPr>
        <p:spPr/>
        <p:txBody>
          <a:bodyPr/>
          <a:lstStyle/>
          <a:p>
            <a:r>
              <a:rPr lang="en-US" altLang="zh-CN" sz="2800" dirty="0"/>
              <a:t>Fast</a:t>
            </a:r>
            <a:r>
              <a:rPr lang="en-US" altLang="zh-CN" sz="2800" spc="-40" dirty="0"/>
              <a:t> </a:t>
            </a:r>
            <a:r>
              <a:rPr lang="en-US" altLang="zh-CN" sz="2800" spc="-5" dirty="0"/>
              <a:t>Style</a:t>
            </a:r>
            <a:r>
              <a:rPr lang="en-US" altLang="zh-CN" sz="2800" spc="-35" dirty="0"/>
              <a:t> </a:t>
            </a:r>
            <a:r>
              <a:rPr lang="en-US" altLang="zh-CN" sz="2800" dirty="0"/>
              <a:t>Transfer</a:t>
            </a:r>
            <a:endParaRPr lang="zh-CN" altLang="en-US" dirty="0"/>
          </a:p>
        </p:txBody>
      </p:sp>
      <p:pic>
        <p:nvPicPr>
          <p:cNvPr id="4" name="object 2">
            <a:extLst>
              <a:ext uri="{FF2B5EF4-FFF2-40B4-BE49-F238E27FC236}">
                <a16:creationId xmlns:a16="http://schemas.microsoft.com/office/drawing/2014/main" id="{CBCB6179-1DD1-4DC2-C936-A91F960D791B}"/>
              </a:ext>
            </a:extLst>
          </p:cNvPr>
          <p:cNvPicPr/>
          <p:nvPr/>
        </p:nvPicPr>
        <p:blipFill>
          <a:blip r:embed="rId2" cstate="print"/>
          <a:stretch>
            <a:fillRect/>
          </a:stretch>
        </p:blipFill>
        <p:spPr>
          <a:xfrm>
            <a:off x="1726395" y="1216777"/>
            <a:ext cx="5691150" cy="3785989"/>
          </a:xfrm>
          <a:prstGeom prst="rect">
            <a:avLst/>
          </a:prstGeom>
        </p:spPr>
      </p:pic>
      <p:sp>
        <p:nvSpPr>
          <p:cNvPr id="5" name="object 5">
            <a:extLst>
              <a:ext uri="{FF2B5EF4-FFF2-40B4-BE49-F238E27FC236}">
                <a16:creationId xmlns:a16="http://schemas.microsoft.com/office/drawing/2014/main" id="{E43D996B-A249-211D-7C42-A1E2B7521BA1}"/>
              </a:ext>
            </a:extLst>
          </p:cNvPr>
          <p:cNvSpPr txBox="1"/>
          <p:nvPr/>
        </p:nvSpPr>
        <p:spPr>
          <a:xfrm>
            <a:off x="1981500" y="5138359"/>
            <a:ext cx="6957228" cy="689932"/>
          </a:xfrm>
          <a:prstGeom prst="rect">
            <a:avLst/>
          </a:prstGeom>
        </p:spPr>
        <p:txBody>
          <a:bodyPr vert="horz" wrap="square" lIns="0" tIns="12700" rIns="0" bIns="0" rtlCol="0">
            <a:spAutoFit/>
          </a:bodyPr>
          <a:lstStyle/>
          <a:p>
            <a:pPr marL="12700">
              <a:lnSpc>
                <a:spcPct val="100000"/>
              </a:lnSpc>
              <a:spcBef>
                <a:spcPts val="100"/>
              </a:spcBef>
            </a:pPr>
            <a:r>
              <a:rPr sz="2200" spc="-5" dirty="0">
                <a:latin typeface="+mn-lt"/>
                <a:cs typeface="Arial MT"/>
              </a:rPr>
              <a:t>Replacing</a:t>
            </a:r>
            <a:r>
              <a:rPr sz="2200" spc="-15" dirty="0">
                <a:latin typeface="+mn-lt"/>
                <a:cs typeface="Arial MT"/>
              </a:rPr>
              <a:t> </a:t>
            </a:r>
            <a:r>
              <a:rPr sz="2200" spc="-5" dirty="0">
                <a:latin typeface="+mn-lt"/>
                <a:cs typeface="Arial MT"/>
              </a:rPr>
              <a:t>batch</a:t>
            </a:r>
            <a:r>
              <a:rPr sz="2200" spc="-15" dirty="0">
                <a:latin typeface="+mn-lt"/>
                <a:cs typeface="Arial MT"/>
              </a:rPr>
              <a:t> </a:t>
            </a:r>
            <a:r>
              <a:rPr sz="2200" spc="-5" dirty="0">
                <a:latin typeface="+mn-lt"/>
                <a:cs typeface="Arial MT"/>
              </a:rPr>
              <a:t>normalization</a:t>
            </a:r>
            <a:r>
              <a:rPr sz="2200" spc="-15" dirty="0">
                <a:latin typeface="+mn-lt"/>
                <a:cs typeface="Arial MT"/>
              </a:rPr>
              <a:t> </a:t>
            </a:r>
            <a:r>
              <a:rPr sz="2200" spc="-5" dirty="0">
                <a:latin typeface="+mn-lt"/>
                <a:cs typeface="Arial MT"/>
              </a:rPr>
              <a:t>with</a:t>
            </a:r>
            <a:r>
              <a:rPr sz="2200" spc="-15" dirty="0">
                <a:latin typeface="+mn-lt"/>
                <a:cs typeface="Arial MT"/>
              </a:rPr>
              <a:t> </a:t>
            </a:r>
            <a:r>
              <a:rPr sz="2200" dirty="0">
                <a:latin typeface="+mn-lt"/>
                <a:cs typeface="Arial MT"/>
              </a:rPr>
              <a:t>Instance</a:t>
            </a:r>
            <a:r>
              <a:rPr sz="2200" spc="-10" dirty="0">
                <a:latin typeface="+mn-lt"/>
                <a:cs typeface="Arial MT"/>
              </a:rPr>
              <a:t> </a:t>
            </a:r>
            <a:r>
              <a:rPr sz="2200" spc="-5" dirty="0">
                <a:latin typeface="+mn-lt"/>
                <a:cs typeface="Arial MT"/>
              </a:rPr>
              <a:t>Normalization</a:t>
            </a:r>
            <a:r>
              <a:rPr sz="2200" spc="-10" dirty="0">
                <a:latin typeface="+mn-lt"/>
                <a:cs typeface="Arial MT"/>
              </a:rPr>
              <a:t> </a:t>
            </a:r>
            <a:r>
              <a:rPr sz="2200" spc="-5" dirty="0">
                <a:latin typeface="+mn-lt"/>
                <a:cs typeface="Arial MT"/>
              </a:rPr>
              <a:t>improves</a:t>
            </a:r>
            <a:r>
              <a:rPr sz="2200" spc="-15" dirty="0">
                <a:latin typeface="+mn-lt"/>
                <a:cs typeface="Arial MT"/>
              </a:rPr>
              <a:t> </a:t>
            </a:r>
            <a:r>
              <a:rPr sz="2200" dirty="0">
                <a:latin typeface="+mn-lt"/>
                <a:cs typeface="Arial MT"/>
              </a:rPr>
              <a:t>results</a:t>
            </a:r>
          </a:p>
        </p:txBody>
      </p:sp>
      <p:sp>
        <p:nvSpPr>
          <p:cNvPr id="6" name="object 4">
            <a:extLst>
              <a:ext uri="{FF2B5EF4-FFF2-40B4-BE49-F238E27FC236}">
                <a16:creationId xmlns:a16="http://schemas.microsoft.com/office/drawing/2014/main" id="{C7F20580-C5A3-6442-5EA7-40F2CAD3CB02}"/>
              </a:ext>
            </a:extLst>
          </p:cNvPr>
          <p:cNvSpPr txBox="1"/>
          <p:nvPr/>
        </p:nvSpPr>
        <p:spPr>
          <a:xfrm>
            <a:off x="357158" y="5963885"/>
            <a:ext cx="8244182" cy="533479"/>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Ulyanov et al, “Texture Networks: Feed-forward Synthesis of Textures and Stylized Images”, ICML 2016  Ulyanov et al, “Instance Normalization: The Missing Ingredient for Fast Stylization”, arXiv 2016</a:t>
            </a:r>
          </a:p>
          <a:p>
            <a:r>
              <a:rPr dirty="0"/>
              <a:t>Figures copyright Dmitry Ulyanov, Vadim Lebedev, Andrea Vedaldi, and Victor Lempitsky, 2016. Reproduced with  permission.</a:t>
            </a:r>
          </a:p>
        </p:txBody>
      </p:sp>
    </p:spTree>
    <p:extLst>
      <p:ext uri="{BB962C8B-B14F-4D97-AF65-F5344CB8AC3E}">
        <p14:creationId xmlns:p14="http://schemas.microsoft.com/office/powerpoint/2010/main" val="3745841229"/>
      </p:ext>
    </p:extLst>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9EBEB-CE3A-DFA6-94E4-158B819E3116}"/>
              </a:ext>
            </a:extLst>
          </p:cNvPr>
          <p:cNvSpPr>
            <a:spLocks noGrp="1"/>
          </p:cNvSpPr>
          <p:nvPr>
            <p:ph type="title"/>
          </p:nvPr>
        </p:nvSpPr>
        <p:spPr/>
        <p:txBody>
          <a:bodyPr/>
          <a:lstStyle/>
          <a:p>
            <a:r>
              <a:rPr lang="en-US" altLang="zh-CN" sz="2800" dirty="0"/>
              <a:t>One</a:t>
            </a:r>
            <a:r>
              <a:rPr lang="en-US" altLang="zh-CN" sz="2800" spc="-20" dirty="0"/>
              <a:t> </a:t>
            </a:r>
            <a:r>
              <a:rPr lang="en-US" altLang="zh-CN" sz="2800" dirty="0"/>
              <a:t>Network,</a:t>
            </a:r>
            <a:r>
              <a:rPr lang="en-US" altLang="zh-CN" sz="2800" spc="-25" dirty="0"/>
              <a:t> </a:t>
            </a:r>
            <a:r>
              <a:rPr lang="en-US" altLang="zh-CN" sz="2800" dirty="0"/>
              <a:t>Many</a:t>
            </a:r>
            <a:r>
              <a:rPr lang="en-US" altLang="zh-CN" sz="2800" spc="-20" dirty="0"/>
              <a:t> </a:t>
            </a:r>
            <a:r>
              <a:rPr lang="en-US" altLang="zh-CN" sz="2800" spc="-5" dirty="0"/>
              <a:t>Styles</a:t>
            </a:r>
            <a:endParaRPr lang="zh-CN" altLang="en-US" dirty="0"/>
          </a:p>
        </p:txBody>
      </p:sp>
      <p:pic>
        <p:nvPicPr>
          <p:cNvPr id="4" name="object 2">
            <a:extLst>
              <a:ext uri="{FF2B5EF4-FFF2-40B4-BE49-F238E27FC236}">
                <a16:creationId xmlns:a16="http://schemas.microsoft.com/office/drawing/2014/main" id="{A09A9FDB-C2A9-A50D-2E8A-90071AAFC991}"/>
              </a:ext>
            </a:extLst>
          </p:cNvPr>
          <p:cNvPicPr/>
          <p:nvPr/>
        </p:nvPicPr>
        <p:blipFill>
          <a:blip r:embed="rId2" cstate="print"/>
          <a:stretch>
            <a:fillRect/>
          </a:stretch>
        </p:blipFill>
        <p:spPr>
          <a:xfrm>
            <a:off x="1474963" y="1431922"/>
            <a:ext cx="6325586" cy="4157115"/>
          </a:xfrm>
          <a:prstGeom prst="rect">
            <a:avLst/>
          </a:prstGeom>
        </p:spPr>
      </p:pic>
      <p:sp>
        <p:nvSpPr>
          <p:cNvPr id="5" name="object 4">
            <a:extLst>
              <a:ext uri="{FF2B5EF4-FFF2-40B4-BE49-F238E27FC236}">
                <a16:creationId xmlns:a16="http://schemas.microsoft.com/office/drawing/2014/main" id="{F5A125BD-DED7-76AA-56E2-8CD44AD15401}"/>
              </a:ext>
            </a:extLst>
          </p:cNvPr>
          <p:cNvSpPr txBox="1"/>
          <p:nvPr/>
        </p:nvSpPr>
        <p:spPr>
          <a:xfrm>
            <a:off x="357157" y="6163709"/>
            <a:ext cx="6603479" cy="364202"/>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Dumoulin, Shlens, and Kudlur, “A Learned Representation for Artistic Style”, ICLR 2017.</a:t>
            </a:r>
          </a:p>
          <a:p>
            <a:r>
              <a:rPr dirty="0"/>
              <a:t>Figure copyright Vincent Dumoulin, Jonathon Shlens, and Manjunath Kudlur, 2016; reproduced with permission.</a:t>
            </a:r>
          </a:p>
        </p:txBody>
      </p:sp>
    </p:spTree>
    <p:extLst>
      <p:ext uri="{BB962C8B-B14F-4D97-AF65-F5344CB8AC3E}">
        <p14:creationId xmlns:p14="http://schemas.microsoft.com/office/powerpoint/2010/main" val="1589869316"/>
      </p:ext>
    </p:extLst>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3D326-4C8E-1E64-74C8-56D1D6056F02}"/>
              </a:ext>
            </a:extLst>
          </p:cNvPr>
          <p:cNvSpPr>
            <a:spLocks noGrp="1"/>
          </p:cNvSpPr>
          <p:nvPr>
            <p:ph type="title"/>
          </p:nvPr>
        </p:nvSpPr>
        <p:spPr/>
        <p:txBody>
          <a:bodyPr/>
          <a:lstStyle/>
          <a:p>
            <a:r>
              <a:rPr lang="en-US" altLang="zh-CN" sz="2800" dirty="0"/>
              <a:t>One</a:t>
            </a:r>
            <a:r>
              <a:rPr lang="en-US" altLang="zh-CN" sz="2800" spc="-20" dirty="0"/>
              <a:t> </a:t>
            </a:r>
            <a:r>
              <a:rPr lang="en-US" altLang="zh-CN" sz="2800" dirty="0"/>
              <a:t>Network,</a:t>
            </a:r>
            <a:r>
              <a:rPr lang="en-US" altLang="zh-CN" sz="2800" spc="-25" dirty="0"/>
              <a:t> </a:t>
            </a:r>
            <a:r>
              <a:rPr lang="en-US" altLang="zh-CN" sz="2800" dirty="0"/>
              <a:t>Many</a:t>
            </a:r>
            <a:r>
              <a:rPr lang="en-US" altLang="zh-CN" sz="2800" spc="-20" dirty="0"/>
              <a:t> </a:t>
            </a:r>
            <a:r>
              <a:rPr lang="en-US" altLang="zh-CN" sz="2800" spc="-5" dirty="0"/>
              <a:t>Styles</a:t>
            </a:r>
            <a:endParaRPr lang="zh-CN" altLang="en-US" dirty="0"/>
          </a:p>
        </p:txBody>
      </p:sp>
      <p:pic>
        <p:nvPicPr>
          <p:cNvPr id="4" name="object 3">
            <a:extLst>
              <a:ext uri="{FF2B5EF4-FFF2-40B4-BE49-F238E27FC236}">
                <a16:creationId xmlns:a16="http://schemas.microsoft.com/office/drawing/2014/main" id="{0C4A881D-4997-72AC-744E-A084DE611349}"/>
              </a:ext>
            </a:extLst>
          </p:cNvPr>
          <p:cNvPicPr/>
          <p:nvPr/>
        </p:nvPicPr>
        <p:blipFill>
          <a:blip r:embed="rId2" cstate="print"/>
          <a:stretch>
            <a:fillRect/>
          </a:stretch>
        </p:blipFill>
        <p:spPr>
          <a:xfrm>
            <a:off x="3997532" y="1752350"/>
            <a:ext cx="4846320" cy="3496055"/>
          </a:xfrm>
          <a:prstGeom prst="rect">
            <a:avLst/>
          </a:prstGeom>
        </p:spPr>
      </p:pic>
      <p:sp>
        <p:nvSpPr>
          <p:cNvPr id="5" name="object 5">
            <a:extLst>
              <a:ext uri="{FF2B5EF4-FFF2-40B4-BE49-F238E27FC236}">
                <a16:creationId xmlns:a16="http://schemas.microsoft.com/office/drawing/2014/main" id="{0C102FA8-C5FF-9E27-DAC7-AA174EF50221}"/>
              </a:ext>
            </a:extLst>
          </p:cNvPr>
          <p:cNvSpPr txBox="1"/>
          <p:nvPr/>
        </p:nvSpPr>
        <p:spPr>
          <a:xfrm>
            <a:off x="357158" y="2531595"/>
            <a:ext cx="4070523" cy="1267014"/>
          </a:xfrm>
          <a:prstGeom prst="rect">
            <a:avLst/>
          </a:prstGeom>
        </p:spPr>
        <p:txBody>
          <a:bodyPr vert="horz" wrap="square" lIns="0" tIns="19685" rIns="0" bIns="0" rtlCol="0">
            <a:spAutoFit/>
          </a:bodyPr>
          <a:lstStyle/>
          <a:p>
            <a:pPr marL="12700" marR="5080">
              <a:lnSpc>
                <a:spcPct val="115199"/>
              </a:lnSpc>
              <a:spcBef>
                <a:spcPts val="155"/>
              </a:spcBef>
            </a:pPr>
            <a:r>
              <a:rPr lang="en-US" dirty="0">
                <a:latin typeface="+mn-lt"/>
                <a:cs typeface="Arial MT"/>
              </a:rPr>
              <a:t>Use </a:t>
            </a:r>
            <a:r>
              <a:rPr lang="en-US" spc="-5" dirty="0">
                <a:latin typeface="+mn-lt"/>
                <a:cs typeface="Arial MT"/>
              </a:rPr>
              <a:t>the same network for multiple </a:t>
            </a:r>
            <a:r>
              <a:rPr lang="en-US" dirty="0">
                <a:latin typeface="+mn-lt"/>
                <a:cs typeface="Arial MT"/>
              </a:rPr>
              <a:t> </a:t>
            </a:r>
            <a:r>
              <a:rPr lang="en-US" spc="-5" dirty="0">
                <a:latin typeface="+mn-lt"/>
                <a:cs typeface="Arial MT"/>
              </a:rPr>
              <a:t>styles using </a:t>
            </a:r>
            <a:r>
              <a:rPr lang="en-US" i="1" u="sng" spc="-5" dirty="0">
                <a:uFill>
                  <a:solidFill>
                    <a:srgbClr val="000000"/>
                  </a:solidFill>
                </a:uFill>
                <a:latin typeface="+mn-lt"/>
                <a:cs typeface="Arial"/>
              </a:rPr>
              <a:t>conditional instance </a:t>
            </a:r>
            <a:r>
              <a:rPr lang="en-US" i="1" dirty="0">
                <a:latin typeface="+mn-lt"/>
                <a:cs typeface="Arial"/>
              </a:rPr>
              <a:t> </a:t>
            </a:r>
            <a:r>
              <a:rPr lang="en-US" i="1" u="sng" spc="-5" dirty="0">
                <a:uFill>
                  <a:solidFill>
                    <a:srgbClr val="000000"/>
                  </a:solidFill>
                </a:uFill>
                <a:latin typeface="+mn-lt"/>
                <a:cs typeface="Arial"/>
              </a:rPr>
              <a:t>normalization</a:t>
            </a:r>
            <a:r>
              <a:rPr lang="en-US" spc="-5" dirty="0">
                <a:latin typeface="+mn-lt"/>
                <a:cs typeface="Arial MT"/>
              </a:rPr>
              <a:t>: learn separate scale </a:t>
            </a:r>
            <a:r>
              <a:rPr lang="en-US" spc="-375" dirty="0">
                <a:latin typeface="+mn-lt"/>
                <a:cs typeface="Arial MT"/>
              </a:rPr>
              <a:t> </a:t>
            </a:r>
            <a:r>
              <a:rPr lang="en-US" spc="-5" dirty="0">
                <a:latin typeface="+mn-lt"/>
                <a:cs typeface="Arial MT"/>
              </a:rPr>
              <a:t>and</a:t>
            </a:r>
            <a:r>
              <a:rPr lang="en-US" spc="-10" dirty="0">
                <a:latin typeface="+mn-lt"/>
                <a:cs typeface="Arial MT"/>
              </a:rPr>
              <a:t> </a:t>
            </a:r>
            <a:r>
              <a:rPr lang="en-US" spc="-5" dirty="0">
                <a:latin typeface="+mn-lt"/>
                <a:cs typeface="Arial MT"/>
              </a:rPr>
              <a:t>shift</a:t>
            </a:r>
            <a:r>
              <a:rPr lang="en-US" spc="-10" dirty="0">
                <a:latin typeface="+mn-lt"/>
                <a:cs typeface="Arial MT"/>
              </a:rPr>
              <a:t> </a:t>
            </a:r>
            <a:r>
              <a:rPr lang="en-US" spc="-5" dirty="0">
                <a:latin typeface="+mn-lt"/>
                <a:cs typeface="Arial MT"/>
              </a:rPr>
              <a:t>parameters</a:t>
            </a:r>
            <a:r>
              <a:rPr lang="en-US" spc="-10" dirty="0">
                <a:latin typeface="+mn-lt"/>
                <a:cs typeface="Arial MT"/>
              </a:rPr>
              <a:t> </a:t>
            </a:r>
            <a:r>
              <a:rPr lang="en-US" spc="-5" dirty="0">
                <a:latin typeface="+mn-lt"/>
                <a:cs typeface="Arial MT"/>
              </a:rPr>
              <a:t>per</a:t>
            </a:r>
            <a:r>
              <a:rPr lang="en-US" spc="-15" dirty="0">
                <a:latin typeface="+mn-lt"/>
                <a:cs typeface="Arial MT"/>
              </a:rPr>
              <a:t> </a:t>
            </a:r>
            <a:r>
              <a:rPr lang="en-US" spc="-5" dirty="0">
                <a:latin typeface="+mn-lt"/>
                <a:cs typeface="Arial MT"/>
              </a:rPr>
              <a:t>style</a:t>
            </a:r>
            <a:endParaRPr dirty="0">
              <a:latin typeface="+mn-lt"/>
              <a:cs typeface="Arial MT"/>
            </a:endParaRPr>
          </a:p>
        </p:txBody>
      </p:sp>
      <p:pic>
        <p:nvPicPr>
          <p:cNvPr id="6" name="object 6">
            <a:extLst>
              <a:ext uri="{FF2B5EF4-FFF2-40B4-BE49-F238E27FC236}">
                <a16:creationId xmlns:a16="http://schemas.microsoft.com/office/drawing/2014/main" id="{4316AC6E-A65B-07B3-5D52-56D0F273E82E}"/>
              </a:ext>
            </a:extLst>
          </p:cNvPr>
          <p:cNvPicPr/>
          <p:nvPr/>
        </p:nvPicPr>
        <p:blipFill>
          <a:blip r:embed="rId3" cstate="print"/>
          <a:stretch>
            <a:fillRect/>
          </a:stretch>
        </p:blipFill>
        <p:spPr>
          <a:xfrm>
            <a:off x="567822" y="4011974"/>
            <a:ext cx="2977895" cy="1170432"/>
          </a:xfrm>
          <a:prstGeom prst="rect">
            <a:avLst/>
          </a:prstGeom>
        </p:spPr>
      </p:pic>
      <p:sp>
        <p:nvSpPr>
          <p:cNvPr id="7" name="object 4">
            <a:extLst>
              <a:ext uri="{FF2B5EF4-FFF2-40B4-BE49-F238E27FC236}">
                <a16:creationId xmlns:a16="http://schemas.microsoft.com/office/drawing/2014/main" id="{2C2A95C9-2ABA-8285-47CE-229F05EB2291}"/>
              </a:ext>
            </a:extLst>
          </p:cNvPr>
          <p:cNvSpPr txBox="1"/>
          <p:nvPr/>
        </p:nvSpPr>
        <p:spPr>
          <a:xfrm>
            <a:off x="357158" y="6027650"/>
            <a:ext cx="6519503" cy="364202"/>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Dumoulin, Shlens, and Kudlur, “A Learned Representation for Artistic Style”, ICLR 2017.</a:t>
            </a:r>
          </a:p>
          <a:p>
            <a:r>
              <a:rPr dirty="0"/>
              <a:t>Figure copyright Vincent Dumoulin, Jonathon Shlens, and Manjunath Kudlur, 2016; reproduced with permission.</a:t>
            </a:r>
          </a:p>
        </p:txBody>
      </p:sp>
      <p:sp>
        <p:nvSpPr>
          <p:cNvPr id="8" name="object 7">
            <a:extLst>
              <a:ext uri="{FF2B5EF4-FFF2-40B4-BE49-F238E27FC236}">
                <a16:creationId xmlns:a16="http://schemas.microsoft.com/office/drawing/2014/main" id="{4C66E4E9-4F96-B694-B3EA-7FCE0053F13B}"/>
              </a:ext>
            </a:extLst>
          </p:cNvPr>
          <p:cNvSpPr txBox="1"/>
          <p:nvPr/>
        </p:nvSpPr>
        <p:spPr>
          <a:xfrm>
            <a:off x="4393245" y="5348204"/>
            <a:ext cx="4711989" cy="289823"/>
          </a:xfrm>
          <a:prstGeom prst="rect">
            <a:avLst/>
          </a:prstGeom>
        </p:spPr>
        <p:txBody>
          <a:bodyPr vert="horz" wrap="square" lIns="0" tIns="12700" rIns="0" bIns="0" rtlCol="0">
            <a:spAutoFit/>
          </a:bodyPr>
          <a:lstStyle/>
          <a:p>
            <a:pPr marL="12700">
              <a:lnSpc>
                <a:spcPct val="100000"/>
              </a:lnSpc>
              <a:spcBef>
                <a:spcPts val="100"/>
              </a:spcBef>
            </a:pPr>
            <a:r>
              <a:rPr spc="-5" dirty="0">
                <a:latin typeface="+mn-lt"/>
                <a:cs typeface="Arial MT"/>
              </a:rPr>
              <a:t>Single</a:t>
            </a:r>
            <a:r>
              <a:rPr spc="-10" dirty="0">
                <a:latin typeface="+mn-lt"/>
                <a:cs typeface="Arial MT"/>
              </a:rPr>
              <a:t> </a:t>
            </a:r>
            <a:r>
              <a:rPr spc="-5" dirty="0">
                <a:latin typeface="+mn-lt"/>
                <a:cs typeface="Arial MT"/>
              </a:rPr>
              <a:t>network can blend</a:t>
            </a:r>
            <a:r>
              <a:rPr spc="-10" dirty="0">
                <a:latin typeface="+mn-lt"/>
                <a:cs typeface="Arial MT"/>
              </a:rPr>
              <a:t> </a:t>
            </a:r>
            <a:r>
              <a:rPr spc="-5" dirty="0">
                <a:latin typeface="+mn-lt"/>
                <a:cs typeface="Arial MT"/>
              </a:rPr>
              <a:t>styles after</a:t>
            </a:r>
            <a:r>
              <a:rPr spc="-10" dirty="0">
                <a:latin typeface="+mn-lt"/>
                <a:cs typeface="Arial MT"/>
              </a:rPr>
              <a:t> </a:t>
            </a:r>
            <a:r>
              <a:rPr spc="-5" dirty="0">
                <a:latin typeface="+mn-lt"/>
                <a:cs typeface="Arial MT"/>
              </a:rPr>
              <a:t>training</a:t>
            </a:r>
            <a:endParaRPr dirty="0">
              <a:latin typeface="+mn-lt"/>
              <a:cs typeface="Arial MT"/>
            </a:endParaRPr>
          </a:p>
        </p:txBody>
      </p:sp>
    </p:spTree>
    <p:extLst>
      <p:ext uri="{BB962C8B-B14F-4D97-AF65-F5344CB8AC3E}">
        <p14:creationId xmlns:p14="http://schemas.microsoft.com/office/powerpoint/2010/main" val="2402935797"/>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45A69-ECFF-7136-1ED1-6E80762FBE4A}"/>
              </a:ext>
            </a:extLst>
          </p:cNvPr>
          <p:cNvSpPr>
            <a:spLocks noGrp="1"/>
          </p:cNvSpPr>
          <p:nvPr>
            <p:ph type="title"/>
          </p:nvPr>
        </p:nvSpPr>
        <p:spPr/>
        <p:txBody>
          <a:bodyPr/>
          <a:lstStyle/>
          <a:p>
            <a:r>
              <a:rPr lang="en-US" altLang="zh-CN" sz="2800" spc="-5" dirty="0"/>
              <a:t>S</a:t>
            </a:r>
            <a:r>
              <a:rPr lang="en-US" altLang="zh-CN" sz="2800" spc="5" dirty="0"/>
              <a:t>ummar</a:t>
            </a:r>
            <a:r>
              <a:rPr lang="en-US" altLang="zh-CN" sz="2800" dirty="0"/>
              <a:t>y</a:t>
            </a:r>
            <a:endParaRPr lang="zh-CN" altLang="en-US" dirty="0"/>
          </a:p>
        </p:txBody>
      </p:sp>
      <p:sp>
        <p:nvSpPr>
          <p:cNvPr id="5" name="文本框 4">
            <a:extLst>
              <a:ext uri="{FF2B5EF4-FFF2-40B4-BE49-F238E27FC236}">
                <a16:creationId xmlns:a16="http://schemas.microsoft.com/office/drawing/2014/main" id="{BE33D219-0142-A76E-97B8-CD84152BC54E}"/>
              </a:ext>
            </a:extLst>
          </p:cNvPr>
          <p:cNvSpPr txBox="1"/>
          <p:nvPr/>
        </p:nvSpPr>
        <p:spPr>
          <a:xfrm>
            <a:off x="905070" y="2163685"/>
            <a:ext cx="7492481" cy="2556213"/>
          </a:xfrm>
          <a:prstGeom prst="rect">
            <a:avLst/>
          </a:prstGeom>
          <a:noFill/>
        </p:spPr>
        <p:txBody>
          <a:bodyPr wrap="square">
            <a:spAutoFit/>
          </a:bodyPr>
          <a:lstStyle/>
          <a:p>
            <a:pPr marL="12700">
              <a:lnSpc>
                <a:spcPct val="100000"/>
              </a:lnSpc>
              <a:spcBef>
                <a:spcPts val="100"/>
              </a:spcBef>
            </a:pPr>
            <a:r>
              <a:rPr lang="en-US" altLang="zh-CN" sz="2200" dirty="0">
                <a:latin typeface="+mn-lt"/>
                <a:cs typeface="Arial MT"/>
              </a:rPr>
              <a:t>Many</a:t>
            </a:r>
            <a:r>
              <a:rPr lang="en-US" altLang="zh-CN" sz="2200" spc="5" dirty="0">
                <a:latin typeface="+mn-lt"/>
                <a:cs typeface="Arial MT"/>
              </a:rPr>
              <a:t> </a:t>
            </a:r>
            <a:r>
              <a:rPr lang="en-US" altLang="zh-CN" sz="2200" spc="-5" dirty="0">
                <a:latin typeface="+mn-lt"/>
                <a:cs typeface="Arial MT"/>
              </a:rPr>
              <a:t>methods</a:t>
            </a:r>
            <a:r>
              <a:rPr lang="en-US" altLang="zh-CN" sz="2200" spc="5" dirty="0">
                <a:latin typeface="+mn-lt"/>
                <a:cs typeface="Arial MT"/>
              </a:rPr>
              <a:t> </a:t>
            </a:r>
            <a:r>
              <a:rPr lang="en-US" altLang="zh-CN" sz="2200" spc="-5" dirty="0">
                <a:latin typeface="+mn-lt"/>
                <a:cs typeface="Arial MT"/>
              </a:rPr>
              <a:t>for</a:t>
            </a:r>
            <a:r>
              <a:rPr lang="en-US" altLang="zh-CN" sz="2200" spc="5" dirty="0">
                <a:latin typeface="+mn-lt"/>
                <a:cs typeface="Arial MT"/>
              </a:rPr>
              <a:t> </a:t>
            </a:r>
            <a:r>
              <a:rPr lang="en-US" altLang="zh-CN" sz="2200" spc="-5" dirty="0">
                <a:latin typeface="+mn-lt"/>
                <a:cs typeface="Arial MT"/>
              </a:rPr>
              <a:t>understanding</a:t>
            </a:r>
            <a:r>
              <a:rPr lang="en-US" altLang="zh-CN" sz="2200" spc="5" dirty="0">
                <a:latin typeface="+mn-lt"/>
                <a:cs typeface="Arial MT"/>
              </a:rPr>
              <a:t> </a:t>
            </a:r>
            <a:r>
              <a:rPr lang="en-US" altLang="zh-CN" sz="2200" dirty="0">
                <a:latin typeface="+mn-lt"/>
                <a:cs typeface="Arial MT"/>
              </a:rPr>
              <a:t>CNN</a:t>
            </a:r>
            <a:r>
              <a:rPr lang="en-US" altLang="zh-CN" sz="2200" spc="10" dirty="0">
                <a:latin typeface="+mn-lt"/>
                <a:cs typeface="Arial MT"/>
              </a:rPr>
              <a:t> </a:t>
            </a:r>
            <a:r>
              <a:rPr lang="en-US" altLang="zh-CN" sz="2200" spc="-5" dirty="0">
                <a:latin typeface="+mn-lt"/>
                <a:cs typeface="Arial MT"/>
              </a:rPr>
              <a:t>representations</a:t>
            </a:r>
            <a:endParaRPr lang="en-US" altLang="zh-CN" sz="2200" dirty="0">
              <a:latin typeface="+mn-lt"/>
              <a:cs typeface="Arial MT"/>
            </a:endParaRPr>
          </a:p>
          <a:p>
            <a:pPr>
              <a:lnSpc>
                <a:spcPct val="100000"/>
              </a:lnSpc>
              <a:spcBef>
                <a:spcPts val="30"/>
              </a:spcBef>
            </a:pPr>
            <a:endParaRPr lang="en-US" altLang="zh-CN" sz="2200" dirty="0">
              <a:latin typeface="+mn-lt"/>
              <a:cs typeface="Arial MT"/>
            </a:endParaRPr>
          </a:p>
          <a:p>
            <a:pPr marL="12700" marR="5080">
              <a:lnSpc>
                <a:spcPct val="100800"/>
              </a:lnSpc>
            </a:pPr>
            <a:r>
              <a:rPr lang="en-US" altLang="zh-CN" sz="2200" b="1" spc="-5" dirty="0">
                <a:latin typeface="+mn-lt"/>
                <a:cs typeface="Arial"/>
              </a:rPr>
              <a:t>Activations</a:t>
            </a:r>
            <a:r>
              <a:rPr lang="en-US" altLang="zh-CN" sz="2200" spc="-5" dirty="0">
                <a:latin typeface="+mn-lt"/>
                <a:cs typeface="Arial MT"/>
              </a:rPr>
              <a:t>:</a:t>
            </a:r>
            <a:r>
              <a:rPr lang="en-US" altLang="zh-CN" sz="2200" dirty="0">
                <a:latin typeface="+mn-lt"/>
                <a:cs typeface="Arial MT"/>
              </a:rPr>
              <a:t> Nearest</a:t>
            </a:r>
            <a:r>
              <a:rPr lang="en-US" altLang="zh-CN" sz="2200" spc="5" dirty="0">
                <a:latin typeface="+mn-lt"/>
                <a:cs typeface="Arial MT"/>
              </a:rPr>
              <a:t> </a:t>
            </a:r>
            <a:r>
              <a:rPr lang="en-US" altLang="zh-CN" sz="2200" dirty="0">
                <a:latin typeface="+mn-lt"/>
                <a:cs typeface="Arial MT"/>
              </a:rPr>
              <a:t>neighbors, </a:t>
            </a:r>
            <a:r>
              <a:rPr lang="en-US" altLang="zh-CN" sz="2200" spc="-5" dirty="0">
                <a:latin typeface="+mn-lt"/>
                <a:cs typeface="Arial MT"/>
              </a:rPr>
              <a:t>dimensionality</a:t>
            </a:r>
            <a:r>
              <a:rPr lang="en-US" altLang="zh-CN" sz="2200" spc="10" dirty="0">
                <a:latin typeface="+mn-lt"/>
                <a:cs typeface="Arial MT"/>
              </a:rPr>
              <a:t> </a:t>
            </a:r>
            <a:r>
              <a:rPr lang="en-US" altLang="zh-CN" sz="2200" spc="-5" dirty="0">
                <a:latin typeface="+mn-lt"/>
                <a:cs typeface="Arial MT"/>
              </a:rPr>
              <a:t>reduction, </a:t>
            </a:r>
            <a:r>
              <a:rPr lang="en-US" altLang="zh-CN" sz="2200" spc="-650" dirty="0">
                <a:latin typeface="+mn-lt"/>
                <a:cs typeface="Arial MT"/>
              </a:rPr>
              <a:t> </a:t>
            </a:r>
            <a:r>
              <a:rPr lang="en-US" altLang="zh-CN" sz="2200" dirty="0">
                <a:latin typeface="+mn-lt"/>
                <a:cs typeface="Arial MT"/>
              </a:rPr>
              <a:t>maximal</a:t>
            </a:r>
            <a:r>
              <a:rPr lang="en-US" altLang="zh-CN" sz="2200" spc="-5" dirty="0">
                <a:latin typeface="+mn-lt"/>
                <a:cs typeface="Arial MT"/>
              </a:rPr>
              <a:t> patches,</a:t>
            </a:r>
            <a:r>
              <a:rPr lang="en-US" altLang="zh-CN" sz="2200" spc="-10" dirty="0">
                <a:latin typeface="+mn-lt"/>
                <a:cs typeface="Arial MT"/>
              </a:rPr>
              <a:t> </a:t>
            </a:r>
            <a:r>
              <a:rPr lang="en-US" altLang="zh-CN" sz="2200" dirty="0">
                <a:latin typeface="+mn-lt"/>
                <a:cs typeface="Arial MT"/>
              </a:rPr>
              <a:t>occlusion</a:t>
            </a:r>
          </a:p>
          <a:p>
            <a:pPr marL="12700" marR="582930">
              <a:lnSpc>
                <a:spcPts val="2780"/>
              </a:lnSpc>
              <a:spcBef>
                <a:spcPts val="200"/>
              </a:spcBef>
            </a:pPr>
            <a:r>
              <a:rPr lang="en-US" altLang="zh-CN" sz="2200" b="1" spc="-5" dirty="0">
                <a:latin typeface="+mn-lt"/>
                <a:cs typeface="Arial"/>
              </a:rPr>
              <a:t>Gradients</a:t>
            </a:r>
            <a:r>
              <a:rPr lang="en-US" altLang="zh-CN" sz="2200" spc="-5" dirty="0">
                <a:latin typeface="+mn-lt"/>
                <a:cs typeface="Arial MT"/>
              </a:rPr>
              <a:t>: </a:t>
            </a:r>
            <a:r>
              <a:rPr lang="en-US" altLang="zh-CN" sz="2200" dirty="0">
                <a:latin typeface="+mn-lt"/>
                <a:cs typeface="Arial MT"/>
              </a:rPr>
              <a:t>Saliency maps, class </a:t>
            </a:r>
            <a:r>
              <a:rPr lang="en-US" altLang="zh-CN" sz="2200" spc="-5" dirty="0">
                <a:latin typeface="+mn-lt"/>
                <a:cs typeface="Arial MT"/>
              </a:rPr>
              <a:t>visualization, fooling </a:t>
            </a:r>
            <a:r>
              <a:rPr lang="en-US" altLang="zh-CN" sz="2200" spc="-655" dirty="0">
                <a:latin typeface="+mn-lt"/>
                <a:cs typeface="Arial MT"/>
              </a:rPr>
              <a:t> </a:t>
            </a:r>
            <a:r>
              <a:rPr lang="en-US" altLang="zh-CN" sz="2200" dirty="0">
                <a:latin typeface="+mn-lt"/>
                <a:cs typeface="Arial MT"/>
              </a:rPr>
              <a:t>images,</a:t>
            </a:r>
            <a:r>
              <a:rPr lang="en-US" altLang="zh-CN" sz="2200" spc="-15" dirty="0">
                <a:latin typeface="+mn-lt"/>
                <a:cs typeface="Arial MT"/>
              </a:rPr>
              <a:t> </a:t>
            </a:r>
            <a:r>
              <a:rPr lang="en-US" altLang="zh-CN" sz="2200" spc="-5" dirty="0">
                <a:latin typeface="+mn-lt"/>
                <a:cs typeface="Arial MT"/>
              </a:rPr>
              <a:t>feature </a:t>
            </a:r>
            <a:r>
              <a:rPr lang="en-US" altLang="zh-CN" sz="2200" dirty="0">
                <a:latin typeface="+mn-lt"/>
                <a:cs typeface="Arial MT"/>
              </a:rPr>
              <a:t>inversion</a:t>
            </a:r>
          </a:p>
          <a:p>
            <a:pPr marL="12700">
              <a:lnSpc>
                <a:spcPts val="2830"/>
              </a:lnSpc>
            </a:pPr>
            <a:r>
              <a:rPr lang="en-US" altLang="zh-CN" sz="2200" b="1" spc="-5" dirty="0">
                <a:latin typeface="+mn-lt"/>
                <a:cs typeface="Arial"/>
              </a:rPr>
              <a:t>Fun</a:t>
            </a:r>
            <a:r>
              <a:rPr lang="en-US" altLang="zh-CN" sz="2200" spc="-5" dirty="0">
                <a:latin typeface="+mn-lt"/>
                <a:cs typeface="Arial MT"/>
              </a:rPr>
              <a:t>:</a:t>
            </a:r>
            <a:r>
              <a:rPr lang="en-US" altLang="zh-CN" sz="2200" spc="-10" dirty="0">
                <a:latin typeface="+mn-lt"/>
                <a:cs typeface="Arial MT"/>
              </a:rPr>
              <a:t> </a:t>
            </a:r>
            <a:r>
              <a:rPr lang="en-US" altLang="zh-CN" sz="2200" spc="-5" dirty="0" err="1">
                <a:latin typeface="+mn-lt"/>
                <a:cs typeface="Arial MT"/>
              </a:rPr>
              <a:t>DeepDream</a:t>
            </a:r>
            <a:r>
              <a:rPr lang="en-US" altLang="zh-CN" sz="2200" spc="-5" dirty="0">
                <a:latin typeface="+mn-lt"/>
                <a:cs typeface="Arial MT"/>
              </a:rPr>
              <a:t>,</a:t>
            </a:r>
            <a:r>
              <a:rPr lang="en-US" altLang="zh-CN" sz="2200" spc="-10" dirty="0">
                <a:latin typeface="+mn-lt"/>
                <a:cs typeface="Arial MT"/>
              </a:rPr>
              <a:t> </a:t>
            </a:r>
            <a:r>
              <a:rPr lang="en-US" altLang="zh-CN" sz="2200" spc="-5" dirty="0">
                <a:latin typeface="+mn-lt"/>
                <a:cs typeface="Arial MT"/>
              </a:rPr>
              <a:t>style transfer</a:t>
            </a:r>
            <a:endParaRPr lang="en-US" altLang="zh-CN" sz="2200" dirty="0">
              <a:latin typeface="+mn-lt"/>
              <a:cs typeface="Arial MT"/>
            </a:endParaRPr>
          </a:p>
        </p:txBody>
      </p:sp>
    </p:spTree>
    <p:extLst>
      <p:ext uri="{BB962C8B-B14F-4D97-AF65-F5344CB8AC3E}">
        <p14:creationId xmlns:p14="http://schemas.microsoft.com/office/powerpoint/2010/main" val="783457879"/>
      </p:ext>
    </p:extLst>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97841D9F-B69C-3827-3D63-1F089AAD3EAB}"/>
              </a:ext>
            </a:extLst>
          </p:cNvPr>
          <p:cNvSpPr txBox="1">
            <a:spLocks noGrp="1"/>
          </p:cNvSpPr>
          <p:nvPr>
            <p:ph type="ctrTitle"/>
          </p:nvPr>
        </p:nvSpPr>
        <p:spPr>
          <a:xfrm>
            <a:off x="685800" y="1946109"/>
            <a:ext cx="7772400" cy="1413207"/>
          </a:xfrm>
          <a:prstGeom prst="rect">
            <a:avLst/>
          </a:prstGeom>
        </p:spPr>
        <p:txBody>
          <a:bodyPr vert="horz" wrap="square" lIns="0" tIns="12700" rIns="0" bIns="0" rtlCol="0">
            <a:spAutoFit/>
          </a:bodyPr>
          <a:lstStyle/>
          <a:p>
            <a:pPr marL="12700">
              <a:lnSpc>
                <a:spcPct val="100000"/>
              </a:lnSpc>
              <a:spcBef>
                <a:spcPts val="100"/>
              </a:spcBef>
            </a:pPr>
            <a:r>
              <a:rPr sz="3000" spc="-5" dirty="0">
                <a:cs typeface="Arial" panose="020B0604020202020204" pitchFamily="34" charset="0"/>
              </a:rPr>
              <a:t>Next</a:t>
            </a:r>
            <a:r>
              <a:rPr sz="3000" spc="-35" dirty="0">
                <a:cs typeface="Arial" panose="020B0604020202020204" pitchFamily="34" charset="0"/>
              </a:rPr>
              <a:t> </a:t>
            </a:r>
            <a:r>
              <a:rPr sz="3000" spc="-5" dirty="0">
                <a:cs typeface="Arial" panose="020B0604020202020204" pitchFamily="34" charset="0"/>
              </a:rPr>
              <a:t>time:</a:t>
            </a:r>
            <a:endParaRPr sz="3000" dirty="0">
              <a:cs typeface="Arial" panose="020B0604020202020204" pitchFamily="34" charset="0"/>
            </a:endParaRPr>
          </a:p>
          <a:p>
            <a:pPr>
              <a:lnSpc>
                <a:spcPct val="100000"/>
              </a:lnSpc>
              <a:spcBef>
                <a:spcPts val="35"/>
              </a:spcBef>
            </a:pPr>
            <a:endParaRPr sz="3100" dirty="0">
              <a:latin typeface="Arial MT"/>
              <a:cs typeface="Arial MT"/>
            </a:endParaRPr>
          </a:p>
          <a:p>
            <a:pPr marL="12700">
              <a:lnSpc>
                <a:spcPct val="100000"/>
              </a:lnSpc>
            </a:pPr>
            <a:r>
              <a:rPr lang="en-US" sz="3000" b="1" spc="-5" dirty="0">
                <a:latin typeface="Arial"/>
                <a:cs typeface="Arial"/>
              </a:rPr>
              <a:t>Attention and Transformers</a:t>
            </a:r>
            <a:endParaRPr sz="3000" dirty="0">
              <a:latin typeface="Arial"/>
              <a:cs typeface="Arial"/>
            </a:endParaRPr>
          </a:p>
        </p:txBody>
      </p:sp>
      <p:sp>
        <p:nvSpPr>
          <p:cNvPr id="4" name="文本框 3">
            <a:extLst>
              <a:ext uri="{FF2B5EF4-FFF2-40B4-BE49-F238E27FC236}">
                <a16:creationId xmlns:a16="http://schemas.microsoft.com/office/drawing/2014/main" id="{EF9D84A0-84F1-2D0B-2130-DADFDE1A332F}"/>
              </a:ext>
            </a:extLst>
          </p:cNvPr>
          <p:cNvSpPr txBox="1"/>
          <p:nvPr/>
        </p:nvSpPr>
        <p:spPr>
          <a:xfrm>
            <a:off x="297455" y="6488668"/>
            <a:ext cx="8604174" cy="307777"/>
          </a:xfrm>
          <a:prstGeom prst="rect">
            <a:avLst/>
          </a:prstGeom>
          <a:noFill/>
        </p:spPr>
        <p:txBody>
          <a:bodyPr wrap="square" rtlCol="0">
            <a:spAutoFit/>
          </a:bodyPr>
          <a:lstStyle/>
          <a:p>
            <a:pPr algn="ctr"/>
            <a:r>
              <a:rPr lang="en-US" altLang="zh-CN" sz="1400" b="0" i="0" dirty="0">
                <a:solidFill>
                  <a:srgbClr val="101214"/>
                </a:solidFill>
                <a:effectLst/>
                <a:latin typeface="+mn-lt"/>
              </a:rPr>
              <a:t>Most of our slides have been borrowed from the courses of Stanford CS131 and CS231N, Thanks!</a:t>
            </a:r>
            <a:endParaRPr lang="zh-CN" altLang="en-US" sz="1400" dirty="0">
              <a:latin typeface="+mn-lt"/>
            </a:endParaRPr>
          </a:p>
        </p:txBody>
      </p:sp>
    </p:spTree>
    <p:extLst>
      <p:ext uri="{BB962C8B-B14F-4D97-AF65-F5344CB8AC3E}">
        <p14:creationId xmlns:p14="http://schemas.microsoft.com/office/powerpoint/2010/main" val="4213719074"/>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F342C-B4B7-FDB9-FAA5-C4D99C38092F}"/>
              </a:ext>
            </a:extLst>
          </p:cNvPr>
          <p:cNvSpPr>
            <a:spLocks noGrp="1"/>
          </p:cNvSpPr>
          <p:nvPr>
            <p:ph type="title"/>
          </p:nvPr>
        </p:nvSpPr>
        <p:spPr/>
        <p:txBody>
          <a:bodyPr/>
          <a:lstStyle/>
          <a:p>
            <a:r>
              <a:rPr lang="en-US" altLang="zh-CN" spc="-5" dirty="0"/>
              <a:t>Today's</a:t>
            </a:r>
            <a:r>
              <a:rPr lang="en-US" altLang="zh-CN" spc="-70" dirty="0"/>
              <a:t> </a:t>
            </a:r>
            <a:r>
              <a:rPr lang="en-US" altLang="zh-CN" spc="-10" dirty="0"/>
              <a:t>agenda</a:t>
            </a:r>
            <a:endParaRPr lang="zh-CN" altLang="en-US" dirty="0"/>
          </a:p>
        </p:txBody>
      </p:sp>
      <p:sp>
        <p:nvSpPr>
          <p:cNvPr id="4" name="object 3">
            <a:extLst>
              <a:ext uri="{FF2B5EF4-FFF2-40B4-BE49-F238E27FC236}">
                <a16:creationId xmlns:a16="http://schemas.microsoft.com/office/drawing/2014/main" id="{193F4F69-2C8F-5DB6-9FBB-3EA002BC6D41}"/>
              </a:ext>
            </a:extLst>
          </p:cNvPr>
          <p:cNvSpPr txBox="1"/>
          <p:nvPr/>
        </p:nvSpPr>
        <p:spPr>
          <a:xfrm>
            <a:off x="588825" y="970500"/>
            <a:ext cx="5962470" cy="356316"/>
          </a:xfrm>
          <a:prstGeom prst="rect">
            <a:avLst/>
          </a:prstGeom>
        </p:spPr>
        <p:txBody>
          <a:bodyPr vert="horz" wrap="square" lIns="0" tIns="12700" rIns="0" bIns="0" rtlCol="0">
            <a:spAutoFit/>
          </a:bodyPr>
          <a:lstStyle/>
          <a:p>
            <a:pPr marL="12700">
              <a:lnSpc>
                <a:spcPct val="110000"/>
              </a:lnSpc>
              <a:spcBef>
                <a:spcPts val="100"/>
              </a:spcBef>
            </a:pPr>
            <a:r>
              <a:rPr sz="2200" b="1" dirty="0">
                <a:cs typeface="Arial" panose="020B0604020202020204" pitchFamily="34" charset="0"/>
              </a:rPr>
              <a:t>Visualizing</a:t>
            </a:r>
            <a:r>
              <a:rPr sz="2200" b="1" spc="-25" dirty="0">
                <a:cs typeface="Arial" panose="020B0604020202020204" pitchFamily="34" charset="0"/>
              </a:rPr>
              <a:t> </a:t>
            </a:r>
            <a:r>
              <a:rPr sz="2200" b="1" dirty="0">
                <a:cs typeface="Arial" panose="020B0604020202020204" pitchFamily="34" charset="0"/>
              </a:rPr>
              <a:t>what</a:t>
            </a:r>
            <a:r>
              <a:rPr sz="2200" b="1" spc="-20" dirty="0">
                <a:cs typeface="Arial" panose="020B0604020202020204" pitchFamily="34" charset="0"/>
              </a:rPr>
              <a:t> </a:t>
            </a:r>
            <a:r>
              <a:rPr sz="2200" b="1" spc="-5" dirty="0">
                <a:cs typeface="Arial" panose="020B0604020202020204" pitchFamily="34" charset="0"/>
              </a:rPr>
              <a:t>models</a:t>
            </a:r>
            <a:r>
              <a:rPr sz="2200" b="1" spc="-30" dirty="0">
                <a:cs typeface="Arial" panose="020B0604020202020204" pitchFamily="34" charset="0"/>
              </a:rPr>
              <a:t> </a:t>
            </a:r>
            <a:r>
              <a:rPr sz="2200" b="1" dirty="0">
                <a:cs typeface="Arial" panose="020B0604020202020204" pitchFamily="34" charset="0"/>
              </a:rPr>
              <a:t>have</a:t>
            </a:r>
            <a:r>
              <a:rPr sz="2200" b="1" spc="-20" dirty="0">
                <a:cs typeface="Arial" panose="020B0604020202020204" pitchFamily="34" charset="0"/>
              </a:rPr>
              <a:t> </a:t>
            </a:r>
            <a:r>
              <a:rPr sz="2200" b="1" dirty="0">
                <a:cs typeface="Arial" panose="020B0604020202020204" pitchFamily="34" charset="0"/>
              </a:rPr>
              <a:t>learned:</a:t>
            </a:r>
            <a:endParaRPr sz="2200" dirty="0">
              <a:cs typeface="Arial" panose="020B0604020202020204" pitchFamily="34" charset="0"/>
            </a:endParaRPr>
          </a:p>
        </p:txBody>
      </p:sp>
      <p:sp>
        <p:nvSpPr>
          <p:cNvPr id="5" name="object 4">
            <a:extLst>
              <a:ext uri="{FF2B5EF4-FFF2-40B4-BE49-F238E27FC236}">
                <a16:creationId xmlns:a16="http://schemas.microsoft.com/office/drawing/2014/main" id="{A59E4104-84B1-D53F-9DA0-25D424B128B9}"/>
              </a:ext>
            </a:extLst>
          </p:cNvPr>
          <p:cNvSpPr txBox="1"/>
          <p:nvPr/>
        </p:nvSpPr>
        <p:spPr>
          <a:xfrm>
            <a:off x="588825" y="1328578"/>
            <a:ext cx="7139760" cy="5248937"/>
          </a:xfrm>
          <a:prstGeom prst="rect">
            <a:avLst/>
          </a:prstGeom>
        </p:spPr>
        <p:txBody>
          <a:bodyPr vert="horz" wrap="square" lIns="0" tIns="12700" rIns="0" bIns="0" rtlCol="0">
            <a:spAutoFit/>
          </a:bodyPr>
          <a:lstStyle/>
          <a:p>
            <a:pPr marL="469900" indent="-342900">
              <a:lnSpc>
                <a:spcPct val="110000"/>
              </a:lnSpc>
              <a:spcBef>
                <a:spcPts val="100"/>
              </a:spcBef>
              <a:buChar char="-"/>
              <a:tabLst>
                <a:tab pos="469265" algn="l"/>
                <a:tab pos="469900" algn="l"/>
              </a:tabLst>
            </a:pPr>
            <a:r>
              <a:rPr sz="2200" dirty="0">
                <a:cs typeface="Arial" panose="020B0604020202020204" pitchFamily="34" charset="0"/>
              </a:rPr>
              <a:t>Visualizing</a:t>
            </a:r>
            <a:r>
              <a:rPr sz="2200" spc="-50" dirty="0">
                <a:cs typeface="Arial" panose="020B0604020202020204" pitchFamily="34" charset="0"/>
              </a:rPr>
              <a:t> </a:t>
            </a:r>
            <a:r>
              <a:rPr sz="2200" dirty="0">
                <a:cs typeface="Arial" panose="020B0604020202020204" pitchFamily="34" charset="0"/>
              </a:rPr>
              <a:t>filters</a:t>
            </a:r>
          </a:p>
          <a:p>
            <a:pPr marL="469900" indent="-342900">
              <a:lnSpc>
                <a:spcPct val="110000"/>
              </a:lnSpc>
              <a:spcBef>
                <a:spcPts val="45"/>
              </a:spcBef>
              <a:buChar char="-"/>
              <a:tabLst>
                <a:tab pos="469265" algn="l"/>
                <a:tab pos="469900" algn="l"/>
              </a:tabLst>
            </a:pPr>
            <a:r>
              <a:rPr sz="2200" dirty="0">
                <a:cs typeface="Arial" panose="020B0604020202020204" pitchFamily="34" charset="0"/>
              </a:rPr>
              <a:t>Visualizing</a:t>
            </a:r>
            <a:r>
              <a:rPr sz="2200" spc="-25" dirty="0">
                <a:cs typeface="Arial" panose="020B0604020202020204" pitchFamily="34" charset="0"/>
              </a:rPr>
              <a:t> </a:t>
            </a:r>
            <a:r>
              <a:rPr sz="2200" dirty="0">
                <a:cs typeface="Arial" panose="020B0604020202020204" pitchFamily="34" charset="0"/>
              </a:rPr>
              <a:t>final</a:t>
            </a:r>
            <a:r>
              <a:rPr sz="2200" spc="-25" dirty="0">
                <a:cs typeface="Arial" panose="020B0604020202020204" pitchFamily="34" charset="0"/>
              </a:rPr>
              <a:t> </a:t>
            </a:r>
            <a:r>
              <a:rPr sz="2200" spc="-5" dirty="0">
                <a:cs typeface="Arial" panose="020B0604020202020204" pitchFamily="34" charset="0"/>
              </a:rPr>
              <a:t>layer</a:t>
            </a:r>
            <a:r>
              <a:rPr sz="2200" spc="-25" dirty="0">
                <a:cs typeface="Arial" panose="020B0604020202020204" pitchFamily="34" charset="0"/>
              </a:rPr>
              <a:t> </a:t>
            </a:r>
            <a:r>
              <a:rPr sz="2200" dirty="0">
                <a:cs typeface="Arial" panose="020B0604020202020204" pitchFamily="34" charset="0"/>
              </a:rPr>
              <a:t>features</a:t>
            </a:r>
          </a:p>
          <a:p>
            <a:pPr marL="469900" indent="-342900">
              <a:lnSpc>
                <a:spcPct val="110000"/>
              </a:lnSpc>
              <a:buChar char="-"/>
              <a:tabLst>
                <a:tab pos="469265" algn="l"/>
                <a:tab pos="469900" algn="l"/>
              </a:tabLst>
            </a:pPr>
            <a:r>
              <a:rPr sz="2200" dirty="0">
                <a:cs typeface="Arial" panose="020B0604020202020204" pitchFamily="34" charset="0"/>
              </a:rPr>
              <a:t>Visualizing</a:t>
            </a:r>
            <a:r>
              <a:rPr sz="2200" spc="-50" dirty="0">
                <a:cs typeface="Arial" panose="020B0604020202020204" pitchFamily="34" charset="0"/>
              </a:rPr>
              <a:t> </a:t>
            </a:r>
            <a:r>
              <a:rPr sz="2200" spc="-5" dirty="0">
                <a:cs typeface="Arial" panose="020B0604020202020204" pitchFamily="34" charset="0"/>
              </a:rPr>
              <a:t>activations</a:t>
            </a:r>
            <a:endParaRPr sz="2200" dirty="0">
              <a:cs typeface="Arial" panose="020B0604020202020204" pitchFamily="34" charset="0"/>
            </a:endParaRPr>
          </a:p>
          <a:p>
            <a:pPr marL="12700">
              <a:lnSpc>
                <a:spcPct val="110000"/>
              </a:lnSpc>
              <a:spcBef>
                <a:spcPts val="50"/>
              </a:spcBef>
            </a:pPr>
            <a:r>
              <a:rPr sz="2200" b="1" spc="-5" dirty="0">
                <a:cs typeface="Arial" panose="020B0604020202020204" pitchFamily="34" charset="0"/>
              </a:rPr>
              <a:t>Understanding</a:t>
            </a:r>
            <a:r>
              <a:rPr sz="2200" b="1" spc="-10" dirty="0">
                <a:cs typeface="Arial" panose="020B0604020202020204" pitchFamily="34" charset="0"/>
              </a:rPr>
              <a:t> </a:t>
            </a:r>
            <a:r>
              <a:rPr sz="2200" b="1" dirty="0">
                <a:cs typeface="Arial" panose="020B0604020202020204" pitchFamily="34" charset="0"/>
              </a:rPr>
              <a:t>input</a:t>
            </a:r>
            <a:r>
              <a:rPr sz="2200" b="1" spc="-10" dirty="0">
                <a:cs typeface="Arial" panose="020B0604020202020204" pitchFamily="34" charset="0"/>
              </a:rPr>
              <a:t> </a:t>
            </a:r>
            <a:r>
              <a:rPr sz="2200" b="1" spc="-5" dirty="0">
                <a:cs typeface="Arial" panose="020B0604020202020204" pitchFamily="34" charset="0"/>
              </a:rPr>
              <a:t>pixels</a:t>
            </a:r>
            <a:endParaRPr sz="2200" dirty="0">
              <a:cs typeface="Arial" panose="020B0604020202020204" pitchFamily="34" charset="0"/>
            </a:endParaRPr>
          </a:p>
          <a:p>
            <a:pPr marL="469900" indent="-342900">
              <a:lnSpc>
                <a:spcPct val="110000"/>
              </a:lnSpc>
              <a:spcBef>
                <a:spcPts val="50"/>
              </a:spcBef>
              <a:buChar char="-"/>
              <a:tabLst>
                <a:tab pos="469265" algn="l"/>
                <a:tab pos="469900" algn="l"/>
              </a:tabLst>
            </a:pPr>
            <a:r>
              <a:rPr sz="2200" dirty="0">
                <a:cs typeface="Arial" panose="020B0604020202020204" pitchFamily="34" charset="0"/>
              </a:rPr>
              <a:t>Identifying</a:t>
            </a:r>
            <a:r>
              <a:rPr sz="2200" spc="-30" dirty="0">
                <a:cs typeface="Arial" panose="020B0604020202020204" pitchFamily="34" charset="0"/>
              </a:rPr>
              <a:t> </a:t>
            </a:r>
            <a:r>
              <a:rPr sz="2200" spc="-5" dirty="0">
                <a:cs typeface="Arial" panose="020B0604020202020204" pitchFamily="34" charset="0"/>
              </a:rPr>
              <a:t>important</a:t>
            </a:r>
            <a:r>
              <a:rPr sz="2200" spc="-35" dirty="0">
                <a:cs typeface="Arial" panose="020B0604020202020204" pitchFamily="34" charset="0"/>
              </a:rPr>
              <a:t> </a:t>
            </a:r>
            <a:r>
              <a:rPr sz="2200" spc="-5" dirty="0">
                <a:cs typeface="Arial" panose="020B0604020202020204" pitchFamily="34" charset="0"/>
              </a:rPr>
              <a:t>pixels</a:t>
            </a:r>
            <a:endParaRPr sz="2200" dirty="0">
              <a:cs typeface="Arial" panose="020B0604020202020204" pitchFamily="34" charset="0"/>
            </a:endParaRPr>
          </a:p>
          <a:p>
            <a:pPr marL="469900" indent="-342900">
              <a:lnSpc>
                <a:spcPct val="110000"/>
              </a:lnSpc>
              <a:buChar char="-"/>
              <a:tabLst>
                <a:tab pos="469265" algn="l"/>
                <a:tab pos="469900" algn="l"/>
              </a:tabLst>
            </a:pPr>
            <a:r>
              <a:rPr sz="2200" dirty="0">
                <a:cs typeface="Arial" panose="020B0604020202020204" pitchFamily="34" charset="0"/>
              </a:rPr>
              <a:t>Saliency</a:t>
            </a:r>
            <a:r>
              <a:rPr sz="2200" spc="-35" dirty="0">
                <a:cs typeface="Arial" panose="020B0604020202020204" pitchFamily="34" charset="0"/>
              </a:rPr>
              <a:t> </a:t>
            </a:r>
            <a:r>
              <a:rPr sz="2200" dirty="0">
                <a:cs typeface="Arial" panose="020B0604020202020204" pitchFamily="34" charset="0"/>
              </a:rPr>
              <a:t>via</a:t>
            </a:r>
            <a:r>
              <a:rPr sz="2200" spc="-30" dirty="0">
                <a:cs typeface="Arial" panose="020B0604020202020204" pitchFamily="34" charset="0"/>
              </a:rPr>
              <a:t> </a:t>
            </a:r>
            <a:r>
              <a:rPr sz="2200" spc="-5" dirty="0">
                <a:cs typeface="Arial" panose="020B0604020202020204" pitchFamily="34" charset="0"/>
              </a:rPr>
              <a:t>backprop</a:t>
            </a:r>
            <a:endParaRPr sz="2200" dirty="0">
              <a:cs typeface="Arial" panose="020B0604020202020204" pitchFamily="34" charset="0"/>
            </a:endParaRPr>
          </a:p>
          <a:p>
            <a:pPr marL="469900" indent="-342900">
              <a:lnSpc>
                <a:spcPct val="110000"/>
              </a:lnSpc>
              <a:spcBef>
                <a:spcPts val="50"/>
              </a:spcBef>
              <a:buChar char="-"/>
              <a:tabLst>
                <a:tab pos="469265" algn="l"/>
                <a:tab pos="469900" algn="l"/>
              </a:tabLst>
            </a:pPr>
            <a:r>
              <a:rPr sz="2200" dirty="0">
                <a:cs typeface="Arial" panose="020B0604020202020204" pitchFamily="34" charset="0"/>
              </a:rPr>
              <a:t>Guided</a:t>
            </a:r>
            <a:r>
              <a:rPr sz="2200" spc="-25" dirty="0">
                <a:cs typeface="Arial" panose="020B0604020202020204" pitchFamily="34" charset="0"/>
              </a:rPr>
              <a:t> </a:t>
            </a:r>
            <a:r>
              <a:rPr sz="2200" spc="-5" dirty="0">
                <a:cs typeface="Arial" panose="020B0604020202020204" pitchFamily="34" charset="0"/>
              </a:rPr>
              <a:t>backprop</a:t>
            </a:r>
            <a:r>
              <a:rPr sz="2200" spc="-25" dirty="0">
                <a:cs typeface="Arial" panose="020B0604020202020204" pitchFamily="34" charset="0"/>
              </a:rPr>
              <a:t> </a:t>
            </a:r>
            <a:r>
              <a:rPr sz="2200" dirty="0">
                <a:cs typeface="Arial" panose="020B0604020202020204" pitchFamily="34" charset="0"/>
              </a:rPr>
              <a:t>to</a:t>
            </a:r>
            <a:r>
              <a:rPr sz="2200" spc="-20" dirty="0">
                <a:cs typeface="Arial" panose="020B0604020202020204" pitchFamily="34" charset="0"/>
              </a:rPr>
              <a:t> </a:t>
            </a:r>
            <a:r>
              <a:rPr sz="2200" spc="-5" dirty="0">
                <a:cs typeface="Arial" panose="020B0604020202020204" pitchFamily="34" charset="0"/>
              </a:rPr>
              <a:t>generate</a:t>
            </a:r>
            <a:r>
              <a:rPr sz="2200" spc="-25" dirty="0">
                <a:cs typeface="Arial" panose="020B0604020202020204" pitchFamily="34" charset="0"/>
              </a:rPr>
              <a:t> </a:t>
            </a:r>
            <a:r>
              <a:rPr sz="2200" spc="-5" dirty="0">
                <a:cs typeface="Arial" panose="020B0604020202020204" pitchFamily="34" charset="0"/>
              </a:rPr>
              <a:t>images</a:t>
            </a:r>
            <a:endParaRPr sz="2200" dirty="0">
              <a:cs typeface="Arial" panose="020B0604020202020204" pitchFamily="34" charset="0"/>
            </a:endParaRPr>
          </a:p>
          <a:p>
            <a:pPr marL="469900" indent="-342900">
              <a:lnSpc>
                <a:spcPct val="110000"/>
              </a:lnSpc>
              <a:buChar char="-"/>
              <a:tabLst>
                <a:tab pos="469265" algn="l"/>
                <a:tab pos="469900" algn="l"/>
              </a:tabLst>
            </a:pPr>
            <a:r>
              <a:rPr sz="2200" dirty="0">
                <a:cs typeface="Arial" panose="020B0604020202020204" pitchFamily="34" charset="0"/>
              </a:rPr>
              <a:t>Gradient</a:t>
            </a:r>
            <a:r>
              <a:rPr sz="2200" spc="-20" dirty="0">
                <a:cs typeface="Arial" panose="020B0604020202020204" pitchFamily="34" charset="0"/>
              </a:rPr>
              <a:t> </a:t>
            </a:r>
            <a:r>
              <a:rPr sz="2200" spc="-5" dirty="0">
                <a:cs typeface="Arial" panose="020B0604020202020204" pitchFamily="34" charset="0"/>
              </a:rPr>
              <a:t>ascent</a:t>
            </a:r>
            <a:r>
              <a:rPr sz="2200" spc="-25" dirty="0">
                <a:cs typeface="Arial" panose="020B0604020202020204" pitchFamily="34" charset="0"/>
              </a:rPr>
              <a:t> </a:t>
            </a:r>
            <a:r>
              <a:rPr sz="2200" dirty="0">
                <a:cs typeface="Arial" panose="020B0604020202020204" pitchFamily="34" charset="0"/>
              </a:rPr>
              <a:t>to</a:t>
            </a:r>
            <a:r>
              <a:rPr sz="2200" spc="-15" dirty="0">
                <a:cs typeface="Arial" panose="020B0604020202020204" pitchFamily="34" charset="0"/>
              </a:rPr>
              <a:t> </a:t>
            </a:r>
            <a:r>
              <a:rPr sz="2200" dirty="0">
                <a:cs typeface="Arial" panose="020B0604020202020204" pitchFamily="34" charset="0"/>
              </a:rPr>
              <a:t>visualize</a:t>
            </a:r>
            <a:r>
              <a:rPr sz="2200" spc="-20" dirty="0">
                <a:cs typeface="Arial" panose="020B0604020202020204" pitchFamily="34" charset="0"/>
              </a:rPr>
              <a:t> </a:t>
            </a:r>
            <a:r>
              <a:rPr sz="2200" dirty="0">
                <a:cs typeface="Arial" panose="020B0604020202020204" pitchFamily="34" charset="0"/>
              </a:rPr>
              <a:t>features</a:t>
            </a:r>
          </a:p>
          <a:p>
            <a:pPr marL="12700" marR="1441450">
              <a:lnSpc>
                <a:spcPct val="110000"/>
              </a:lnSpc>
            </a:pPr>
            <a:r>
              <a:rPr sz="2200" b="1" spc="-5" dirty="0">
                <a:cs typeface="Arial" panose="020B0604020202020204" pitchFamily="34" charset="0"/>
              </a:rPr>
              <a:t>Adversarial perturbations </a:t>
            </a:r>
            <a:r>
              <a:rPr sz="2200" b="1" spc="-490" dirty="0">
                <a:cs typeface="Arial" panose="020B0604020202020204" pitchFamily="34" charset="0"/>
              </a:rPr>
              <a:t> </a:t>
            </a:r>
            <a:endParaRPr lang="en-US" sz="2200" b="1" spc="-490" dirty="0">
              <a:cs typeface="Arial" panose="020B0604020202020204" pitchFamily="34" charset="0"/>
            </a:endParaRPr>
          </a:p>
          <a:p>
            <a:pPr marL="12700" marR="1441450">
              <a:lnSpc>
                <a:spcPct val="110000"/>
              </a:lnSpc>
            </a:pPr>
            <a:r>
              <a:rPr sz="2200" b="1" spc="-5" dirty="0">
                <a:cs typeface="Arial" panose="020B0604020202020204" pitchFamily="34" charset="0"/>
              </a:rPr>
              <a:t>Style</a:t>
            </a:r>
            <a:r>
              <a:rPr sz="2200" b="1" spc="-10" dirty="0">
                <a:cs typeface="Arial" panose="020B0604020202020204" pitchFamily="34" charset="0"/>
              </a:rPr>
              <a:t> </a:t>
            </a:r>
            <a:r>
              <a:rPr sz="2200" b="1" spc="-5" dirty="0">
                <a:cs typeface="Arial" panose="020B0604020202020204" pitchFamily="34" charset="0"/>
              </a:rPr>
              <a:t>transfer</a:t>
            </a:r>
            <a:endParaRPr sz="2200" dirty="0">
              <a:cs typeface="Arial" panose="020B0604020202020204" pitchFamily="34" charset="0"/>
            </a:endParaRPr>
          </a:p>
          <a:p>
            <a:pPr marL="469900" indent="-342900">
              <a:lnSpc>
                <a:spcPct val="110000"/>
              </a:lnSpc>
              <a:buChar char="-"/>
              <a:tabLst>
                <a:tab pos="469265" algn="l"/>
                <a:tab pos="469900" algn="l"/>
              </a:tabLst>
            </a:pPr>
            <a:r>
              <a:rPr sz="2200" dirty="0">
                <a:cs typeface="Arial" panose="020B0604020202020204" pitchFamily="34" charset="0"/>
              </a:rPr>
              <a:t>Features</a:t>
            </a:r>
            <a:r>
              <a:rPr sz="2200" spc="-50" dirty="0">
                <a:cs typeface="Arial" panose="020B0604020202020204" pitchFamily="34" charset="0"/>
              </a:rPr>
              <a:t> </a:t>
            </a:r>
            <a:r>
              <a:rPr sz="2200" spc="-5" dirty="0">
                <a:cs typeface="Arial" panose="020B0604020202020204" pitchFamily="34" charset="0"/>
              </a:rPr>
              <a:t>inversion</a:t>
            </a:r>
            <a:endParaRPr sz="2200" dirty="0">
              <a:cs typeface="Arial" panose="020B0604020202020204" pitchFamily="34" charset="0"/>
            </a:endParaRPr>
          </a:p>
          <a:p>
            <a:pPr marL="469900" indent="-342900">
              <a:lnSpc>
                <a:spcPct val="110000"/>
              </a:lnSpc>
              <a:spcBef>
                <a:spcPts val="50"/>
              </a:spcBef>
              <a:buChar char="-"/>
              <a:tabLst>
                <a:tab pos="469265" algn="l"/>
                <a:tab pos="469900" algn="l"/>
              </a:tabLst>
            </a:pPr>
            <a:r>
              <a:rPr sz="2200" spc="-5" dirty="0">
                <a:cs typeface="Arial" panose="020B0604020202020204" pitchFamily="34" charset="0"/>
              </a:rPr>
              <a:t>Deep</a:t>
            </a:r>
            <a:r>
              <a:rPr sz="2200" spc="-45" dirty="0">
                <a:cs typeface="Arial" panose="020B0604020202020204" pitchFamily="34" charset="0"/>
              </a:rPr>
              <a:t> </a:t>
            </a:r>
            <a:r>
              <a:rPr sz="2200" spc="-5" dirty="0">
                <a:cs typeface="Arial" panose="020B0604020202020204" pitchFamily="34" charset="0"/>
              </a:rPr>
              <a:t>dream</a:t>
            </a:r>
            <a:endParaRPr sz="2200" dirty="0">
              <a:cs typeface="Arial" panose="020B0604020202020204" pitchFamily="34" charset="0"/>
            </a:endParaRPr>
          </a:p>
          <a:p>
            <a:pPr marL="469900" indent="-342900">
              <a:lnSpc>
                <a:spcPct val="110000"/>
              </a:lnSpc>
              <a:buChar char="-"/>
              <a:tabLst>
                <a:tab pos="469265" algn="l"/>
                <a:tab pos="469900" algn="l"/>
              </a:tabLst>
            </a:pPr>
            <a:r>
              <a:rPr sz="2200" dirty="0">
                <a:cs typeface="Arial" panose="020B0604020202020204" pitchFamily="34" charset="0"/>
              </a:rPr>
              <a:t>Texture</a:t>
            </a:r>
            <a:r>
              <a:rPr sz="2200" spc="-50" dirty="0">
                <a:cs typeface="Arial" panose="020B0604020202020204" pitchFamily="34" charset="0"/>
              </a:rPr>
              <a:t> </a:t>
            </a:r>
            <a:r>
              <a:rPr sz="2200" dirty="0">
                <a:cs typeface="Arial" panose="020B0604020202020204" pitchFamily="34" charset="0"/>
              </a:rPr>
              <a:t>synthesis</a:t>
            </a:r>
          </a:p>
          <a:p>
            <a:pPr marL="469900" indent="-342900">
              <a:lnSpc>
                <a:spcPct val="110000"/>
              </a:lnSpc>
              <a:spcBef>
                <a:spcPts val="45"/>
              </a:spcBef>
              <a:buChar char="-"/>
              <a:tabLst>
                <a:tab pos="469265" algn="l"/>
                <a:tab pos="469900" algn="l"/>
              </a:tabLst>
            </a:pPr>
            <a:r>
              <a:rPr sz="2200" spc="-5" dirty="0">
                <a:cs typeface="Arial" panose="020B0604020202020204" pitchFamily="34" charset="0"/>
              </a:rPr>
              <a:t>Neural</a:t>
            </a:r>
            <a:r>
              <a:rPr sz="2200" spc="-35" dirty="0">
                <a:cs typeface="Arial" panose="020B0604020202020204" pitchFamily="34" charset="0"/>
              </a:rPr>
              <a:t> </a:t>
            </a:r>
            <a:r>
              <a:rPr sz="2200" dirty="0">
                <a:cs typeface="Arial" panose="020B0604020202020204" pitchFamily="34" charset="0"/>
              </a:rPr>
              <a:t>style</a:t>
            </a:r>
            <a:r>
              <a:rPr sz="2200" spc="-30" dirty="0">
                <a:cs typeface="Arial" panose="020B0604020202020204" pitchFamily="34" charset="0"/>
              </a:rPr>
              <a:t> </a:t>
            </a:r>
            <a:r>
              <a:rPr sz="2200" dirty="0">
                <a:cs typeface="Arial" panose="020B0604020202020204" pitchFamily="34" charset="0"/>
              </a:rPr>
              <a:t>transfer</a:t>
            </a:r>
          </a:p>
        </p:txBody>
      </p:sp>
    </p:spTree>
    <p:extLst>
      <p:ext uri="{BB962C8B-B14F-4D97-AF65-F5344CB8AC3E}">
        <p14:creationId xmlns:p14="http://schemas.microsoft.com/office/powerpoint/2010/main" val="417642016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F342C-B4B7-FDB9-FAA5-C4D99C38092F}"/>
              </a:ext>
            </a:extLst>
          </p:cNvPr>
          <p:cNvSpPr>
            <a:spLocks noGrp="1"/>
          </p:cNvSpPr>
          <p:nvPr>
            <p:ph type="title"/>
          </p:nvPr>
        </p:nvSpPr>
        <p:spPr/>
        <p:txBody>
          <a:bodyPr/>
          <a:lstStyle/>
          <a:p>
            <a:r>
              <a:rPr lang="en-US" altLang="zh-CN" spc="-5" dirty="0"/>
              <a:t>Today's</a:t>
            </a:r>
            <a:r>
              <a:rPr lang="en-US" altLang="zh-CN" spc="-70" dirty="0"/>
              <a:t> </a:t>
            </a:r>
            <a:r>
              <a:rPr lang="en-US" altLang="zh-CN" spc="-10" dirty="0"/>
              <a:t>agenda</a:t>
            </a:r>
            <a:endParaRPr lang="zh-CN" altLang="en-US" dirty="0"/>
          </a:p>
        </p:txBody>
      </p:sp>
      <p:sp>
        <p:nvSpPr>
          <p:cNvPr id="4" name="object 3">
            <a:extLst>
              <a:ext uri="{FF2B5EF4-FFF2-40B4-BE49-F238E27FC236}">
                <a16:creationId xmlns:a16="http://schemas.microsoft.com/office/drawing/2014/main" id="{193F4F69-2C8F-5DB6-9FBB-3EA002BC6D41}"/>
              </a:ext>
            </a:extLst>
          </p:cNvPr>
          <p:cNvSpPr txBox="1"/>
          <p:nvPr/>
        </p:nvSpPr>
        <p:spPr>
          <a:xfrm>
            <a:off x="588825" y="970500"/>
            <a:ext cx="5962470" cy="356316"/>
          </a:xfrm>
          <a:prstGeom prst="rect">
            <a:avLst/>
          </a:prstGeom>
        </p:spPr>
        <p:txBody>
          <a:bodyPr vert="horz" wrap="square" lIns="0" tIns="12700" rIns="0" bIns="0" rtlCol="0">
            <a:spAutoFit/>
          </a:bodyPr>
          <a:lstStyle/>
          <a:p>
            <a:pPr marL="12700">
              <a:lnSpc>
                <a:spcPct val="110000"/>
              </a:lnSpc>
              <a:spcBef>
                <a:spcPts val="100"/>
              </a:spcBef>
            </a:pPr>
            <a:r>
              <a:rPr sz="2200" b="1" dirty="0">
                <a:cs typeface="Arial" panose="020B0604020202020204" pitchFamily="34" charset="0"/>
              </a:rPr>
              <a:t>Visualizing</a:t>
            </a:r>
            <a:r>
              <a:rPr sz="2200" b="1" spc="-25" dirty="0">
                <a:cs typeface="Arial" panose="020B0604020202020204" pitchFamily="34" charset="0"/>
              </a:rPr>
              <a:t> </a:t>
            </a:r>
            <a:r>
              <a:rPr sz="2200" b="1" dirty="0">
                <a:cs typeface="Arial" panose="020B0604020202020204" pitchFamily="34" charset="0"/>
              </a:rPr>
              <a:t>what</a:t>
            </a:r>
            <a:r>
              <a:rPr sz="2200" b="1" spc="-20" dirty="0">
                <a:cs typeface="Arial" panose="020B0604020202020204" pitchFamily="34" charset="0"/>
              </a:rPr>
              <a:t> </a:t>
            </a:r>
            <a:r>
              <a:rPr sz="2200" b="1" spc="-5" dirty="0">
                <a:cs typeface="Arial" panose="020B0604020202020204" pitchFamily="34" charset="0"/>
              </a:rPr>
              <a:t>models</a:t>
            </a:r>
            <a:r>
              <a:rPr sz="2200" b="1" spc="-30" dirty="0">
                <a:cs typeface="Arial" panose="020B0604020202020204" pitchFamily="34" charset="0"/>
              </a:rPr>
              <a:t> </a:t>
            </a:r>
            <a:r>
              <a:rPr sz="2200" b="1" dirty="0">
                <a:cs typeface="Arial" panose="020B0604020202020204" pitchFamily="34" charset="0"/>
              </a:rPr>
              <a:t>have</a:t>
            </a:r>
            <a:r>
              <a:rPr sz="2200" b="1" spc="-20" dirty="0">
                <a:cs typeface="Arial" panose="020B0604020202020204" pitchFamily="34" charset="0"/>
              </a:rPr>
              <a:t> </a:t>
            </a:r>
            <a:r>
              <a:rPr sz="2200" b="1" dirty="0">
                <a:cs typeface="Arial" panose="020B0604020202020204" pitchFamily="34" charset="0"/>
              </a:rPr>
              <a:t>learned:</a:t>
            </a:r>
            <a:endParaRPr sz="2200" dirty="0">
              <a:cs typeface="Arial" panose="020B0604020202020204" pitchFamily="34" charset="0"/>
            </a:endParaRPr>
          </a:p>
        </p:txBody>
      </p:sp>
      <p:sp>
        <p:nvSpPr>
          <p:cNvPr id="5" name="object 4">
            <a:extLst>
              <a:ext uri="{FF2B5EF4-FFF2-40B4-BE49-F238E27FC236}">
                <a16:creationId xmlns:a16="http://schemas.microsoft.com/office/drawing/2014/main" id="{A59E4104-84B1-D53F-9DA0-25D424B128B9}"/>
              </a:ext>
            </a:extLst>
          </p:cNvPr>
          <p:cNvSpPr txBox="1"/>
          <p:nvPr/>
        </p:nvSpPr>
        <p:spPr>
          <a:xfrm>
            <a:off x="588825" y="1328578"/>
            <a:ext cx="7139760" cy="5248937"/>
          </a:xfrm>
          <a:prstGeom prst="rect">
            <a:avLst/>
          </a:prstGeom>
        </p:spPr>
        <p:txBody>
          <a:bodyPr vert="horz" wrap="square" lIns="0" tIns="12700" rIns="0" bIns="0" rtlCol="0">
            <a:spAutoFit/>
          </a:bodyPr>
          <a:lstStyle/>
          <a:p>
            <a:pPr marL="469900" indent="-342900">
              <a:lnSpc>
                <a:spcPct val="110000"/>
              </a:lnSpc>
              <a:spcBef>
                <a:spcPts val="100"/>
              </a:spcBef>
              <a:buChar char="-"/>
              <a:tabLst>
                <a:tab pos="469265" algn="l"/>
                <a:tab pos="469900" algn="l"/>
              </a:tabLst>
            </a:pPr>
            <a:r>
              <a:rPr sz="2200" dirty="0">
                <a:cs typeface="Arial" panose="020B0604020202020204" pitchFamily="34" charset="0"/>
              </a:rPr>
              <a:t>Visualizing</a:t>
            </a:r>
            <a:r>
              <a:rPr sz="2200" spc="-50" dirty="0">
                <a:cs typeface="Arial" panose="020B0604020202020204" pitchFamily="34" charset="0"/>
              </a:rPr>
              <a:t> </a:t>
            </a:r>
            <a:r>
              <a:rPr sz="2200" dirty="0">
                <a:cs typeface="Arial" panose="020B0604020202020204" pitchFamily="34" charset="0"/>
              </a:rPr>
              <a:t>filters</a:t>
            </a:r>
          </a:p>
          <a:p>
            <a:pPr marL="469900" indent="-342900">
              <a:lnSpc>
                <a:spcPct val="110000"/>
              </a:lnSpc>
              <a:spcBef>
                <a:spcPts val="45"/>
              </a:spcBef>
              <a:buChar char="-"/>
              <a:tabLst>
                <a:tab pos="469265" algn="l"/>
                <a:tab pos="469900" algn="l"/>
              </a:tabLst>
            </a:pPr>
            <a:r>
              <a:rPr sz="2200" dirty="0">
                <a:cs typeface="Arial" panose="020B0604020202020204" pitchFamily="34" charset="0"/>
              </a:rPr>
              <a:t>Visualizing</a:t>
            </a:r>
            <a:r>
              <a:rPr sz="2200" spc="-25" dirty="0">
                <a:cs typeface="Arial" panose="020B0604020202020204" pitchFamily="34" charset="0"/>
              </a:rPr>
              <a:t> </a:t>
            </a:r>
            <a:r>
              <a:rPr sz="2200" dirty="0">
                <a:cs typeface="Arial" panose="020B0604020202020204" pitchFamily="34" charset="0"/>
              </a:rPr>
              <a:t>final</a:t>
            </a:r>
            <a:r>
              <a:rPr sz="2200" spc="-25" dirty="0">
                <a:cs typeface="Arial" panose="020B0604020202020204" pitchFamily="34" charset="0"/>
              </a:rPr>
              <a:t> </a:t>
            </a:r>
            <a:r>
              <a:rPr sz="2200" spc="-5" dirty="0">
                <a:cs typeface="Arial" panose="020B0604020202020204" pitchFamily="34" charset="0"/>
              </a:rPr>
              <a:t>layer</a:t>
            </a:r>
            <a:r>
              <a:rPr sz="2200" spc="-25" dirty="0">
                <a:cs typeface="Arial" panose="020B0604020202020204" pitchFamily="34" charset="0"/>
              </a:rPr>
              <a:t> </a:t>
            </a:r>
            <a:r>
              <a:rPr sz="2200" dirty="0">
                <a:cs typeface="Arial" panose="020B0604020202020204" pitchFamily="34" charset="0"/>
              </a:rPr>
              <a:t>features</a:t>
            </a:r>
          </a:p>
          <a:p>
            <a:pPr marL="469900" indent="-342900">
              <a:lnSpc>
                <a:spcPct val="110000"/>
              </a:lnSpc>
              <a:buChar char="-"/>
              <a:tabLst>
                <a:tab pos="469265" algn="l"/>
                <a:tab pos="469900" algn="l"/>
              </a:tabLst>
            </a:pPr>
            <a:r>
              <a:rPr sz="2200" dirty="0">
                <a:cs typeface="Arial" panose="020B0604020202020204" pitchFamily="34" charset="0"/>
              </a:rPr>
              <a:t>Visualizing</a:t>
            </a:r>
            <a:r>
              <a:rPr sz="2200" spc="-50" dirty="0">
                <a:cs typeface="Arial" panose="020B0604020202020204" pitchFamily="34" charset="0"/>
              </a:rPr>
              <a:t> </a:t>
            </a:r>
            <a:r>
              <a:rPr sz="2200" spc="-5" dirty="0">
                <a:cs typeface="Arial" panose="020B0604020202020204" pitchFamily="34" charset="0"/>
              </a:rPr>
              <a:t>activations</a:t>
            </a:r>
            <a:endParaRPr sz="2200" dirty="0">
              <a:cs typeface="Arial" panose="020B0604020202020204" pitchFamily="34" charset="0"/>
            </a:endParaRPr>
          </a:p>
          <a:p>
            <a:pPr marL="12700">
              <a:lnSpc>
                <a:spcPct val="110000"/>
              </a:lnSpc>
              <a:spcBef>
                <a:spcPts val="50"/>
              </a:spcBef>
            </a:pPr>
            <a:r>
              <a:rPr sz="2200" b="1" spc="-5" dirty="0">
                <a:solidFill>
                  <a:schemeClr val="bg1">
                    <a:lumMod val="75000"/>
                  </a:schemeClr>
                </a:solidFill>
                <a:cs typeface="Arial" panose="020B0604020202020204" pitchFamily="34" charset="0"/>
              </a:rPr>
              <a:t>Understanding</a:t>
            </a:r>
            <a:r>
              <a:rPr sz="2200" b="1" spc="-10"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input</a:t>
            </a:r>
            <a:r>
              <a:rPr sz="2200" b="1" spc="-10" dirty="0">
                <a:solidFill>
                  <a:schemeClr val="bg1">
                    <a:lumMod val="75000"/>
                  </a:schemeClr>
                </a:solidFill>
                <a:cs typeface="Arial" panose="020B0604020202020204" pitchFamily="34" charset="0"/>
              </a:rPr>
              <a:t> </a:t>
            </a:r>
            <a:r>
              <a:rPr sz="2200" b="1" spc="-5" dirty="0">
                <a:solidFill>
                  <a:schemeClr val="bg1">
                    <a:lumMod val="75000"/>
                  </a:schemeClr>
                </a:solidFill>
                <a:cs typeface="Arial" panose="020B0604020202020204" pitchFamily="34" charset="0"/>
              </a:rPr>
              <a:t>pixels</a:t>
            </a:r>
            <a:endParaRPr sz="2200" dirty="0">
              <a:solidFill>
                <a:schemeClr val="bg1">
                  <a:lumMod val="75000"/>
                </a:schemeClr>
              </a:solidFill>
              <a:cs typeface="Arial" panose="020B0604020202020204" pitchFamily="34" charset="0"/>
            </a:endParaRPr>
          </a:p>
          <a:p>
            <a:pPr marL="469900" indent="-342900">
              <a:lnSpc>
                <a:spcPct val="110000"/>
              </a:lnSpc>
              <a:spcBef>
                <a:spcPts val="50"/>
              </a:spcBef>
              <a:buChar char="-"/>
              <a:tabLst>
                <a:tab pos="469265" algn="l"/>
                <a:tab pos="469900" algn="l"/>
              </a:tabLst>
            </a:pPr>
            <a:r>
              <a:rPr sz="2200" dirty="0">
                <a:solidFill>
                  <a:schemeClr val="bg1">
                    <a:lumMod val="75000"/>
                  </a:schemeClr>
                </a:solidFill>
                <a:cs typeface="Arial" panose="020B0604020202020204" pitchFamily="34" charset="0"/>
              </a:rPr>
              <a:t>Identifying</a:t>
            </a:r>
            <a:r>
              <a:rPr sz="2200" spc="-3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important</a:t>
            </a:r>
            <a:r>
              <a:rPr sz="2200" spc="-3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pixels</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Saliency</a:t>
            </a:r>
            <a:r>
              <a:rPr sz="2200" spc="-3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via</a:t>
            </a:r>
            <a:r>
              <a:rPr sz="2200" spc="-3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backprop</a:t>
            </a:r>
            <a:endParaRPr sz="2200" dirty="0">
              <a:solidFill>
                <a:schemeClr val="bg1">
                  <a:lumMod val="75000"/>
                </a:schemeClr>
              </a:solidFill>
              <a:cs typeface="Arial" panose="020B0604020202020204" pitchFamily="34" charset="0"/>
            </a:endParaRPr>
          </a:p>
          <a:p>
            <a:pPr marL="469900" indent="-342900">
              <a:lnSpc>
                <a:spcPct val="110000"/>
              </a:lnSpc>
              <a:spcBef>
                <a:spcPts val="50"/>
              </a:spcBef>
              <a:buChar char="-"/>
              <a:tabLst>
                <a:tab pos="469265" algn="l"/>
                <a:tab pos="469900" algn="l"/>
              </a:tabLst>
            </a:pPr>
            <a:r>
              <a:rPr sz="2200" dirty="0">
                <a:solidFill>
                  <a:schemeClr val="bg1">
                    <a:lumMod val="75000"/>
                  </a:schemeClr>
                </a:solidFill>
                <a:cs typeface="Arial" panose="020B0604020202020204" pitchFamily="34" charset="0"/>
              </a:rPr>
              <a:t>Guided</a:t>
            </a:r>
            <a:r>
              <a:rPr sz="2200" spc="-2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backprop</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to</a:t>
            </a:r>
            <a:r>
              <a:rPr sz="2200" spc="-2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generate</a:t>
            </a:r>
            <a:r>
              <a:rPr sz="2200" spc="-2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images</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Gradient</a:t>
            </a:r>
            <a:r>
              <a:rPr sz="2200" spc="-2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ascent</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to</a:t>
            </a:r>
            <a:r>
              <a:rPr sz="2200" spc="-1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visualize</a:t>
            </a:r>
            <a:r>
              <a:rPr sz="2200" spc="-2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features</a:t>
            </a:r>
          </a:p>
          <a:p>
            <a:pPr marL="12700" marR="1441450">
              <a:lnSpc>
                <a:spcPct val="110000"/>
              </a:lnSpc>
            </a:pPr>
            <a:r>
              <a:rPr sz="2200" b="1" spc="-5" dirty="0">
                <a:solidFill>
                  <a:schemeClr val="bg1">
                    <a:lumMod val="75000"/>
                  </a:schemeClr>
                </a:solidFill>
                <a:cs typeface="Arial" panose="020B0604020202020204" pitchFamily="34" charset="0"/>
              </a:rPr>
              <a:t>Adversarial perturbations </a:t>
            </a:r>
            <a:r>
              <a:rPr sz="2200" b="1" spc="-490" dirty="0">
                <a:solidFill>
                  <a:schemeClr val="bg1">
                    <a:lumMod val="75000"/>
                  </a:schemeClr>
                </a:solidFill>
                <a:cs typeface="Arial" panose="020B0604020202020204" pitchFamily="34" charset="0"/>
              </a:rPr>
              <a:t> </a:t>
            </a:r>
            <a:endParaRPr lang="en-US" sz="2200" b="1" spc="-490" dirty="0">
              <a:solidFill>
                <a:schemeClr val="bg1">
                  <a:lumMod val="75000"/>
                </a:schemeClr>
              </a:solidFill>
              <a:cs typeface="Arial" panose="020B0604020202020204" pitchFamily="34" charset="0"/>
            </a:endParaRPr>
          </a:p>
          <a:p>
            <a:pPr marL="12700" marR="1441450">
              <a:lnSpc>
                <a:spcPct val="110000"/>
              </a:lnSpc>
            </a:pPr>
            <a:r>
              <a:rPr sz="2200" b="1" spc="-5" dirty="0">
                <a:solidFill>
                  <a:schemeClr val="bg1">
                    <a:lumMod val="75000"/>
                  </a:schemeClr>
                </a:solidFill>
                <a:cs typeface="Arial" panose="020B0604020202020204" pitchFamily="34" charset="0"/>
              </a:rPr>
              <a:t>Style</a:t>
            </a:r>
            <a:r>
              <a:rPr sz="2200" b="1" spc="-10" dirty="0">
                <a:solidFill>
                  <a:schemeClr val="bg1">
                    <a:lumMod val="75000"/>
                  </a:schemeClr>
                </a:solidFill>
                <a:cs typeface="Arial" panose="020B0604020202020204" pitchFamily="34" charset="0"/>
              </a:rPr>
              <a:t> </a:t>
            </a:r>
            <a:r>
              <a:rPr sz="2200" b="1" spc="-5" dirty="0">
                <a:solidFill>
                  <a:schemeClr val="bg1">
                    <a:lumMod val="75000"/>
                  </a:schemeClr>
                </a:solidFill>
                <a:cs typeface="Arial" panose="020B0604020202020204" pitchFamily="34" charset="0"/>
              </a:rPr>
              <a:t>transfer</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Features</a:t>
            </a:r>
            <a:r>
              <a:rPr sz="2200" spc="-5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inversion</a:t>
            </a:r>
            <a:endParaRPr sz="2200" dirty="0">
              <a:solidFill>
                <a:schemeClr val="bg1">
                  <a:lumMod val="75000"/>
                </a:schemeClr>
              </a:solidFill>
              <a:cs typeface="Arial" panose="020B0604020202020204" pitchFamily="34" charset="0"/>
            </a:endParaRPr>
          </a:p>
          <a:p>
            <a:pPr marL="469900" indent="-342900">
              <a:lnSpc>
                <a:spcPct val="110000"/>
              </a:lnSpc>
              <a:spcBef>
                <a:spcPts val="50"/>
              </a:spcBef>
              <a:buChar char="-"/>
              <a:tabLst>
                <a:tab pos="469265" algn="l"/>
                <a:tab pos="469900" algn="l"/>
              </a:tabLst>
            </a:pPr>
            <a:r>
              <a:rPr sz="2200" spc="-5" dirty="0">
                <a:solidFill>
                  <a:schemeClr val="bg1">
                    <a:lumMod val="75000"/>
                  </a:schemeClr>
                </a:solidFill>
                <a:cs typeface="Arial" panose="020B0604020202020204" pitchFamily="34" charset="0"/>
              </a:rPr>
              <a:t>Deep</a:t>
            </a:r>
            <a:r>
              <a:rPr sz="2200" spc="-4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dream</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Texture</a:t>
            </a:r>
            <a:r>
              <a:rPr sz="2200" spc="-5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synthesis</a:t>
            </a:r>
          </a:p>
          <a:p>
            <a:pPr marL="469900" indent="-342900">
              <a:lnSpc>
                <a:spcPct val="110000"/>
              </a:lnSpc>
              <a:spcBef>
                <a:spcPts val="45"/>
              </a:spcBef>
              <a:buChar char="-"/>
              <a:tabLst>
                <a:tab pos="469265" algn="l"/>
                <a:tab pos="469900" algn="l"/>
              </a:tabLst>
            </a:pPr>
            <a:r>
              <a:rPr sz="2200" spc="-5" dirty="0">
                <a:solidFill>
                  <a:schemeClr val="bg1">
                    <a:lumMod val="75000"/>
                  </a:schemeClr>
                </a:solidFill>
                <a:cs typeface="Arial" panose="020B0604020202020204" pitchFamily="34" charset="0"/>
              </a:rPr>
              <a:t>Neural</a:t>
            </a:r>
            <a:r>
              <a:rPr sz="2200" spc="-3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style</a:t>
            </a:r>
            <a:r>
              <a:rPr sz="2200" spc="-3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transfer</a:t>
            </a:r>
          </a:p>
        </p:txBody>
      </p:sp>
    </p:spTree>
    <p:extLst>
      <p:ext uri="{BB962C8B-B14F-4D97-AF65-F5344CB8AC3E}">
        <p14:creationId xmlns:p14="http://schemas.microsoft.com/office/powerpoint/2010/main" val="420851966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E8522-F215-4688-7E83-5073C45D163F}"/>
              </a:ext>
            </a:extLst>
          </p:cNvPr>
          <p:cNvSpPr>
            <a:spLocks noGrp="1"/>
          </p:cNvSpPr>
          <p:nvPr>
            <p:ph type="title"/>
          </p:nvPr>
        </p:nvSpPr>
        <p:spPr>
          <a:xfrm>
            <a:off x="357158" y="214313"/>
            <a:ext cx="9288004" cy="642937"/>
          </a:xfrm>
        </p:spPr>
        <p:txBody>
          <a:bodyPr/>
          <a:lstStyle/>
          <a:p>
            <a:r>
              <a:rPr lang="en-US" altLang="zh-CN" sz="2800" dirty="0"/>
              <a:t>Interpreting</a:t>
            </a:r>
            <a:r>
              <a:rPr lang="en-US" altLang="zh-CN" sz="2800" spc="-10" dirty="0"/>
              <a:t> </a:t>
            </a:r>
            <a:r>
              <a:rPr lang="en-US" altLang="zh-CN" sz="2800" dirty="0"/>
              <a:t>a</a:t>
            </a:r>
            <a:r>
              <a:rPr lang="en-US" altLang="zh-CN" sz="2800" spc="-5" dirty="0"/>
              <a:t> </a:t>
            </a:r>
            <a:r>
              <a:rPr lang="en-US" altLang="zh-CN" sz="2800" dirty="0"/>
              <a:t>Linear</a:t>
            </a:r>
            <a:r>
              <a:rPr lang="en-US" altLang="zh-CN" sz="2800" spc="-5" dirty="0"/>
              <a:t> </a:t>
            </a:r>
            <a:r>
              <a:rPr lang="en-US" altLang="zh-CN" sz="2800" dirty="0"/>
              <a:t>Classifier:</a:t>
            </a:r>
            <a:r>
              <a:rPr lang="en-US" altLang="zh-CN" sz="2800" spc="-15" dirty="0"/>
              <a:t> </a:t>
            </a:r>
            <a:r>
              <a:rPr lang="en-US" altLang="zh-CN" sz="2400" u="sng" dirty="0">
                <a:uFill>
                  <a:solidFill>
                    <a:srgbClr val="000000"/>
                  </a:solidFill>
                </a:uFill>
              </a:rPr>
              <a:t>Visual</a:t>
            </a:r>
            <a:r>
              <a:rPr lang="en-US" altLang="zh-CN" sz="2400" u="sng" spc="-5" dirty="0">
                <a:uFill>
                  <a:solidFill>
                    <a:srgbClr val="000000"/>
                  </a:solidFill>
                </a:uFill>
              </a:rPr>
              <a:t> </a:t>
            </a:r>
            <a:r>
              <a:rPr lang="en-US" altLang="zh-CN" sz="2400" u="sng" dirty="0">
                <a:uFill>
                  <a:solidFill>
                    <a:srgbClr val="000000"/>
                  </a:solidFill>
                </a:uFill>
              </a:rPr>
              <a:t>Viewpoint</a:t>
            </a:r>
            <a:endParaRPr lang="zh-CN" altLang="en-US" u="sng" dirty="0"/>
          </a:p>
        </p:txBody>
      </p:sp>
      <p:pic>
        <p:nvPicPr>
          <p:cNvPr id="4" name="object 3">
            <a:extLst>
              <a:ext uri="{FF2B5EF4-FFF2-40B4-BE49-F238E27FC236}">
                <a16:creationId xmlns:a16="http://schemas.microsoft.com/office/drawing/2014/main" id="{1720AF0C-C662-A223-5B29-6E0DF22F7ECA}"/>
              </a:ext>
            </a:extLst>
          </p:cNvPr>
          <p:cNvPicPr/>
          <p:nvPr/>
        </p:nvPicPr>
        <p:blipFill>
          <a:blip r:embed="rId3" cstate="print"/>
          <a:stretch>
            <a:fillRect/>
          </a:stretch>
        </p:blipFill>
        <p:spPr>
          <a:xfrm>
            <a:off x="412022" y="1754886"/>
            <a:ext cx="3681984" cy="2727960"/>
          </a:xfrm>
          <a:prstGeom prst="rect">
            <a:avLst/>
          </a:prstGeom>
        </p:spPr>
      </p:pic>
      <p:pic>
        <p:nvPicPr>
          <p:cNvPr id="5" name="object 4">
            <a:extLst>
              <a:ext uri="{FF2B5EF4-FFF2-40B4-BE49-F238E27FC236}">
                <a16:creationId xmlns:a16="http://schemas.microsoft.com/office/drawing/2014/main" id="{E25738E1-2840-1405-4953-2DFAE859514D}"/>
              </a:ext>
            </a:extLst>
          </p:cNvPr>
          <p:cNvPicPr/>
          <p:nvPr/>
        </p:nvPicPr>
        <p:blipFill>
          <a:blip r:embed="rId4" cstate="print"/>
          <a:stretch>
            <a:fillRect/>
          </a:stretch>
        </p:blipFill>
        <p:spPr>
          <a:xfrm>
            <a:off x="5194334" y="1794510"/>
            <a:ext cx="3200399" cy="2538984"/>
          </a:xfrm>
          <a:prstGeom prst="rect">
            <a:avLst/>
          </a:prstGeom>
        </p:spPr>
      </p:pic>
      <p:pic>
        <p:nvPicPr>
          <p:cNvPr id="6" name="object 5">
            <a:extLst>
              <a:ext uri="{FF2B5EF4-FFF2-40B4-BE49-F238E27FC236}">
                <a16:creationId xmlns:a16="http://schemas.microsoft.com/office/drawing/2014/main" id="{22AE9AA2-9270-8E36-8273-22D3D912FFE9}"/>
              </a:ext>
            </a:extLst>
          </p:cNvPr>
          <p:cNvPicPr/>
          <p:nvPr/>
        </p:nvPicPr>
        <p:blipFill>
          <a:blip r:embed="rId5" cstate="print"/>
          <a:stretch>
            <a:fillRect/>
          </a:stretch>
        </p:blipFill>
        <p:spPr>
          <a:xfrm>
            <a:off x="357158" y="4626101"/>
            <a:ext cx="8735568" cy="929639"/>
          </a:xfrm>
          <a:prstGeom prst="rect">
            <a:avLst/>
          </a:prstGeom>
        </p:spPr>
      </p:pic>
    </p:spTree>
    <p:extLst>
      <p:ext uri="{BB962C8B-B14F-4D97-AF65-F5344CB8AC3E}">
        <p14:creationId xmlns:p14="http://schemas.microsoft.com/office/powerpoint/2010/main" val="297404422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BD49C2-AD53-CFB4-2A7D-AACA0B948F6C}"/>
              </a:ext>
            </a:extLst>
          </p:cNvPr>
          <p:cNvSpPr>
            <a:spLocks noGrp="1"/>
          </p:cNvSpPr>
          <p:nvPr>
            <p:ph type="title"/>
          </p:nvPr>
        </p:nvSpPr>
        <p:spPr/>
        <p:txBody>
          <a:bodyPr/>
          <a:lstStyle/>
          <a:p>
            <a:r>
              <a:rPr lang="en-US" altLang="zh-CN" dirty="0"/>
              <a:t>First</a:t>
            </a:r>
            <a:r>
              <a:rPr lang="en-US" altLang="zh-CN" spc="-20" dirty="0"/>
              <a:t> </a:t>
            </a:r>
            <a:r>
              <a:rPr lang="en-US" altLang="zh-CN" spc="-5" dirty="0"/>
              <a:t>Layer:</a:t>
            </a:r>
            <a:r>
              <a:rPr lang="en-US" altLang="zh-CN" spc="-15" dirty="0"/>
              <a:t> </a:t>
            </a:r>
            <a:r>
              <a:rPr lang="en-US" altLang="zh-CN" spc="-5" dirty="0"/>
              <a:t>Visualize</a:t>
            </a:r>
            <a:r>
              <a:rPr lang="en-US" altLang="zh-CN" spc="-30" dirty="0"/>
              <a:t> </a:t>
            </a:r>
            <a:r>
              <a:rPr lang="en-US" altLang="zh-CN" spc="-5" dirty="0"/>
              <a:t>Filters</a:t>
            </a:r>
            <a:endParaRPr lang="zh-CN" altLang="en-US" dirty="0"/>
          </a:p>
        </p:txBody>
      </p:sp>
      <p:pic>
        <p:nvPicPr>
          <p:cNvPr id="4" name="object 3">
            <a:extLst>
              <a:ext uri="{FF2B5EF4-FFF2-40B4-BE49-F238E27FC236}">
                <a16:creationId xmlns:a16="http://schemas.microsoft.com/office/drawing/2014/main" id="{C0A90130-6DF3-422B-F16B-A46272B4E289}"/>
              </a:ext>
            </a:extLst>
          </p:cNvPr>
          <p:cNvPicPr/>
          <p:nvPr/>
        </p:nvPicPr>
        <p:blipFill>
          <a:blip r:embed="rId3" cstate="print"/>
          <a:stretch>
            <a:fillRect/>
          </a:stretch>
        </p:blipFill>
        <p:spPr>
          <a:xfrm>
            <a:off x="186690" y="2231898"/>
            <a:ext cx="2066544" cy="2066544"/>
          </a:xfrm>
          <a:prstGeom prst="rect">
            <a:avLst/>
          </a:prstGeom>
        </p:spPr>
      </p:pic>
      <p:sp>
        <p:nvSpPr>
          <p:cNvPr id="7" name="object 6">
            <a:extLst>
              <a:ext uri="{FF2B5EF4-FFF2-40B4-BE49-F238E27FC236}">
                <a16:creationId xmlns:a16="http://schemas.microsoft.com/office/drawing/2014/main" id="{5938A3EB-26B0-7294-A19E-532F48D084A7}"/>
              </a:ext>
            </a:extLst>
          </p:cNvPr>
          <p:cNvSpPr txBox="1"/>
          <p:nvPr/>
        </p:nvSpPr>
        <p:spPr>
          <a:xfrm>
            <a:off x="580590" y="4376165"/>
            <a:ext cx="1276985" cy="440055"/>
          </a:xfrm>
          <a:prstGeom prst="rect">
            <a:avLst/>
          </a:prstGeom>
        </p:spPr>
        <p:txBody>
          <a:bodyPr vert="horz" wrap="square" lIns="0" tIns="12700" rIns="0" bIns="0" rtlCol="0">
            <a:spAutoFit/>
          </a:bodyPr>
          <a:lstStyle/>
          <a:p>
            <a:pPr algn="ctr">
              <a:lnSpc>
                <a:spcPts val="1630"/>
              </a:lnSpc>
              <a:spcBef>
                <a:spcPts val="100"/>
              </a:spcBef>
            </a:pPr>
            <a:r>
              <a:rPr sz="1400" spc="-5" dirty="0">
                <a:latin typeface="+mn-lt"/>
                <a:cs typeface="Arial MT"/>
              </a:rPr>
              <a:t>AlexNet:</a:t>
            </a:r>
            <a:endParaRPr sz="1400" dirty="0">
              <a:latin typeface="+mn-lt"/>
              <a:cs typeface="Arial MT"/>
            </a:endParaRPr>
          </a:p>
          <a:p>
            <a:pPr algn="ctr">
              <a:lnSpc>
                <a:spcPts val="1630"/>
              </a:lnSpc>
            </a:pPr>
            <a:r>
              <a:rPr sz="1400" spc="-5" dirty="0">
                <a:latin typeface="+mn-lt"/>
                <a:cs typeface="Arial MT"/>
              </a:rPr>
              <a:t>64</a:t>
            </a:r>
            <a:r>
              <a:rPr sz="1400" spc="-20" dirty="0">
                <a:latin typeface="+mn-lt"/>
                <a:cs typeface="Arial MT"/>
              </a:rPr>
              <a:t> </a:t>
            </a:r>
            <a:r>
              <a:rPr sz="1400" dirty="0">
                <a:latin typeface="+mn-lt"/>
                <a:cs typeface="Arial MT"/>
              </a:rPr>
              <a:t>x</a:t>
            </a:r>
            <a:r>
              <a:rPr sz="1400" spc="-20" dirty="0">
                <a:latin typeface="+mn-lt"/>
                <a:cs typeface="Arial MT"/>
              </a:rPr>
              <a:t> </a:t>
            </a:r>
            <a:r>
              <a:rPr sz="1400" dirty="0">
                <a:latin typeface="+mn-lt"/>
                <a:cs typeface="Arial MT"/>
              </a:rPr>
              <a:t>3</a:t>
            </a:r>
            <a:r>
              <a:rPr sz="1400" spc="-15" dirty="0">
                <a:latin typeface="+mn-lt"/>
                <a:cs typeface="Arial MT"/>
              </a:rPr>
              <a:t> </a:t>
            </a:r>
            <a:r>
              <a:rPr sz="1400" dirty="0">
                <a:latin typeface="+mn-lt"/>
                <a:cs typeface="Arial MT"/>
              </a:rPr>
              <a:t>x</a:t>
            </a:r>
            <a:r>
              <a:rPr sz="1400" spc="-20" dirty="0">
                <a:latin typeface="+mn-lt"/>
                <a:cs typeface="Arial MT"/>
              </a:rPr>
              <a:t> </a:t>
            </a:r>
            <a:r>
              <a:rPr sz="1400" spc="-5" dirty="0">
                <a:latin typeface="+mn-lt"/>
                <a:cs typeface="Arial MT"/>
              </a:rPr>
              <a:t>11</a:t>
            </a:r>
            <a:r>
              <a:rPr sz="1400" spc="-15" dirty="0">
                <a:latin typeface="+mn-lt"/>
                <a:cs typeface="Arial MT"/>
              </a:rPr>
              <a:t> </a:t>
            </a:r>
            <a:r>
              <a:rPr sz="1400" dirty="0">
                <a:latin typeface="+mn-lt"/>
                <a:cs typeface="Arial MT"/>
              </a:rPr>
              <a:t>x</a:t>
            </a:r>
            <a:r>
              <a:rPr sz="1400" spc="-20" dirty="0">
                <a:latin typeface="+mn-lt"/>
                <a:cs typeface="Arial MT"/>
              </a:rPr>
              <a:t> </a:t>
            </a:r>
            <a:r>
              <a:rPr sz="1400" spc="-5" dirty="0">
                <a:latin typeface="+mn-lt"/>
                <a:cs typeface="Arial MT"/>
              </a:rPr>
              <a:t>11</a:t>
            </a:r>
            <a:endParaRPr sz="1400" dirty="0">
              <a:latin typeface="+mn-lt"/>
              <a:cs typeface="Arial MT"/>
            </a:endParaRPr>
          </a:p>
        </p:txBody>
      </p:sp>
      <p:grpSp>
        <p:nvGrpSpPr>
          <p:cNvPr id="12" name="object 11">
            <a:extLst>
              <a:ext uri="{FF2B5EF4-FFF2-40B4-BE49-F238E27FC236}">
                <a16:creationId xmlns:a16="http://schemas.microsoft.com/office/drawing/2014/main" id="{D443E422-8A72-3E8B-2B8F-CCC77EC0210A}"/>
              </a:ext>
            </a:extLst>
          </p:cNvPr>
          <p:cNvGrpSpPr/>
          <p:nvPr/>
        </p:nvGrpSpPr>
        <p:grpSpPr>
          <a:xfrm>
            <a:off x="7471409" y="1408937"/>
            <a:ext cx="1447165" cy="4145279"/>
            <a:chOff x="7437119" y="185927"/>
            <a:chExt cx="1447165" cy="4145279"/>
          </a:xfrm>
        </p:grpSpPr>
        <p:pic>
          <p:nvPicPr>
            <p:cNvPr id="13" name="object 12">
              <a:extLst>
                <a:ext uri="{FF2B5EF4-FFF2-40B4-BE49-F238E27FC236}">
                  <a16:creationId xmlns:a16="http://schemas.microsoft.com/office/drawing/2014/main" id="{A544C98B-DE47-2A81-71B4-A77A54CF5141}"/>
                </a:ext>
              </a:extLst>
            </p:cNvPr>
            <p:cNvPicPr/>
            <p:nvPr/>
          </p:nvPicPr>
          <p:blipFill>
            <a:blip r:embed="rId4" cstate="print"/>
            <a:stretch>
              <a:fillRect/>
            </a:stretch>
          </p:blipFill>
          <p:spPr>
            <a:xfrm>
              <a:off x="7437119" y="185927"/>
              <a:ext cx="1353311" cy="4145279"/>
            </a:xfrm>
            <a:prstGeom prst="rect">
              <a:avLst/>
            </a:prstGeom>
          </p:spPr>
        </p:pic>
        <p:sp>
          <p:nvSpPr>
            <p:cNvPr id="14" name="object 13">
              <a:extLst>
                <a:ext uri="{FF2B5EF4-FFF2-40B4-BE49-F238E27FC236}">
                  <a16:creationId xmlns:a16="http://schemas.microsoft.com/office/drawing/2014/main" id="{9EEFBE74-C481-15B8-E9AC-37650C44D0A9}"/>
                </a:ext>
              </a:extLst>
            </p:cNvPr>
            <p:cNvSpPr/>
            <p:nvPr/>
          </p:nvSpPr>
          <p:spPr>
            <a:xfrm>
              <a:off x="7516675" y="3476774"/>
              <a:ext cx="1353185" cy="578485"/>
            </a:xfrm>
            <a:custGeom>
              <a:avLst/>
              <a:gdLst/>
              <a:ahLst/>
              <a:cxnLst/>
              <a:rect l="l" t="t" r="r" b="b"/>
              <a:pathLst>
                <a:path w="1353184" h="578485">
                  <a:moveTo>
                    <a:pt x="0" y="0"/>
                  </a:moveTo>
                  <a:lnTo>
                    <a:pt x="1352909" y="0"/>
                  </a:lnTo>
                  <a:lnTo>
                    <a:pt x="1352909" y="578105"/>
                  </a:lnTo>
                  <a:lnTo>
                    <a:pt x="0" y="578105"/>
                  </a:lnTo>
                  <a:lnTo>
                    <a:pt x="0" y="0"/>
                  </a:lnTo>
                  <a:close/>
                </a:path>
              </a:pathLst>
            </a:custGeom>
            <a:ln w="28560">
              <a:solidFill>
                <a:srgbClr val="FF0000"/>
              </a:solidFill>
            </a:ln>
          </p:spPr>
          <p:txBody>
            <a:bodyPr wrap="square" lIns="0" tIns="0" rIns="0" bIns="0" rtlCol="0"/>
            <a:lstStyle/>
            <a:p>
              <a:endParaRPr/>
            </a:p>
          </p:txBody>
        </p:sp>
      </p:grpSp>
      <p:sp>
        <p:nvSpPr>
          <p:cNvPr id="15" name="object 14">
            <a:extLst>
              <a:ext uri="{FF2B5EF4-FFF2-40B4-BE49-F238E27FC236}">
                <a16:creationId xmlns:a16="http://schemas.microsoft.com/office/drawing/2014/main" id="{61E254D4-1209-6632-1FC9-7ABA841EF292}"/>
              </a:ext>
            </a:extLst>
          </p:cNvPr>
          <p:cNvSpPr txBox="1"/>
          <p:nvPr/>
        </p:nvSpPr>
        <p:spPr>
          <a:xfrm>
            <a:off x="357158" y="5934241"/>
            <a:ext cx="6043642" cy="576440"/>
          </a:xfrm>
          <a:prstGeom prst="rect">
            <a:avLst/>
          </a:prstGeom>
        </p:spPr>
        <p:txBody>
          <a:bodyPr vert="horz" wrap="square" lIns="0" tIns="12700" rIns="0" bIns="0" rtlCol="0">
            <a:spAutoFit/>
          </a:bodyPr>
          <a:lstStyle>
            <a:defPPr>
              <a:defRPr lang="zh-CN"/>
            </a:defPPr>
            <a:lvl1pPr marL="12700">
              <a:lnSpc>
                <a:spcPct val="100000"/>
              </a:lnSpc>
              <a:spcBef>
                <a:spcPts val="100"/>
              </a:spcBef>
              <a:defRPr sz="1200">
                <a:cs typeface="Arial" panose="020B0604020202020204" pitchFamily="34" charset="0"/>
              </a:defRPr>
            </a:lvl1pPr>
          </a:lstStyle>
          <a:p>
            <a:r>
              <a:rPr dirty="0">
                <a:latin typeface="Arial Narrow" panose="020B0606020202030204" pitchFamily="34" charset="0"/>
              </a:rPr>
              <a:t>Krizhevsky, “One weird trick for parallelizing convolutional neural networks”, arXiv 2014  </a:t>
            </a:r>
            <a:r>
              <a:rPr lang="en-US" dirty="0">
                <a:latin typeface="Arial Narrow" panose="020B0606020202030204" pitchFamily="34" charset="0"/>
              </a:rPr>
              <a:t/>
            </a:r>
            <a:br>
              <a:rPr lang="en-US" dirty="0">
                <a:latin typeface="Arial Narrow" panose="020B0606020202030204" pitchFamily="34" charset="0"/>
              </a:rPr>
            </a:br>
            <a:r>
              <a:rPr dirty="0">
                <a:latin typeface="Arial Narrow" panose="020B0606020202030204" pitchFamily="34" charset="0"/>
              </a:rPr>
              <a:t>He et al, “Deep Residual Learning for Image Recognition”, CVPR 2016</a:t>
            </a:r>
          </a:p>
          <a:p>
            <a:r>
              <a:rPr dirty="0">
                <a:latin typeface="Arial Narrow" panose="020B0606020202030204" pitchFamily="34" charset="0"/>
              </a:rPr>
              <a:t>Huang et al, “Densely Connected Convolutional Networks”, CVPR 2017</a:t>
            </a:r>
          </a:p>
        </p:txBody>
      </p:sp>
    </p:spTree>
    <p:extLst>
      <p:ext uri="{BB962C8B-B14F-4D97-AF65-F5344CB8AC3E}">
        <p14:creationId xmlns:p14="http://schemas.microsoft.com/office/powerpoint/2010/main" val="149314261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BD49C2-AD53-CFB4-2A7D-AACA0B948F6C}"/>
              </a:ext>
            </a:extLst>
          </p:cNvPr>
          <p:cNvSpPr>
            <a:spLocks noGrp="1"/>
          </p:cNvSpPr>
          <p:nvPr>
            <p:ph type="title"/>
          </p:nvPr>
        </p:nvSpPr>
        <p:spPr/>
        <p:txBody>
          <a:bodyPr/>
          <a:lstStyle/>
          <a:p>
            <a:r>
              <a:rPr lang="en-US" altLang="zh-CN" dirty="0"/>
              <a:t>First</a:t>
            </a:r>
            <a:r>
              <a:rPr lang="en-US" altLang="zh-CN" spc="-20" dirty="0"/>
              <a:t> </a:t>
            </a:r>
            <a:r>
              <a:rPr lang="en-US" altLang="zh-CN" spc="-5" dirty="0"/>
              <a:t>Layer:</a:t>
            </a:r>
            <a:r>
              <a:rPr lang="en-US" altLang="zh-CN" spc="-15" dirty="0"/>
              <a:t> </a:t>
            </a:r>
            <a:r>
              <a:rPr lang="en-US" altLang="zh-CN" spc="-5" dirty="0"/>
              <a:t>Visualize</a:t>
            </a:r>
            <a:r>
              <a:rPr lang="en-US" altLang="zh-CN" spc="-30" dirty="0"/>
              <a:t> </a:t>
            </a:r>
            <a:r>
              <a:rPr lang="en-US" altLang="zh-CN" spc="-5" dirty="0"/>
              <a:t>Filters</a:t>
            </a:r>
            <a:endParaRPr lang="zh-CN" altLang="en-US" dirty="0"/>
          </a:p>
        </p:txBody>
      </p:sp>
      <p:pic>
        <p:nvPicPr>
          <p:cNvPr id="4" name="object 3">
            <a:extLst>
              <a:ext uri="{FF2B5EF4-FFF2-40B4-BE49-F238E27FC236}">
                <a16:creationId xmlns:a16="http://schemas.microsoft.com/office/drawing/2014/main" id="{C0A90130-6DF3-422B-F16B-A46272B4E289}"/>
              </a:ext>
            </a:extLst>
          </p:cNvPr>
          <p:cNvPicPr/>
          <p:nvPr/>
        </p:nvPicPr>
        <p:blipFill>
          <a:blip r:embed="rId2" cstate="print"/>
          <a:stretch>
            <a:fillRect/>
          </a:stretch>
        </p:blipFill>
        <p:spPr>
          <a:xfrm>
            <a:off x="186690" y="2231898"/>
            <a:ext cx="2066544" cy="2066544"/>
          </a:xfrm>
          <a:prstGeom prst="rect">
            <a:avLst/>
          </a:prstGeom>
        </p:spPr>
      </p:pic>
      <p:pic>
        <p:nvPicPr>
          <p:cNvPr id="5" name="object 4">
            <a:extLst>
              <a:ext uri="{FF2B5EF4-FFF2-40B4-BE49-F238E27FC236}">
                <a16:creationId xmlns:a16="http://schemas.microsoft.com/office/drawing/2014/main" id="{7DB48582-67F7-4B58-8906-32043FE19E12}"/>
              </a:ext>
            </a:extLst>
          </p:cNvPr>
          <p:cNvPicPr/>
          <p:nvPr/>
        </p:nvPicPr>
        <p:blipFill>
          <a:blip r:embed="rId3" cstate="print"/>
          <a:stretch>
            <a:fillRect/>
          </a:stretch>
        </p:blipFill>
        <p:spPr>
          <a:xfrm>
            <a:off x="2442210" y="2231898"/>
            <a:ext cx="1432559" cy="1432560"/>
          </a:xfrm>
          <a:prstGeom prst="rect">
            <a:avLst/>
          </a:prstGeom>
        </p:spPr>
      </p:pic>
      <p:pic>
        <p:nvPicPr>
          <p:cNvPr id="6" name="object 5">
            <a:extLst>
              <a:ext uri="{FF2B5EF4-FFF2-40B4-BE49-F238E27FC236}">
                <a16:creationId xmlns:a16="http://schemas.microsoft.com/office/drawing/2014/main" id="{72F46C38-68B3-5E32-0FAD-C4772B12DD7F}"/>
              </a:ext>
            </a:extLst>
          </p:cNvPr>
          <p:cNvPicPr/>
          <p:nvPr/>
        </p:nvPicPr>
        <p:blipFill>
          <a:blip r:embed="rId4" cstate="print"/>
          <a:stretch>
            <a:fillRect/>
          </a:stretch>
        </p:blipFill>
        <p:spPr>
          <a:xfrm>
            <a:off x="4042410" y="2231898"/>
            <a:ext cx="1432560" cy="1432560"/>
          </a:xfrm>
          <a:prstGeom prst="rect">
            <a:avLst/>
          </a:prstGeom>
        </p:spPr>
      </p:pic>
      <p:sp>
        <p:nvSpPr>
          <p:cNvPr id="7" name="object 6">
            <a:extLst>
              <a:ext uri="{FF2B5EF4-FFF2-40B4-BE49-F238E27FC236}">
                <a16:creationId xmlns:a16="http://schemas.microsoft.com/office/drawing/2014/main" id="{5938A3EB-26B0-7294-A19E-532F48D084A7}"/>
              </a:ext>
            </a:extLst>
          </p:cNvPr>
          <p:cNvSpPr txBox="1"/>
          <p:nvPr/>
        </p:nvSpPr>
        <p:spPr>
          <a:xfrm>
            <a:off x="580590" y="4376165"/>
            <a:ext cx="1276985" cy="440055"/>
          </a:xfrm>
          <a:prstGeom prst="rect">
            <a:avLst/>
          </a:prstGeom>
        </p:spPr>
        <p:txBody>
          <a:bodyPr vert="horz" wrap="square" lIns="0" tIns="12700" rIns="0" bIns="0" rtlCol="0">
            <a:spAutoFit/>
          </a:bodyPr>
          <a:lstStyle/>
          <a:p>
            <a:pPr algn="ctr">
              <a:lnSpc>
                <a:spcPts val="1630"/>
              </a:lnSpc>
              <a:spcBef>
                <a:spcPts val="100"/>
              </a:spcBef>
            </a:pPr>
            <a:r>
              <a:rPr sz="1400" spc="-5" dirty="0">
                <a:latin typeface="+mn-lt"/>
                <a:cs typeface="Arial MT"/>
              </a:rPr>
              <a:t>AlexNet:</a:t>
            </a:r>
            <a:endParaRPr sz="1400">
              <a:latin typeface="+mn-lt"/>
              <a:cs typeface="Arial MT"/>
            </a:endParaRPr>
          </a:p>
          <a:p>
            <a:pPr algn="ctr">
              <a:lnSpc>
                <a:spcPts val="1630"/>
              </a:lnSpc>
            </a:pPr>
            <a:r>
              <a:rPr sz="1400" spc="-5" dirty="0">
                <a:latin typeface="+mn-lt"/>
                <a:cs typeface="Arial MT"/>
              </a:rPr>
              <a:t>64</a:t>
            </a:r>
            <a:r>
              <a:rPr sz="1400" spc="-20" dirty="0">
                <a:latin typeface="+mn-lt"/>
                <a:cs typeface="Arial MT"/>
              </a:rPr>
              <a:t> </a:t>
            </a:r>
            <a:r>
              <a:rPr sz="1400" dirty="0">
                <a:latin typeface="+mn-lt"/>
                <a:cs typeface="Arial MT"/>
              </a:rPr>
              <a:t>x</a:t>
            </a:r>
            <a:r>
              <a:rPr sz="1400" spc="-20" dirty="0">
                <a:latin typeface="+mn-lt"/>
                <a:cs typeface="Arial MT"/>
              </a:rPr>
              <a:t> </a:t>
            </a:r>
            <a:r>
              <a:rPr sz="1400" dirty="0">
                <a:latin typeface="+mn-lt"/>
                <a:cs typeface="Arial MT"/>
              </a:rPr>
              <a:t>3</a:t>
            </a:r>
            <a:r>
              <a:rPr sz="1400" spc="-15" dirty="0">
                <a:latin typeface="+mn-lt"/>
                <a:cs typeface="Arial MT"/>
              </a:rPr>
              <a:t> </a:t>
            </a:r>
            <a:r>
              <a:rPr sz="1400" dirty="0">
                <a:latin typeface="+mn-lt"/>
                <a:cs typeface="Arial MT"/>
              </a:rPr>
              <a:t>x</a:t>
            </a:r>
            <a:r>
              <a:rPr sz="1400" spc="-20" dirty="0">
                <a:latin typeface="+mn-lt"/>
                <a:cs typeface="Arial MT"/>
              </a:rPr>
              <a:t> </a:t>
            </a:r>
            <a:r>
              <a:rPr sz="1400" spc="-5" dirty="0">
                <a:latin typeface="+mn-lt"/>
                <a:cs typeface="Arial MT"/>
              </a:rPr>
              <a:t>11</a:t>
            </a:r>
            <a:r>
              <a:rPr sz="1400" spc="-15" dirty="0">
                <a:latin typeface="+mn-lt"/>
                <a:cs typeface="Arial MT"/>
              </a:rPr>
              <a:t> </a:t>
            </a:r>
            <a:r>
              <a:rPr sz="1400" dirty="0">
                <a:latin typeface="+mn-lt"/>
                <a:cs typeface="Arial MT"/>
              </a:rPr>
              <a:t>x</a:t>
            </a:r>
            <a:r>
              <a:rPr sz="1400" spc="-20" dirty="0">
                <a:latin typeface="+mn-lt"/>
                <a:cs typeface="Arial MT"/>
              </a:rPr>
              <a:t> </a:t>
            </a:r>
            <a:r>
              <a:rPr sz="1400" spc="-5" dirty="0">
                <a:latin typeface="+mn-lt"/>
                <a:cs typeface="Arial MT"/>
              </a:rPr>
              <a:t>11</a:t>
            </a:r>
            <a:endParaRPr sz="1400">
              <a:latin typeface="+mn-lt"/>
              <a:cs typeface="Arial MT"/>
            </a:endParaRPr>
          </a:p>
        </p:txBody>
      </p:sp>
      <p:sp>
        <p:nvSpPr>
          <p:cNvPr id="8" name="object 7">
            <a:extLst>
              <a:ext uri="{FF2B5EF4-FFF2-40B4-BE49-F238E27FC236}">
                <a16:creationId xmlns:a16="http://schemas.microsoft.com/office/drawing/2014/main" id="{F7EF93F3-2EF4-7CC2-A272-6B744EE9ECA7}"/>
              </a:ext>
            </a:extLst>
          </p:cNvPr>
          <p:cNvSpPr txBox="1"/>
          <p:nvPr/>
        </p:nvSpPr>
        <p:spPr>
          <a:xfrm>
            <a:off x="2619067" y="3739108"/>
            <a:ext cx="1080135" cy="443230"/>
          </a:xfrm>
          <a:prstGeom prst="rect">
            <a:avLst/>
          </a:prstGeom>
        </p:spPr>
        <p:txBody>
          <a:bodyPr vert="horz" wrap="square" lIns="0" tIns="26670" rIns="0" bIns="0" rtlCol="0">
            <a:spAutoFit/>
          </a:bodyPr>
          <a:lstStyle/>
          <a:p>
            <a:pPr marL="12700" marR="5080" indent="78105">
              <a:lnSpc>
                <a:spcPts val="1610"/>
              </a:lnSpc>
              <a:spcBef>
                <a:spcPts val="210"/>
              </a:spcBef>
            </a:pPr>
            <a:r>
              <a:rPr sz="1400" spc="-5" dirty="0">
                <a:latin typeface="+mn-lt"/>
                <a:cs typeface="Arial MT"/>
              </a:rPr>
              <a:t>ResNet-18: </a:t>
            </a:r>
            <a:r>
              <a:rPr sz="1400" dirty="0">
                <a:latin typeface="+mn-lt"/>
                <a:cs typeface="Arial MT"/>
              </a:rPr>
              <a:t> </a:t>
            </a:r>
            <a:r>
              <a:rPr sz="1400" spc="-5" dirty="0">
                <a:latin typeface="+mn-lt"/>
                <a:cs typeface="Arial MT"/>
              </a:rPr>
              <a:t>64</a:t>
            </a:r>
            <a:r>
              <a:rPr sz="1400" spc="-25" dirty="0">
                <a:latin typeface="+mn-lt"/>
                <a:cs typeface="Arial MT"/>
              </a:rPr>
              <a:t> </a:t>
            </a:r>
            <a:r>
              <a:rPr sz="1400" dirty="0">
                <a:latin typeface="+mn-lt"/>
                <a:cs typeface="Arial MT"/>
              </a:rPr>
              <a:t>x</a:t>
            </a:r>
            <a:r>
              <a:rPr sz="1400" spc="-20" dirty="0">
                <a:latin typeface="+mn-lt"/>
                <a:cs typeface="Arial MT"/>
              </a:rPr>
              <a:t> </a:t>
            </a:r>
            <a:r>
              <a:rPr sz="1400" dirty="0">
                <a:latin typeface="+mn-lt"/>
                <a:cs typeface="Arial MT"/>
              </a:rPr>
              <a:t>3</a:t>
            </a:r>
            <a:r>
              <a:rPr sz="1400" spc="-20" dirty="0">
                <a:latin typeface="+mn-lt"/>
                <a:cs typeface="Arial MT"/>
              </a:rPr>
              <a:t> </a:t>
            </a:r>
            <a:r>
              <a:rPr sz="1400" dirty="0">
                <a:latin typeface="+mn-lt"/>
                <a:cs typeface="Arial MT"/>
              </a:rPr>
              <a:t>x</a:t>
            </a:r>
            <a:r>
              <a:rPr sz="1400" spc="-20" dirty="0">
                <a:latin typeface="+mn-lt"/>
                <a:cs typeface="Arial MT"/>
              </a:rPr>
              <a:t> </a:t>
            </a:r>
            <a:r>
              <a:rPr sz="1400" dirty="0">
                <a:latin typeface="+mn-lt"/>
                <a:cs typeface="Arial MT"/>
              </a:rPr>
              <a:t>7</a:t>
            </a:r>
            <a:r>
              <a:rPr sz="1400" spc="-20" dirty="0">
                <a:latin typeface="+mn-lt"/>
                <a:cs typeface="Arial MT"/>
              </a:rPr>
              <a:t> </a:t>
            </a:r>
            <a:r>
              <a:rPr sz="1400" dirty="0">
                <a:latin typeface="+mn-lt"/>
                <a:cs typeface="Arial MT"/>
              </a:rPr>
              <a:t>x</a:t>
            </a:r>
            <a:r>
              <a:rPr sz="1400" spc="-20" dirty="0">
                <a:latin typeface="+mn-lt"/>
                <a:cs typeface="Arial MT"/>
              </a:rPr>
              <a:t> </a:t>
            </a:r>
            <a:r>
              <a:rPr sz="1400" dirty="0">
                <a:latin typeface="+mn-lt"/>
                <a:cs typeface="Arial MT"/>
              </a:rPr>
              <a:t>7</a:t>
            </a:r>
            <a:endParaRPr sz="1400">
              <a:latin typeface="+mn-lt"/>
              <a:cs typeface="Arial MT"/>
            </a:endParaRPr>
          </a:p>
        </p:txBody>
      </p:sp>
      <p:sp>
        <p:nvSpPr>
          <p:cNvPr id="9" name="object 8">
            <a:extLst>
              <a:ext uri="{FF2B5EF4-FFF2-40B4-BE49-F238E27FC236}">
                <a16:creationId xmlns:a16="http://schemas.microsoft.com/office/drawing/2014/main" id="{891A1300-625C-5406-E42C-6A7AC8843A9E}"/>
              </a:ext>
            </a:extLst>
          </p:cNvPr>
          <p:cNvSpPr txBox="1"/>
          <p:nvPr/>
        </p:nvSpPr>
        <p:spPr>
          <a:xfrm>
            <a:off x="4219445" y="3739108"/>
            <a:ext cx="1080135" cy="443230"/>
          </a:xfrm>
          <a:prstGeom prst="rect">
            <a:avLst/>
          </a:prstGeom>
        </p:spPr>
        <p:txBody>
          <a:bodyPr vert="horz" wrap="square" lIns="0" tIns="26670" rIns="0" bIns="0" rtlCol="0">
            <a:spAutoFit/>
          </a:bodyPr>
          <a:lstStyle/>
          <a:p>
            <a:pPr marL="12700" marR="5080" indent="29209">
              <a:lnSpc>
                <a:spcPts val="1610"/>
              </a:lnSpc>
              <a:spcBef>
                <a:spcPts val="210"/>
              </a:spcBef>
            </a:pPr>
            <a:r>
              <a:rPr sz="1400" spc="-5" dirty="0">
                <a:latin typeface="+mn-lt"/>
                <a:cs typeface="Arial MT"/>
              </a:rPr>
              <a:t>ResNet-101: </a:t>
            </a:r>
            <a:r>
              <a:rPr sz="1400" spc="-375" dirty="0">
                <a:latin typeface="+mn-lt"/>
                <a:cs typeface="Arial MT"/>
              </a:rPr>
              <a:t> </a:t>
            </a:r>
            <a:r>
              <a:rPr sz="1400" spc="-5" dirty="0">
                <a:latin typeface="+mn-lt"/>
                <a:cs typeface="Arial MT"/>
              </a:rPr>
              <a:t>64</a:t>
            </a:r>
            <a:r>
              <a:rPr sz="1400" spc="-25" dirty="0">
                <a:latin typeface="+mn-lt"/>
                <a:cs typeface="Arial MT"/>
              </a:rPr>
              <a:t> </a:t>
            </a:r>
            <a:r>
              <a:rPr sz="1400" dirty="0">
                <a:latin typeface="+mn-lt"/>
                <a:cs typeface="Arial MT"/>
              </a:rPr>
              <a:t>x</a:t>
            </a:r>
            <a:r>
              <a:rPr sz="1400" spc="-20" dirty="0">
                <a:latin typeface="+mn-lt"/>
                <a:cs typeface="Arial MT"/>
              </a:rPr>
              <a:t> </a:t>
            </a:r>
            <a:r>
              <a:rPr sz="1400" dirty="0">
                <a:latin typeface="+mn-lt"/>
                <a:cs typeface="Arial MT"/>
              </a:rPr>
              <a:t>3</a:t>
            </a:r>
            <a:r>
              <a:rPr sz="1400" spc="-20" dirty="0">
                <a:latin typeface="+mn-lt"/>
                <a:cs typeface="Arial MT"/>
              </a:rPr>
              <a:t> </a:t>
            </a:r>
            <a:r>
              <a:rPr sz="1400" dirty="0">
                <a:latin typeface="+mn-lt"/>
                <a:cs typeface="Arial MT"/>
              </a:rPr>
              <a:t>x</a:t>
            </a:r>
            <a:r>
              <a:rPr sz="1400" spc="-20" dirty="0">
                <a:latin typeface="+mn-lt"/>
                <a:cs typeface="Arial MT"/>
              </a:rPr>
              <a:t> </a:t>
            </a:r>
            <a:r>
              <a:rPr sz="1400" dirty="0">
                <a:latin typeface="+mn-lt"/>
                <a:cs typeface="Arial MT"/>
              </a:rPr>
              <a:t>7</a:t>
            </a:r>
            <a:r>
              <a:rPr sz="1400" spc="-20" dirty="0">
                <a:latin typeface="+mn-lt"/>
                <a:cs typeface="Arial MT"/>
              </a:rPr>
              <a:t> </a:t>
            </a:r>
            <a:r>
              <a:rPr sz="1400" dirty="0">
                <a:latin typeface="+mn-lt"/>
                <a:cs typeface="Arial MT"/>
              </a:rPr>
              <a:t>x</a:t>
            </a:r>
            <a:r>
              <a:rPr sz="1400" spc="-20" dirty="0">
                <a:latin typeface="+mn-lt"/>
                <a:cs typeface="Arial MT"/>
              </a:rPr>
              <a:t> </a:t>
            </a:r>
            <a:r>
              <a:rPr sz="1400" dirty="0">
                <a:latin typeface="+mn-lt"/>
                <a:cs typeface="Arial MT"/>
              </a:rPr>
              <a:t>7</a:t>
            </a:r>
            <a:endParaRPr sz="1400">
              <a:latin typeface="+mn-lt"/>
              <a:cs typeface="Arial MT"/>
            </a:endParaRPr>
          </a:p>
        </p:txBody>
      </p:sp>
      <p:sp>
        <p:nvSpPr>
          <p:cNvPr id="10" name="object 9">
            <a:extLst>
              <a:ext uri="{FF2B5EF4-FFF2-40B4-BE49-F238E27FC236}">
                <a16:creationId xmlns:a16="http://schemas.microsoft.com/office/drawing/2014/main" id="{87991594-01D5-3C22-C274-05D0D95F8F65}"/>
              </a:ext>
            </a:extLst>
          </p:cNvPr>
          <p:cNvSpPr txBox="1"/>
          <p:nvPr/>
        </p:nvSpPr>
        <p:spPr>
          <a:xfrm>
            <a:off x="5813777" y="3739108"/>
            <a:ext cx="1217295" cy="443230"/>
          </a:xfrm>
          <a:prstGeom prst="rect">
            <a:avLst/>
          </a:prstGeom>
        </p:spPr>
        <p:txBody>
          <a:bodyPr vert="horz" wrap="square" lIns="0" tIns="26670" rIns="0" bIns="0" rtlCol="0">
            <a:spAutoFit/>
          </a:bodyPr>
          <a:lstStyle/>
          <a:p>
            <a:pPr marL="81280" marR="5080" indent="-69215">
              <a:lnSpc>
                <a:spcPts val="1610"/>
              </a:lnSpc>
              <a:spcBef>
                <a:spcPts val="210"/>
              </a:spcBef>
            </a:pPr>
            <a:r>
              <a:rPr sz="1400" dirty="0">
                <a:latin typeface="+mn-lt"/>
                <a:cs typeface="Arial MT"/>
              </a:rPr>
              <a:t>D</a:t>
            </a:r>
            <a:r>
              <a:rPr sz="1400" spc="-5" dirty="0">
                <a:latin typeface="+mn-lt"/>
                <a:cs typeface="Arial MT"/>
              </a:rPr>
              <a:t>en</a:t>
            </a:r>
            <a:r>
              <a:rPr sz="1400" dirty="0">
                <a:latin typeface="+mn-lt"/>
                <a:cs typeface="Arial MT"/>
              </a:rPr>
              <a:t>s</a:t>
            </a:r>
            <a:r>
              <a:rPr sz="1400" spc="-5" dirty="0">
                <a:latin typeface="+mn-lt"/>
                <a:cs typeface="Arial MT"/>
              </a:rPr>
              <a:t>e</a:t>
            </a:r>
            <a:r>
              <a:rPr sz="1400" dirty="0">
                <a:latin typeface="+mn-lt"/>
                <a:cs typeface="Arial MT"/>
              </a:rPr>
              <a:t>N</a:t>
            </a:r>
            <a:r>
              <a:rPr sz="1400" spc="-5" dirty="0">
                <a:latin typeface="+mn-lt"/>
                <a:cs typeface="Arial MT"/>
              </a:rPr>
              <a:t>et-121:  64</a:t>
            </a:r>
            <a:r>
              <a:rPr sz="1400" spc="-20" dirty="0">
                <a:latin typeface="+mn-lt"/>
                <a:cs typeface="Arial MT"/>
              </a:rPr>
              <a:t> </a:t>
            </a:r>
            <a:r>
              <a:rPr sz="1400" dirty="0">
                <a:latin typeface="+mn-lt"/>
                <a:cs typeface="Arial MT"/>
              </a:rPr>
              <a:t>x</a:t>
            </a:r>
            <a:r>
              <a:rPr sz="1400" spc="-20" dirty="0">
                <a:latin typeface="+mn-lt"/>
                <a:cs typeface="Arial MT"/>
              </a:rPr>
              <a:t> </a:t>
            </a:r>
            <a:r>
              <a:rPr sz="1400" dirty="0">
                <a:latin typeface="+mn-lt"/>
                <a:cs typeface="Arial MT"/>
              </a:rPr>
              <a:t>3</a:t>
            </a:r>
            <a:r>
              <a:rPr sz="1400" spc="-15" dirty="0">
                <a:latin typeface="+mn-lt"/>
                <a:cs typeface="Arial MT"/>
              </a:rPr>
              <a:t> </a:t>
            </a:r>
            <a:r>
              <a:rPr sz="1400" dirty="0">
                <a:latin typeface="+mn-lt"/>
                <a:cs typeface="Arial MT"/>
              </a:rPr>
              <a:t>x</a:t>
            </a:r>
            <a:r>
              <a:rPr sz="1400" spc="-20" dirty="0">
                <a:latin typeface="+mn-lt"/>
                <a:cs typeface="Arial MT"/>
              </a:rPr>
              <a:t> </a:t>
            </a:r>
            <a:r>
              <a:rPr sz="1400" dirty="0">
                <a:latin typeface="+mn-lt"/>
                <a:cs typeface="Arial MT"/>
              </a:rPr>
              <a:t>7</a:t>
            </a:r>
            <a:r>
              <a:rPr sz="1400" spc="-15" dirty="0">
                <a:latin typeface="+mn-lt"/>
                <a:cs typeface="Arial MT"/>
              </a:rPr>
              <a:t> </a:t>
            </a:r>
            <a:r>
              <a:rPr sz="1400" dirty="0">
                <a:latin typeface="+mn-lt"/>
                <a:cs typeface="Arial MT"/>
              </a:rPr>
              <a:t>x</a:t>
            </a:r>
            <a:r>
              <a:rPr sz="1400" spc="-20" dirty="0">
                <a:latin typeface="+mn-lt"/>
                <a:cs typeface="Arial MT"/>
              </a:rPr>
              <a:t> </a:t>
            </a:r>
            <a:r>
              <a:rPr sz="1400" dirty="0">
                <a:latin typeface="+mn-lt"/>
                <a:cs typeface="Arial MT"/>
              </a:rPr>
              <a:t>7</a:t>
            </a:r>
            <a:endParaRPr sz="1400">
              <a:latin typeface="+mn-lt"/>
              <a:cs typeface="Arial MT"/>
            </a:endParaRPr>
          </a:p>
        </p:txBody>
      </p:sp>
      <p:pic>
        <p:nvPicPr>
          <p:cNvPr id="11" name="object 10">
            <a:extLst>
              <a:ext uri="{FF2B5EF4-FFF2-40B4-BE49-F238E27FC236}">
                <a16:creationId xmlns:a16="http://schemas.microsoft.com/office/drawing/2014/main" id="{6AD1A212-7F1E-B982-6B28-B4559194AB80}"/>
              </a:ext>
            </a:extLst>
          </p:cNvPr>
          <p:cNvPicPr/>
          <p:nvPr/>
        </p:nvPicPr>
        <p:blipFill>
          <a:blip r:embed="rId5" cstate="print"/>
          <a:stretch>
            <a:fillRect/>
          </a:stretch>
        </p:blipFill>
        <p:spPr>
          <a:xfrm>
            <a:off x="5706618" y="2231898"/>
            <a:ext cx="1432559" cy="1432560"/>
          </a:xfrm>
          <a:prstGeom prst="rect">
            <a:avLst/>
          </a:prstGeom>
        </p:spPr>
      </p:pic>
      <p:grpSp>
        <p:nvGrpSpPr>
          <p:cNvPr id="12" name="object 11">
            <a:extLst>
              <a:ext uri="{FF2B5EF4-FFF2-40B4-BE49-F238E27FC236}">
                <a16:creationId xmlns:a16="http://schemas.microsoft.com/office/drawing/2014/main" id="{D443E422-8A72-3E8B-2B8F-CCC77EC0210A}"/>
              </a:ext>
            </a:extLst>
          </p:cNvPr>
          <p:cNvGrpSpPr/>
          <p:nvPr/>
        </p:nvGrpSpPr>
        <p:grpSpPr>
          <a:xfrm>
            <a:off x="7471409" y="1408937"/>
            <a:ext cx="1447165" cy="4145279"/>
            <a:chOff x="7437119" y="185927"/>
            <a:chExt cx="1447165" cy="4145279"/>
          </a:xfrm>
        </p:grpSpPr>
        <p:pic>
          <p:nvPicPr>
            <p:cNvPr id="13" name="object 12">
              <a:extLst>
                <a:ext uri="{FF2B5EF4-FFF2-40B4-BE49-F238E27FC236}">
                  <a16:creationId xmlns:a16="http://schemas.microsoft.com/office/drawing/2014/main" id="{A544C98B-DE47-2A81-71B4-A77A54CF5141}"/>
                </a:ext>
              </a:extLst>
            </p:cNvPr>
            <p:cNvPicPr/>
            <p:nvPr/>
          </p:nvPicPr>
          <p:blipFill>
            <a:blip r:embed="rId6" cstate="print"/>
            <a:stretch>
              <a:fillRect/>
            </a:stretch>
          </p:blipFill>
          <p:spPr>
            <a:xfrm>
              <a:off x="7437119" y="185927"/>
              <a:ext cx="1353311" cy="4145279"/>
            </a:xfrm>
            <a:prstGeom prst="rect">
              <a:avLst/>
            </a:prstGeom>
          </p:spPr>
        </p:pic>
        <p:sp>
          <p:nvSpPr>
            <p:cNvPr id="14" name="object 13">
              <a:extLst>
                <a:ext uri="{FF2B5EF4-FFF2-40B4-BE49-F238E27FC236}">
                  <a16:creationId xmlns:a16="http://schemas.microsoft.com/office/drawing/2014/main" id="{9EEFBE74-C481-15B8-E9AC-37650C44D0A9}"/>
                </a:ext>
              </a:extLst>
            </p:cNvPr>
            <p:cNvSpPr/>
            <p:nvPr/>
          </p:nvSpPr>
          <p:spPr>
            <a:xfrm>
              <a:off x="7516675" y="3476774"/>
              <a:ext cx="1353185" cy="578485"/>
            </a:xfrm>
            <a:custGeom>
              <a:avLst/>
              <a:gdLst/>
              <a:ahLst/>
              <a:cxnLst/>
              <a:rect l="l" t="t" r="r" b="b"/>
              <a:pathLst>
                <a:path w="1353184" h="578485">
                  <a:moveTo>
                    <a:pt x="0" y="0"/>
                  </a:moveTo>
                  <a:lnTo>
                    <a:pt x="1352909" y="0"/>
                  </a:lnTo>
                  <a:lnTo>
                    <a:pt x="1352909" y="578105"/>
                  </a:lnTo>
                  <a:lnTo>
                    <a:pt x="0" y="578105"/>
                  </a:lnTo>
                  <a:lnTo>
                    <a:pt x="0" y="0"/>
                  </a:lnTo>
                  <a:close/>
                </a:path>
              </a:pathLst>
            </a:custGeom>
            <a:ln w="28560">
              <a:solidFill>
                <a:srgbClr val="FF0000"/>
              </a:solidFill>
            </a:ln>
          </p:spPr>
          <p:txBody>
            <a:bodyPr wrap="square" lIns="0" tIns="0" rIns="0" bIns="0" rtlCol="0"/>
            <a:lstStyle/>
            <a:p>
              <a:endParaRPr/>
            </a:p>
          </p:txBody>
        </p:sp>
      </p:grpSp>
      <p:sp>
        <p:nvSpPr>
          <p:cNvPr id="15" name="object 14">
            <a:extLst>
              <a:ext uri="{FF2B5EF4-FFF2-40B4-BE49-F238E27FC236}">
                <a16:creationId xmlns:a16="http://schemas.microsoft.com/office/drawing/2014/main" id="{61E254D4-1209-6632-1FC9-7ABA841EF292}"/>
              </a:ext>
            </a:extLst>
          </p:cNvPr>
          <p:cNvSpPr txBox="1"/>
          <p:nvPr/>
        </p:nvSpPr>
        <p:spPr>
          <a:xfrm>
            <a:off x="357158" y="5934241"/>
            <a:ext cx="6043642" cy="576440"/>
          </a:xfrm>
          <a:prstGeom prst="rect">
            <a:avLst/>
          </a:prstGeom>
        </p:spPr>
        <p:txBody>
          <a:bodyPr vert="horz" wrap="square" lIns="0" tIns="12700" rIns="0" bIns="0" rtlCol="0">
            <a:spAutoFit/>
          </a:bodyPr>
          <a:lstStyle>
            <a:defPPr>
              <a:defRPr lang="zh-CN"/>
            </a:defPPr>
            <a:lvl1pPr marL="12700">
              <a:lnSpc>
                <a:spcPct val="100000"/>
              </a:lnSpc>
              <a:spcBef>
                <a:spcPts val="100"/>
              </a:spcBef>
              <a:defRPr sz="1200">
                <a:cs typeface="Arial" panose="020B0604020202020204" pitchFamily="34" charset="0"/>
              </a:defRPr>
            </a:lvl1pPr>
          </a:lstStyle>
          <a:p>
            <a:r>
              <a:rPr dirty="0">
                <a:latin typeface="Arial Narrow" panose="020B0606020202030204" pitchFamily="34" charset="0"/>
              </a:rPr>
              <a:t>Krizhevsky, “One weird trick for parallelizing convolutional neural networks”, arXiv 2014  </a:t>
            </a:r>
            <a:r>
              <a:rPr lang="en-US" dirty="0">
                <a:latin typeface="Arial Narrow" panose="020B0606020202030204" pitchFamily="34" charset="0"/>
              </a:rPr>
              <a:t/>
            </a:r>
            <a:br>
              <a:rPr lang="en-US" dirty="0">
                <a:latin typeface="Arial Narrow" panose="020B0606020202030204" pitchFamily="34" charset="0"/>
              </a:rPr>
            </a:br>
            <a:r>
              <a:rPr dirty="0">
                <a:latin typeface="Arial Narrow" panose="020B0606020202030204" pitchFamily="34" charset="0"/>
              </a:rPr>
              <a:t>He et al, “Deep Residual Learning for Image Recognition”, CVPR 2016</a:t>
            </a:r>
          </a:p>
          <a:p>
            <a:r>
              <a:rPr dirty="0">
                <a:latin typeface="Arial Narrow" panose="020B0606020202030204" pitchFamily="34" charset="0"/>
              </a:rPr>
              <a:t>Huang et al, “Densely Connected Convolutional Networks”, CVPR 2017</a:t>
            </a:r>
          </a:p>
        </p:txBody>
      </p:sp>
    </p:spTree>
    <p:extLst>
      <p:ext uri="{BB962C8B-B14F-4D97-AF65-F5344CB8AC3E}">
        <p14:creationId xmlns:p14="http://schemas.microsoft.com/office/powerpoint/2010/main" val="3819838222"/>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062F7-CB2E-7AB5-9B96-CA02FF7F9F0C}"/>
              </a:ext>
            </a:extLst>
          </p:cNvPr>
          <p:cNvSpPr>
            <a:spLocks noGrp="1"/>
          </p:cNvSpPr>
          <p:nvPr>
            <p:ph type="title"/>
          </p:nvPr>
        </p:nvSpPr>
        <p:spPr/>
        <p:txBody>
          <a:bodyPr/>
          <a:lstStyle/>
          <a:p>
            <a:r>
              <a:rPr lang="en-US" altLang="zh-CN" spc="-20" dirty="0"/>
              <a:t>Other </a:t>
            </a:r>
            <a:r>
              <a:rPr lang="en-US" altLang="zh-CN" spc="-5" dirty="0"/>
              <a:t>Layers:</a:t>
            </a:r>
            <a:r>
              <a:rPr lang="en-US" altLang="zh-CN" spc="-15" dirty="0"/>
              <a:t> </a:t>
            </a:r>
            <a:r>
              <a:rPr lang="en-US" altLang="zh-CN" spc="-5" dirty="0"/>
              <a:t>Visualize</a:t>
            </a:r>
            <a:r>
              <a:rPr lang="en-US" altLang="zh-CN" spc="-30" dirty="0"/>
              <a:t> </a:t>
            </a:r>
            <a:r>
              <a:rPr lang="en-US" altLang="zh-CN" spc="-5" dirty="0"/>
              <a:t>Filters</a:t>
            </a:r>
            <a:endParaRPr lang="zh-CN" altLang="en-US" dirty="0"/>
          </a:p>
        </p:txBody>
      </p:sp>
      <p:pic>
        <p:nvPicPr>
          <p:cNvPr id="4" name="object 2">
            <a:extLst>
              <a:ext uri="{FF2B5EF4-FFF2-40B4-BE49-F238E27FC236}">
                <a16:creationId xmlns:a16="http://schemas.microsoft.com/office/drawing/2014/main" id="{C3AC6FC7-DDD6-3114-E11A-1850FFD2069C}"/>
              </a:ext>
            </a:extLst>
          </p:cNvPr>
          <p:cNvPicPr/>
          <p:nvPr/>
        </p:nvPicPr>
        <p:blipFill>
          <a:blip r:embed="rId3" cstate="print"/>
          <a:stretch>
            <a:fillRect/>
          </a:stretch>
        </p:blipFill>
        <p:spPr>
          <a:xfrm>
            <a:off x="2656799" y="1405128"/>
            <a:ext cx="1935480" cy="405384"/>
          </a:xfrm>
          <a:prstGeom prst="rect">
            <a:avLst/>
          </a:prstGeom>
        </p:spPr>
      </p:pic>
      <p:pic>
        <p:nvPicPr>
          <p:cNvPr id="5" name="object 3">
            <a:extLst>
              <a:ext uri="{FF2B5EF4-FFF2-40B4-BE49-F238E27FC236}">
                <a16:creationId xmlns:a16="http://schemas.microsoft.com/office/drawing/2014/main" id="{28E0BBBC-1755-E67C-0B7D-C89B2C9F065B}"/>
              </a:ext>
            </a:extLst>
          </p:cNvPr>
          <p:cNvPicPr/>
          <p:nvPr/>
        </p:nvPicPr>
        <p:blipFill>
          <a:blip r:embed="rId4" cstate="print"/>
          <a:stretch>
            <a:fillRect/>
          </a:stretch>
        </p:blipFill>
        <p:spPr>
          <a:xfrm>
            <a:off x="2656799" y="1895855"/>
            <a:ext cx="4840224" cy="1773935"/>
          </a:xfrm>
          <a:prstGeom prst="rect">
            <a:avLst/>
          </a:prstGeom>
        </p:spPr>
      </p:pic>
      <p:pic>
        <p:nvPicPr>
          <p:cNvPr id="6" name="object 4">
            <a:extLst>
              <a:ext uri="{FF2B5EF4-FFF2-40B4-BE49-F238E27FC236}">
                <a16:creationId xmlns:a16="http://schemas.microsoft.com/office/drawing/2014/main" id="{33C55F08-C7F4-F467-C783-1A9BA61F276E}"/>
              </a:ext>
            </a:extLst>
          </p:cNvPr>
          <p:cNvPicPr/>
          <p:nvPr/>
        </p:nvPicPr>
        <p:blipFill>
          <a:blip r:embed="rId5" cstate="print"/>
          <a:stretch>
            <a:fillRect/>
          </a:stretch>
        </p:blipFill>
        <p:spPr>
          <a:xfrm>
            <a:off x="2656799" y="3755135"/>
            <a:ext cx="4840224" cy="2106168"/>
          </a:xfrm>
          <a:prstGeom prst="rect">
            <a:avLst/>
          </a:prstGeom>
        </p:spPr>
      </p:pic>
      <p:sp>
        <p:nvSpPr>
          <p:cNvPr id="7" name="object 5">
            <a:extLst>
              <a:ext uri="{FF2B5EF4-FFF2-40B4-BE49-F238E27FC236}">
                <a16:creationId xmlns:a16="http://schemas.microsoft.com/office/drawing/2014/main" id="{D12FFFFD-8F65-FE41-DE1B-8E2BB82FD6DB}"/>
              </a:ext>
            </a:extLst>
          </p:cNvPr>
          <p:cNvSpPr txBox="1">
            <a:spLocks/>
          </p:cNvSpPr>
          <p:nvPr/>
        </p:nvSpPr>
        <p:spPr bwMode="auto">
          <a:xfrm>
            <a:off x="161314" y="1352804"/>
            <a:ext cx="1962761" cy="112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525" rIns="0" bIns="0" numCol="1" rtlCol="0" anchor="b" anchorCtr="0" compatLnSpc="1">
            <a:prstTxWarp prst="textNoShape">
              <a:avLst/>
            </a:prstTxWarp>
            <a:spAutoFit/>
          </a:bodyPr>
          <a:lstStyle>
            <a:lvl1pPr algn="l" rtl="0" eaLnBrk="1" fontAlgn="base" hangingPunct="1">
              <a:spcBef>
                <a:spcPct val="0"/>
              </a:spcBef>
              <a:spcAft>
                <a:spcPct val="0"/>
              </a:spcAft>
              <a:defRPr kumimoji="1" sz="2800">
                <a:solidFill>
                  <a:schemeClr val="tx2"/>
                </a:solidFill>
                <a:latin typeface="Arial MT"/>
                <a:ea typeface="+mj-ea"/>
                <a:cs typeface="宋体" charset="0"/>
              </a:defRPr>
            </a:lvl1pPr>
            <a:lvl2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2pPr>
            <a:lvl3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3pPr>
            <a:lvl4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4pPr>
            <a:lvl5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5pPr>
            <a:lvl6pPr marL="457200" algn="l" rtl="0" eaLnBrk="1" fontAlgn="base" hangingPunct="1">
              <a:spcBef>
                <a:spcPct val="0"/>
              </a:spcBef>
              <a:spcAft>
                <a:spcPct val="0"/>
              </a:spcAft>
              <a:defRPr sz="3300">
                <a:solidFill>
                  <a:schemeClr val="tx2"/>
                </a:solidFill>
                <a:latin typeface="Arial Black" pitchFamily="34" charset="0"/>
                <a:ea typeface="宋体" pitchFamily="2" charset="-122"/>
              </a:defRPr>
            </a:lvl6pPr>
            <a:lvl7pPr marL="914400" algn="l" rtl="0" eaLnBrk="1" fontAlgn="base" hangingPunct="1">
              <a:spcBef>
                <a:spcPct val="0"/>
              </a:spcBef>
              <a:spcAft>
                <a:spcPct val="0"/>
              </a:spcAft>
              <a:defRPr sz="3300">
                <a:solidFill>
                  <a:schemeClr val="tx2"/>
                </a:solidFill>
                <a:latin typeface="Arial Black" pitchFamily="34" charset="0"/>
                <a:ea typeface="宋体" pitchFamily="2" charset="-122"/>
              </a:defRPr>
            </a:lvl7pPr>
            <a:lvl8pPr marL="1371600" algn="l" rtl="0" eaLnBrk="1" fontAlgn="base" hangingPunct="1">
              <a:spcBef>
                <a:spcPct val="0"/>
              </a:spcBef>
              <a:spcAft>
                <a:spcPct val="0"/>
              </a:spcAft>
              <a:defRPr sz="3300">
                <a:solidFill>
                  <a:schemeClr val="tx2"/>
                </a:solidFill>
                <a:latin typeface="Arial Black" pitchFamily="34" charset="0"/>
                <a:ea typeface="宋体" pitchFamily="2" charset="-122"/>
              </a:defRPr>
            </a:lvl8pPr>
            <a:lvl9pPr marL="1828800" algn="l" rtl="0" eaLnBrk="1" fontAlgn="base" hangingPunct="1">
              <a:spcBef>
                <a:spcPct val="0"/>
              </a:spcBef>
              <a:spcAft>
                <a:spcPct val="0"/>
              </a:spcAft>
              <a:defRPr sz="3300">
                <a:solidFill>
                  <a:schemeClr val="tx2"/>
                </a:solidFill>
                <a:latin typeface="Arial Black" pitchFamily="34" charset="0"/>
                <a:ea typeface="宋体" pitchFamily="2" charset="-122"/>
              </a:defRPr>
            </a:lvl9pPr>
          </a:lstStyle>
          <a:p>
            <a:pPr marL="12700" marR="5080" algn="just">
              <a:lnSpc>
                <a:spcPct val="100800"/>
              </a:lnSpc>
              <a:spcBef>
                <a:spcPts val="75"/>
              </a:spcBef>
            </a:pPr>
            <a:r>
              <a:rPr lang="en-US" sz="2400" kern="0" dirty="0" smtClean="0">
                <a:latin typeface="Arial" panose="020B0604020202020204" pitchFamily="34" charset="0"/>
                <a:cs typeface="Arial" panose="020B0604020202020204" pitchFamily="34" charset="0"/>
              </a:rPr>
              <a:t>Visualize </a:t>
            </a:r>
            <a:r>
              <a:rPr lang="en-US" sz="2400" kern="0" spc="-5" dirty="0" smtClean="0">
                <a:latin typeface="Arial" panose="020B0604020202020204" pitchFamily="34" charset="0"/>
                <a:cs typeface="Arial" panose="020B0604020202020204" pitchFamily="34" charset="0"/>
              </a:rPr>
              <a:t>the </a:t>
            </a:r>
            <a:r>
              <a:rPr lang="en-US" sz="2400" kern="0" spc="-655" dirty="0" smtClean="0">
                <a:latin typeface="Arial" panose="020B0604020202020204" pitchFamily="34" charset="0"/>
                <a:cs typeface="Arial" panose="020B0604020202020204" pitchFamily="34" charset="0"/>
              </a:rPr>
              <a:t> </a:t>
            </a:r>
            <a:r>
              <a:rPr lang="en-US" sz="2400" kern="0" spc="-5" dirty="0">
                <a:latin typeface="Arial" panose="020B0604020202020204" pitchFamily="34" charset="0"/>
                <a:cs typeface="Arial" panose="020B0604020202020204" pitchFamily="34" charset="0"/>
              </a:rPr>
              <a:t>filters/kernels </a:t>
            </a:r>
            <a:r>
              <a:rPr lang="en-US" sz="2400" kern="0" spc="-655" dirty="0">
                <a:latin typeface="Arial" panose="020B0604020202020204" pitchFamily="34" charset="0"/>
                <a:cs typeface="Arial" panose="020B0604020202020204" pitchFamily="34" charset="0"/>
              </a:rPr>
              <a:t> </a:t>
            </a:r>
            <a:r>
              <a:rPr lang="en-US" sz="2400" kern="0" dirty="0">
                <a:latin typeface="Arial" panose="020B0604020202020204" pitchFamily="34" charset="0"/>
                <a:cs typeface="Arial" panose="020B0604020202020204" pitchFamily="34" charset="0"/>
              </a:rPr>
              <a:t>(raw</a:t>
            </a:r>
            <a:r>
              <a:rPr lang="en-US" sz="2400" kern="0" spc="-65" dirty="0">
                <a:latin typeface="Arial" panose="020B0604020202020204" pitchFamily="34" charset="0"/>
                <a:cs typeface="Arial" panose="020B0604020202020204" pitchFamily="34" charset="0"/>
              </a:rPr>
              <a:t> </a:t>
            </a:r>
            <a:r>
              <a:rPr lang="en-US" sz="2400" kern="0" spc="-5" dirty="0">
                <a:latin typeface="Arial" panose="020B0604020202020204" pitchFamily="34" charset="0"/>
                <a:cs typeface="Arial" panose="020B0604020202020204" pitchFamily="34" charset="0"/>
              </a:rPr>
              <a:t>weights)</a:t>
            </a:r>
            <a:endParaRPr lang="en-US" sz="2400" kern="0" dirty="0">
              <a:latin typeface="Arial" panose="020B0604020202020204" pitchFamily="34" charset="0"/>
              <a:cs typeface="Arial" panose="020B0604020202020204" pitchFamily="34" charset="0"/>
            </a:endParaRPr>
          </a:p>
        </p:txBody>
      </p:sp>
      <p:sp>
        <p:nvSpPr>
          <p:cNvPr id="8" name="object 6">
            <a:extLst>
              <a:ext uri="{FF2B5EF4-FFF2-40B4-BE49-F238E27FC236}">
                <a16:creationId xmlns:a16="http://schemas.microsoft.com/office/drawing/2014/main" id="{DF287E81-E861-4240-33CE-8921BEE71581}"/>
              </a:ext>
            </a:extLst>
          </p:cNvPr>
          <p:cNvSpPr txBox="1"/>
          <p:nvPr/>
        </p:nvSpPr>
        <p:spPr>
          <a:xfrm>
            <a:off x="211114" y="2879851"/>
            <a:ext cx="2004548" cy="2517869"/>
          </a:xfrm>
          <a:prstGeom prst="rect">
            <a:avLst/>
          </a:prstGeom>
        </p:spPr>
        <p:txBody>
          <a:bodyPr vert="horz" wrap="square" lIns="0" tIns="15240" rIns="0" bIns="0" rtlCol="0">
            <a:spAutoFit/>
          </a:bodyPr>
          <a:lstStyle/>
          <a:p>
            <a:pPr marL="12700" marR="5080">
              <a:lnSpc>
                <a:spcPct val="98900"/>
              </a:lnSpc>
              <a:spcBef>
                <a:spcPts val="120"/>
              </a:spcBef>
            </a:pPr>
            <a:r>
              <a:rPr sz="1800" dirty="0">
                <a:cs typeface="Arial" panose="020B0604020202020204" pitchFamily="34" charset="0"/>
              </a:rPr>
              <a:t>We</a:t>
            </a:r>
            <a:r>
              <a:rPr sz="1800" spc="-50" dirty="0">
                <a:cs typeface="Arial" panose="020B0604020202020204" pitchFamily="34" charset="0"/>
              </a:rPr>
              <a:t> </a:t>
            </a:r>
            <a:r>
              <a:rPr sz="1800" dirty="0">
                <a:cs typeface="Arial" panose="020B0604020202020204" pitchFamily="34" charset="0"/>
              </a:rPr>
              <a:t>can</a:t>
            </a:r>
            <a:r>
              <a:rPr sz="1800" spc="-50" dirty="0">
                <a:cs typeface="Arial" panose="020B0604020202020204" pitchFamily="34" charset="0"/>
              </a:rPr>
              <a:t> </a:t>
            </a:r>
            <a:r>
              <a:rPr sz="1800" dirty="0">
                <a:cs typeface="Arial" panose="020B0604020202020204" pitchFamily="34" charset="0"/>
              </a:rPr>
              <a:t>visualize </a:t>
            </a:r>
            <a:r>
              <a:rPr sz="1800" spc="-490" dirty="0">
                <a:cs typeface="Arial" panose="020B0604020202020204" pitchFamily="34" charset="0"/>
              </a:rPr>
              <a:t> </a:t>
            </a:r>
            <a:r>
              <a:rPr sz="1800" dirty="0">
                <a:cs typeface="Arial" panose="020B0604020202020204" pitchFamily="34" charset="0"/>
              </a:rPr>
              <a:t>filters </a:t>
            </a:r>
            <a:r>
              <a:rPr sz="1800" spc="-5" dirty="0">
                <a:cs typeface="Arial" panose="020B0604020202020204" pitchFamily="34" charset="0"/>
              </a:rPr>
              <a:t>at higher </a:t>
            </a:r>
            <a:r>
              <a:rPr sz="1800" dirty="0">
                <a:cs typeface="Arial" panose="020B0604020202020204" pitchFamily="34" charset="0"/>
              </a:rPr>
              <a:t> </a:t>
            </a:r>
            <a:r>
              <a:rPr sz="1800" spc="-5" dirty="0">
                <a:cs typeface="Arial" panose="020B0604020202020204" pitchFamily="34" charset="0"/>
              </a:rPr>
              <a:t>layers, but not </a:t>
            </a:r>
            <a:r>
              <a:rPr sz="1800" dirty="0">
                <a:cs typeface="Arial" panose="020B0604020202020204" pitchFamily="34" charset="0"/>
              </a:rPr>
              <a:t> that</a:t>
            </a:r>
            <a:r>
              <a:rPr sz="1800" spc="-25" dirty="0">
                <a:cs typeface="Arial" panose="020B0604020202020204" pitchFamily="34" charset="0"/>
              </a:rPr>
              <a:t> </a:t>
            </a:r>
            <a:r>
              <a:rPr sz="1800" spc="-5" dirty="0">
                <a:cs typeface="Arial" panose="020B0604020202020204" pitchFamily="34" charset="0"/>
              </a:rPr>
              <a:t>interesting</a:t>
            </a:r>
            <a:endParaRPr sz="1800" dirty="0">
              <a:cs typeface="Arial" panose="020B0604020202020204" pitchFamily="34" charset="0"/>
            </a:endParaRPr>
          </a:p>
          <a:p>
            <a:pPr>
              <a:lnSpc>
                <a:spcPct val="100000"/>
              </a:lnSpc>
              <a:spcBef>
                <a:spcPts val="50"/>
              </a:spcBef>
            </a:pPr>
            <a:endParaRPr sz="1900" dirty="0">
              <a:cs typeface="Arial" panose="020B0604020202020204" pitchFamily="34" charset="0"/>
            </a:endParaRPr>
          </a:p>
          <a:p>
            <a:pPr marL="12700" marR="43815" algn="just">
              <a:lnSpc>
                <a:spcPct val="100000"/>
              </a:lnSpc>
            </a:pPr>
            <a:r>
              <a:rPr sz="1800" dirty="0">
                <a:solidFill>
                  <a:srgbClr val="999999"/>
                </a:solidFill>
                <a:cs typeface="Arial" panose="020B0604020202020204" pitchFamily="34" charset="0"/>
              </a:rPr>
              <a:t>(these </a:t>
            </a:r>
            <a:r>
              <a:rPr sz="1800" spc="-5" dirty="0">
                <a:solidFill>
                  <a:srgbClr val="999999"/>
                </a:solidFill>
                <a:cs typeface="Arial" panose="020B0604020202020204" pitchFamily="34" charset="0"/>
              </a:rPr>
              <a:t>are </a:t>
            </a:r>
            <a:r>
              <a:rPr sz="1800" dirty="0">
                <a:solidFill>
                  <a:srgbClr val="999999"/>
                </a:solidFill>
                <a:cs typeface="Arial" panose="020B0604020202020204" pitchFamily="34" charset="0"/>
              </a:rPr>
              <a:t>taken </a:t>
            </a:r>
            <a:r>
              <a:rPr sz="1800" spc="-490" dirty="0">
                <a:solidFill>
                  <a:srgbClr val="999999"/>
                </a:solidFill>
                <a:cs typeface="Arial" panose="020B0604020202020204" pitchFamily="34" charset="0"/>
              </a:rPr>
              <a:t> </a:t>
            </a:r>
            <a:r>
              <a:rPr sz="1800" dirty="0">
                <a:solidFill>
                  <a:srgbClr val="999999"/>
                </a:solidFill>
                <a:cs typeface="Arial" panose="020B0604020202020204" pitchFamily="34" charset="0"/>
              </a:rPr>
              <a:t>from</a:t>
            </a:r>
            <a:r>
              <a:rPr sz="1800" spc="-90" dirty="0">
                <a:solidFill>
                  <a:srgbClr val="999999"/>
                </a:solidFill>
                <a:cs typeface="Arial" panose="020B0604020202020204" pitchFamily="34" charset="0"/>
              </a:rPr>
              <a:t> </a:t>
            </a:r>
            <a:r>
              <a:rPr sz="1800" spc="-5" dirty="0">
                <a:solidFill>
                  <a:srgbClr val="999999"/>
                </a:solidFill>
                <a:cs typeface="Arial" panose="020B0604020202020204" pitchFamily="34" charset="0"/>
              </a:rPr>
              <a:t>ConvNetJS </a:t>
            </a:r>
            <a:r>
              <a:rPr sz="1800" spc="-490" dirty="0">
                <a:solidFill>
                  <a:srgbClr val="999999"/>
                </a:solidFill>
                <a:cs typeface="Arial" panose="020B0604020202020204" pitchFamily="34" charset="0"/>
              </a:rPr>
              <a:t> </a:t>
            </a:r>
            <a:r>
              <a:rPr sz="1800" spc="-5" dirty="0">
                <a:solidFill>
                  <a:srgbClr val="999999"/>
                </a:solidFill>
                <a:cs typeface="Arial" panose="020B0604020202020204" pitchFamily="34" charset="0"/>
              </a:rPr>
              <a:t>CIFAR-10</a:t>
            </a:r>
            <a:endParaRPr sz="1800" dirty="0">
              <a:cs typeface="Arial" panose="020B0604020202020204" pitchFamily="34" charset="0"/>
            </a:endParaRPr>
          </a:p>
          <a:p>
            <a:pPr marL="12700">
              <a:lnSpc>
                <a:spcPts val="2090"/>
              </a:lnSpc>
            </a:pPr>
            <a:r>
              <a:rPr sz="1800" spc="-5" dirty="0">
                <a:solidFill>
                  <a:srgbClr val="999999"/>
                </a:solidFill>
                <a:cs typeface="Arial" panose="020B0604020202020204" pitchFamily="34" charset="0"/>
              </a:rPr>
              <a:t>demo)</a:t>
            </a:r>
            <a:endParaRPr sz="1800" dirty="0">
              <a:cs typeface="Arial" panose="020B0604020202020204" pitchFamily="34" charset="0"/>
            </a:endParaRPr>
          </a:p>
        </p:txBody>
      </p:sp>
      <p:sp>
        <p:nvSpPr>
          <p:cNvPr id="9" name="object 7">
            <a:extLst>
              <a:ext uri="{FF2B5EF4-FFF2-40B4-BE49-F238E27FC236}">
                <a16:creationId xmlns:a16="http://schemas.microsoft.com/office/drawing/2014/main" id="{7AB0AAF3-DFE5-9AB5-BA18-B168930EDB5A}"/>
              </a:ext>
            </a:extLst>
          </p:cNvPr>
          <p:cNvSpPr txBox="1"/>
          <p:nvPr/>
        </p:nvSpPr>
        <p:spPr>
          <a:xfrm>
            <a:off x="7511999" y="1447215"/>
            <a:ext cx="1550035" cy="652780"/>
          </a:xfrm>
          <a:prstGeom prst="rect">
            <a:avLst/>
          </a:prstGeom>
        </p:spPr>
        <p:txBody>
          <a:bodyPr vert="horz" wrap="square" lIns="0" tIns="12700" rIns="0" bIns="0" rtlCol="0">
            <a:spAutoFit/>
          </a:bodyPr>
          <a:lstStyle/>
          <a:p>
            <a:pPr marL="12700">
              <a:lnSpc>
                <a:spcPct val="100000"/>
              </a:lnSpc>
              <a:spcBef>
                <a:spcPts val="100"/>
              </a:spcBef>
            </a:pPr>
            <a:r>
              <a:rPr sz="1800" spc="-5" dirty="0">
                <a:cs typeface="Arial" panose="020B0604020202020204" pitchFamily="34" charset="0"/>
              </a:rPr>
              <a:t>layer</a:t>
            </a:r>
            <a:r>
              <a:rPr sz="1800" spc="-50" dirty="0">
                <a:cs typeface="Arial" panose="020B0604020202020204" pitchFamily="34" charset="0"/>
              </a:rPr>
              <a:t> </a:t>
            </a:r>
            <a:r>
              <a:rPr sz="1800" dirty="0">
                <a:cs typeface="Arial" panose="020B0604020202020204" pitchFamily="34" charset="0"/>
              </a:rPr>
              <a:t>1</a:t>
            </a:r>
            <a:r>
              <a:rPr sz="1800" spc="-45" dirty="0">
                <a:cs typeface="Arial" panose="020B0604020202020204" pitchFamily="34" charset="0"/>
              </a:rPr>
              <a:t> </a:t>
            </a:r>
            <a:r>
              <a:rPr sz="1800" spc="-5" dirty="0">
                <a:cs typeface="Arial" panose="020B0604020202020204" pitchFamily="34" charset="0"/>
              </a:rPr>
              <a:t>weights</a:t>
            </a:r>
            <a:endParaRPr sz="1800" dirty="0">
              <a:cs typeface="Arial" panose="020B0604020202020204" pitchFamily="34" charset="0"/>
            </a:endParaRPr>
          </a:p>
          <a:p>
            <a:pPr marL="182880">
              <a:lnSpc>
                <a:spcPct val="100000"/>
              </a:lnSpc>
              <a:spcBef>
                <a:spcPts val="1095"/>
              </a:spcBef>
            </a:pPr>
            <a:r>
              <a:rPr sz="1400" spc="-5" dirty="0">
                <a:cs typeface="Arial" panose="020B0604020202020204" pitchFamily="34" charset="0"/>
              </a:rPr>
              <a:t>16</a:t>
            </a:r>
            <a:r>
              <a:rPr sz="1400" spc="-20" dirty="0">
                <a:cs typeface="Arial" panose="020B0604020202020204" pitchFamily="34" charset="0"/>
              </a:rPr>
              <a:t> </a:t>
            </a:r>
            <a:r>
              <a:rPr sz="1400" dirty="0">
                <a:cs typeface="Arial" panose="020B0604020202020204" pitchFamily="34" charset="0"/>
              </a:rPr>
              <a:t>x</a:t>
            </a:r>
            <a:r>
              <a:rPr sz="1400" spc="-20" dirty="0">
                <a:cs typeface="Arial" panose="020B0604020202020204" pitchFamily="34" charset="0"/>
              </a:rPr>
              <a:t> </a:t>
            </a:r>
            <a:r>
              <a:rPr sz="1400" dirty="0">
                <a:cs typeface="Arial" panose="020B0604020202020204" pitchFamily="34" charset="0"/>
              </a:rPr>
              <a:t>3</a:t>
            </a:r>
            <a:r>
              <a:rPr sz="1400" spc="-15" dirty="0">
                <a:cs typeface="Arial" panose="020B0604020202020204" pitchFamily="34" charset="0"/>
              </a:rPr>
              <a:t> </a:t>
            </a:r>
            <a:r>
              <a:rPr sz="1400" dirty="0">
                <a:cs typeface="Arial" panose="020B0604020202020204" pitchFamily="34" charset="0"/>
              </a:rPr>
              <a:t>x</a:t>
            </a:r>
            <a:r>
              <a:rPr sz="1400" spc="-20" dirty="0">
                <a:cs typeface="Arial" panose="020B0604020202020204" pitchFamily="34" charset="0"/>
              </a:rPr>
              <a:t> </a:t>
            </a:r>
            <a:r>
              <a:rPr sz="1400" dirty="0">
                <a:cs typeface="Arial" panose="020B0604020202020204" pitchFamily="34" charset="0"/>
              </a:rPr>
              <a:t>7</a:t>
            </a:r>
            <a:r>
              <a:rPr sz="1400" spc="-20" dirty="0">
                <a:cs typeface="Arial" panose="020B0604020202020204" pitchFamily="34" charset="0"/>
              </a:rPr>
              <a:t> </a:t>
            </a:r>
            <a:r>
              <a:rPr sz="1400" dirty="0">
                <a:cs typeface="Arial" panose="020B0604020202020204" pitchFamily="34" charset="0"/>
              </a:rPr>
              <a:t>x</a:t>
            </a:r>
            <a:r>
              <a:rPr sz="1400" spc="-15" dirty="0">
                <a:cs typeface="Arial" panose="020B0604020202020204" pitchFamily="34" charset="0"/>
              </a:rPr>
              <a:t> </a:t>
            </a:r>
            <a:r>
              <a:rPr sz="1400" dirty="0">
                <a:cs typeface="Arial" panose="020B0604020202020204" pitchFamily="34" charset="0"/>
              </a:rPr>
              <a:t>7</a:t>
            </a:r>
          </a:p>
        </p:txBody>
      </p:sp>
      <p:sp>
        <p:nvSpPr>
          <p:cNvPr id="10" name="object 8">
            <a:extLst>
              <a:ext uri="{FF2B5EF4-FFF2-40B4-BE49-F238E27FC236}">
                <a16:creationId xmlns:a16="http://schemas.microsoft.com/office/drawing/2014/main" id="{A87022EB-6AC7-6060-1D65-0E41F39DE2C9}"/>
              </a:ext>
            </a:extLst>
          </p:cNvPr>
          <p:cNvSpPr txBox="1"/>
          <p:nvPr/>
        </p:nvSpPr>
        <p:spPr>
          <a:xfrm>
            <a:off x="7569835" y="2712615"/>
            <a:ext cx="1550035" cy="664210"/>
          </a:xfrm>
          <a:prstGeom prst="rect">
            <a:avLst/>
          </a:prstGeom>
        </p:spPr>
        <p:txBody>
          <a:bodyPr vert="horz" wrap="square" lIns="0" tIns="97155" rIns="0" bIns="0" rtlCol="0">
            <a:spAutoFit/>
          </a:bodyPr>
          <a:lstStyle/>
          <a:p>
            <a:pPr marL="12700">
              <a:lnSpc>
                <a:spcPct val="100000"/>
              </a:lnSpc>
              <a:spcBef>
                <a:spcPts val="765"/>
              </a:spcBef>
            </a:pPr>
            <a:r>
              <a:rPr sz="1800" spc="-5" dirty="0">
                <a:cs typeface="Arial" panose="020B0604020202020204" pitchFamily="34" charset="0"/>
              </a:rPr>
              <a:t>layer</a:t>
            </a:r>
            <a:r>
              <a:rPr sz="1800" spc="-50" dirty="0">
                <a:cs typeface="Arial" panose="020B0604020202020204" pitchFamily="34" charset="0"/>
              </a:rPr>
              <a:t> </a:t>
            </a:r>
            <a:r>
              <a:rPr sz="1800" dirty="0">
                <a:cs typeface="Arial" panose="020B0604020202020204" pitchFamily="34" charset="0"/>
              </a:rPr>
              <a:t>2</a:t>
            </a:r>
            <a:r>
              <a:rPr sz="1800" spc="-45" dirty="0">
                <a:cs typeface="Arial" panose="020B0604020202020204" pitchFamily="34" charset="0"/>
              </a:rPr>
              <a:t> </a:t>
            </a:r>
            <a:r>
              <a:rPr sz="1800" spc="-5" dirty="0">
                <a:cs typeface="Arial" panose="020B0604020202020204" pitchFamily="34" charset="0"/>
              </a:rPr>
              <a:t>weights</a:t>
            </a:r>
            <a:endParaRPr sz="1800" dirty="0">
              <a:cs typeface="Arial" panose="020B0604020202020204" pitchFamily="34" charset="0"/>
            </a:endParaRPr>
          </a:p>
          <a:p>
            <a:pPr marL="125095">
              <a:lnSpc>
                <a:spcPct val="100000"/>
              </a:lnSpc>
              <a:spcBef>
                <a:spcPts val="525"/>
              </a:spcBef>
            </a:pPr>
            <a:r>
              <a:rPr sz="1400" spc="-5" dirty="0">
                <a:cs typeface="Arial" panose="020B0604020202020204" pitchFamily="34" charset="0"/>
              </a:rPr>
              <a:t>20</a:t>
            </a:r>
            <a:r>
              <a:rPr sz="1400" spc="-20" dirty="0">
                <a:cs typeface="Arial" panose="020B0604020202020204" pitchFamily="34" charset="0"/>
              </a:rPr>
              <a:t> </a:t>
            </a:r>
            <a:r>
              <a:rPr sz="1400" dirty="0">
                <a:cs typeface="Arial" panose="020B0604020202020204" pitchFamily="34" charset="0"/>
              </a:rPr>
              <a:t>x</a:t>
            </a:r>
            <a:r>
              <a:rPr sz="1400" spc="-15" dirty="0">
                <a:cs typeface="Arial" panose="020B0604020202020204" pitchFamily="34" charset="0"/>
              </a:rPr>
              <a:t> </a:t>
            </a:r>
            <a:r>
              <a:rPr sz="1400" spc="-5" dirty="0">
                <a:cs typeface="Arial" panose="020B0604020202020204" pitchFamily="34" charset="0"/>
              </a:rPr>
              <a:t>16</a:t>
            </a:r>
            <a:r>
              <a:rPr sz="1400" spc="-20" dirty="0">
                <a:cs typeface="Arial" panose="020B0604020202020204" pitchFamily="34" charset="0"/>
              </a:rPr>
              <a:t> </a:t>
            </a:r>
            <a:r>
              <a:rPr sz="1400" dirty="0">
                <a:cs typeface="Arial" panose="020B0604020202020204" pitchFamily="34" charset="0"/>
              </a:rPr>
              <a:t>x</a:t>
            </a:r>
            <a:r>
              <a:rPr sz="1400" spc="-15" dirty="0">
                <a:cs typeface="Arial" panose="020B0604020202020204" pitchFamily="34" charset="0"/>
              </a:rPr>
              <a:t> </a:t>
            </a:r>
            <a:r>
              <a:rPr sz="1400" dirty="0">
                <a:cs typeface="Arial" panose="020B0604020202020204" pitchFamily="34" charset="0"/>
              </a:rPr>
              <a:t>7</a:t>
            </a:r>
            <a:r>
              <a:rPr sz="1400" spc="-20" dirty="0">
                <a:cs typeface="Arial" panose="020B0604020202020204" pitchFamily="34" charset="0"/>
              </a:rPr>
              <a:t> </a:t>
            </a:r>
            <a:r>
              <a:rPr sz="1400" dirty="0">
                <a:cs typeface="Arial" panose="020B0604020202020204" pitchFamily="34" charset="0"/>
              </a:rPr>
              <a:t>x</a:t>
            </a:r>
            <a:r>
              <a:rPr sz="1400" spc="-15" dirty="0">
                <a:cs typeface="Arial" panose="020B0604020202020204" pitchFamily="34" charset="0"/>
              </a:rPr>
              <a:t> </a:t>
            </a:r>
            <a:r>
              <a:rPr sz="1400" dirty="0">
                <a:cs typeface="Arial" panose="020B0604020202020204" pitchFamily="34" charset="0"/>
              </a:rPr>
              <a:t>7</a:t>
            </a:r>
          </a:p>
        </p:txBody>
      </p:sp>
      <p:sp>
        <p:nvSpPr>
          <p:cNvPr id="11" name="object 9">
            <a:extLst>
              <a:ext uri="{FF2B5EF4-FFF2-40B4-BE49-F238E27FC236}">
                <a16:creationId xmlns:a16="http://schemas.microsoft.com/office/drawing/2014/main" id="{B557C3AE-A466-DBF9-8E6C-F92EECF15173}"/>
              </a:ext>
            </a:extLst>
          </p:cNvPr>
          <p:cNvSpPr txBox="1"/>
          <p:nvPr/>
        </p:nvSpPr>
        <p:spPr>
          <a:xfrm>
            <a:off x="7569835" y="4516627"/>
            <a:ext cx="1550035" cy="649605"/>
          </a:xfrm>
          <a:prstGeom prst="rect">
            <a:avLst/>
          </a:prstGeom>
        </p:spPr>
        <p:txBody>
          <a:bodyPr vert="horz" wrap="square" lIns="0" tIns="12700" rIns="0" bIns="0" rtlCol="0">
            <a:spAutoFit/>
          </a:bodyPr>
          <a:lstStyle/>
          <a:p>
            <a:pPr marL="12700">
              <a:lnSpc>
                <a:spcPct val="100000"/>
              </a:lnSpc>
              <a:spcBef>
                <a:spcPts val="100"/>
              </a:spcBef>
            </a:pPr>
            <a:r>
              <a:rPr sz="1800" spc="-5" dirty="0">
                <a:cs typeface="Arial" panose="020B0604020202020204" pitchFamily="34" charset="0"/>
              </a:rPr>
              <a:t>layer</a:t>
            </a:r>
            <a:r>
              <a:rPr sz="1800" spc="-50" dirty="0">
                <a:cs typeface="Arial" panose="020B0604020202020204" pitchFamily="34" charset="0"/>
              </a:rPr>
              <a:t> </a:t>
            </a:r>
            <a:r>
              <a:rPr sz="1800" dirty="0">
                <a:cs typeface="Arial" panose="020B0604020202020204" pitchFamily="34" charset="0"/>
              </a:rPr>
              <a:t>3</a:t>
            </a:r>
            <a:r>
              <a:rPr sz="1800" spc="-45" dirty="0">
                <a:cs typeface="Arial" panose="020B0604020202020204" pitchFamily="34" charset="0"/>
              </a:rPr>
              <a:t> </a:t>
            </a:r>
            <a:r>
              <a:rPr sz="1800" spc="-5" dirty="0">
                <a:cs typeface="Arial" panose="020B0604020202020204" pitchFamily="34" charset="0"/>
              </a:rPr>
              <a:t>weights</a:t>
            </a:r>
            <a:endParaRPr sz="1800">
              <a:cs typeface="Arial" panose="020B0604020202020204" pitchFamily="34" charset="0"/>
            </a:endParaRPr>
          </a:p>
          <a:p>
            <a:pPr marL="125095">
              <a:lnSpc>
                <a:spcPct val="100000"/>
              </a:lnSpc>
              <a:spcBef>
                <a:spcPts val="1070"/>
              </a:spcBef>
            </a:pPr>
            <a:r>
              <a:rPr sz="1400" spc="-5" dirty="0">
                <a:cs typeface="Arial" panose="020B0604020202020204" pitchFamily="34" charset="0"/>
              </a:rPr>
              <a:t>20</a:t>
            </a:r>
            <a:r>
              <a:rPr sz="1400" spc="-20" dirty="0">
                <a:cs typeface="Arial" panose="020B0604020202020204" pitchFamily="34" charset="0"/>
              </a:rPr>
              <a:t> </a:t>
            </a:r>
            <a:r>
              <a:rPr sz="1400" dirty="0">
                <a:cs typeface="Arial" panose="020B0604020202020204" pitchFamily="34" charset="0"/>
              </a:rPr>
              <a:t>x</a:t>
            </a:r>
            <a:r>
              <a:rPr sz="1400" spc="-15" dirty="0">
                <a:cs typeface="Arial" panose="020B0604020202020204" pitchFamily="34" charset="0"/>
              </a:rPr>
              <a:t> </a:t>
            </a:r>
            <a:r>
              <a:rPr sz="1400" spc="-5" dirty="0">
                <a:cs typeface="Arial" panose="020B0604020202020204" pitchFamily="34" charset="0"/>
              </a:rPr>
              <a:t>20</a:t>
            </a:r>
            <a:r>
              <a:rPr sz="1400" spc="-20" dirty="0">
                <a:cs typeface="Arial" panose="020B0604020202020204" pitchFamily="34" charset="0"/>
              </a:rPr>
              <a:t> </a:t>
            </a:r>
            <a:r>
              <a:rPr sz="1400" dirty="0">
                <a:cs typeface="Arial" panose="020B0604020202020204" pitchFamily="34" charset="0"/>
              </a:rPr>
              <a:t>x</a:t>
            </a:r>
            <a:r>
              <a:rPr sz="1400" spc="-15" dirty="0">
                <a:cs typeface="Arial" panose="020B0604020202020204" pitchFamily="34" charset="0"/>
              </a:rPr>
              <a:t> </a:t>
            </a:r>
            <a:r>
              <a:rPr sz="1400" dirty="0">
                <a:cs typeface="Arial" panose="020B0604020202020204" pitchFamily="34" charset="0"/>
              </a:rPr>
              <a:t>7</a:t>
            </a:r>
            <a:r>
              <a:rPr sz="1400" spc="-20" dirty="0">
                <a:cs typeface="Arial" panose="020B0604020202020204" pitchFamily="34" charset="0"/>
              </a:rPr>
              <a:t> </a:t>
            </a:r>
            <a:r>
              <a:rPr sz="1400" dirty="0">
                <a:cs typeface="Arial" panose="020B0604020202020204" pitchFamily="34" charset="0"/>
              </a:rPr>
              <a:t>x</a:t>
            </a:r>
            <a:r>
              <a:rPr sz="1400" spc="-15" dirty="0">
                <a:cs typeface="Arial" panose="020B0604020202020204" pitchFamily="34" charset="0"/>
              </a:rPr>
              <a:t> </a:t>
            </a:r>
            <a:r>
              <a:rPr sz="1400" dirty="0">
                <a:cs typeface="Arial" panose="020B0604020202020204" pitchFamily="34" charset="0"/>
              </a:rPr>
              <a:t>7</a:t>
            </a:r>
            <a:endParaRPr sz="1400">
              <a:cs typeface="Arial" panose="020B0604020202020204" pitchFamily="34" charset="0"/>
            </a:endParaRPr>
          </a:p>
        </p:txBody>
      </p:sp>
    </p:spTree>
    <p:extLst>
      <p:ext uri="{BB962C8B-B14F-4D97-AF65-F5344CB8AC3E}">
        <p14:creationId xmlns:p14="http://schemas.microsoft.com/office/powerpoint/2010/main" val="219509513"/>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CC370-9A29-910C-D932-2BF110FB9527}"/>
              </a:ext>
            </a:extLst>
          </p:cNvPr>
          <p:cNvSpPr>
            <a:spLocks noGrp="1"/>
          </p:cNvSpPr>
          <p:nvPr>
            <p:ph type="title"/>
          </p:nvPr>
        </p:nvSpPr>
        <p:spPr/>
        <p:txBody>
          <a:bodyPr/>
          <a:lstStyle/>
          <a:p>
            <a:r>
              <a:rPr lang="en-US" altLang="zh-CN" spc="-5" dirty="0"/>
              <a:t>Last</a:t>
            </a:r>
            <a:r>
              <a:rPr lang="en-US" altLang="zh-CN" spc="-65" dirty="0"/>
              <a:t> </a:t>
            </a:r>
            <a:r>
              <a:rPr lang="en-US" altLang="zh-CN" spc="-10" dirty="0"/>
              <a:t>Layer</a:t>
            </a:r>
            <a:endParaRPr lang="zh-CN" altLang="en-US" dirty="0"/>
          </a:p>
        </p:txBody>
      </p:sp>
      <p:grpSp>
        <p:nvGrpSpPr>
          <p:cNvPr id="4" name="object 2">
            <a:extLst>
              <a:ext uri="{FF2B5EF4-FFF2-40B4-BE49-F238E27FC236}">
                <a16:creationId xmlns:a16="http://schemas.microsoft.com/office/drawing/2014/main" id="{3667317D-7D90-F184-40A5-F3BDDE87903E}"/>
              </a:ext>
            </a:extLst>
          </p:cNvPr>
          <p:cNvGrpSpPr/>
          <p:nvPr/>
        </p:nvGrpSpPr>
        <p:grpSpPr>
          <a:xfrm>
            <a:off x="7018524" y="1325695"/>
            <a:ext cx="1440815" cy="4145279"/>
            <a:chOff x="7349994" y="185927"/>
            <a:chExt cx="1440815" cy="4145279"/>
          </a:xfrm>
        </p:grpSpPr>
        <p:pic>
          <p:nvPicPr>
            <p:cNvPr id="5" name="object 3">
              <a:extLst>
                <a:ext uri="{FF2B5EF4-FFF2-40B4-BE49-F238E27FC236}">
                  <a16:creationId xmlns:a16="http://schemas.microsoft.com/office/drawing/2014/main" id="{2F5A1364-CE9C-0C4A-F30B-B4A97E9EFAF3}"/>
                </a:ext>
              </a:extLst>
            </p:cNvPr>
            <p:cNvPicPr/>
            <p:nvPr/>
          </p:nvPicPr>
          <p:blipFill>
            <a:blip r:embed="rId2" cstate="print"/>
            <a:stretch>
              <a:fillRect/>
            </a:stretch>
          </p:blipFill>
          <p:spPr>
            <a:xfrm>
              <a:off x="7437119" y="185927"/>
              <a:ext cx="1353311" cy="4145279"/>
            </a:xfrm>
            <a:prstGeom prst="rect">
              <a:avLst/>
            </a:prstGeom>
          </p:spPr>
        </p:pic>
        <p:sp>
          <p:nvSpPr>
            <p:cNvPr id="6" name="object 4">
              <a:extLst>
                <a:ext uri="{FF2B5EF4-FFF2-40B4-BE49-F238E27FC236}">
                  <a16:creationId xmlns:a16="http://schemas.microsoft.com/office/drawing/2014/main" id="{9AFAE668-42AE-1105-F647-47A314E5B020}"/>
                </a:ext>
              </a:extLst>
            </p:cNvPr>
            <p:cNvSpPr/>
            <p:nvPr/>
          </p:nvSpPr>
          <p:spPr>
            <a:xfrm>
              <a:off x="7364274" y="449450"/>
              <a:ext cx="1353185" cy="253365"/>
            </a:xfrm>
            <a:custGeom>
              <a:avLst/>
              <a:gdLst/>
              <a:ahLst/>
              <a:cxnLst/>
              <a:rect l="l" t="t" r="r" b="b"/>
              <a:pathLst>
                <a:path w="1353184" h="253365">
                  <a:moveTo>
                    <a:pt x="0" y="0"/>
                  </a:moveTo>
                  <a:lnTo>
                    <a:pt x="1352909" y="0"/>
                  </a:lnTo>
                  <a:lnTo>
                    <a:pt x="1352909" y="252771"/>
                  </a:lnTo>
                  <a:lnTo>
                    <a:pt x="0" y="252771"/>
                  </a:lnTo>
                  <a:lnTo>
                    <a:pt x="0" y="0"/>
                  </a:lnTo>
                  <a:close/>
                </a:path>
              </a:pathLst>
            </a:custGeom>
            <a:ln w="28560">
              <a:solidFill>
                <a:srgbClr val="FF0000"/>
              </a:solidFill>
            </a:ln>
          </p:spPr>
          <p:txBody>
            <a:bodyPr wrap="square" lIns="0" tIns="0" rIns="0" bIns="0" rtlCol="0"/>
            <a:lstStyle/>
            <a:p>
              <a:endParaRPr/>
            </a:p>
          </p:txBody>
        </p:sp>
      </p:grpSp>
      <p:sp>
        <p:nvSpPr>
          <p:cNvPr id="7" name="object 5">
            <a:extLst>
              <a:ext uri="{FF2B5EF4-FFF2-40B4-BE49-F238E27FC236}">
                <a16:creationId xmlns:a16="http://schemas.microsoft.com/office/drawing/2014/main" id="{0D1B8FBA-F257-22FD-3A39-10EF7B08EA98}"/>
              </a:ext>
            </a:extLst>
          </p:cNvPr>
          <p:cNvSpPr txBox="1"/>
          <p:nvPr/>
        </p:nvSpPr>
        <p:spPr>
          <a:xfrm>
            <a:off x="5848429" y="1596459"/>
            <a:ext cx="1016635" cy="299720"/>
          </a:xfrm>
          <a:prstGeom prst="rect">
            <a:avLst/>
          </a:prstGeom>
        </p:spPr>
        <p:txBody>
          <a:bodyPr vert="horz" wrap="square" lIns="0" tIns="12700" rIns="0" bIns="0" rtlCol="0">
            <a:spAutoFit/>
          </a:bodyPr>
          <a:lstStyle/>
          <a:p>
            <a:pPr marL="12700">
              <a:lnSpc>
                <a:spcPct val="100000"/>
              </a:lnSpc>
              <a:spcBef>
                <a:spcPts val="100"/>
              </a:spcBef>
            </a:pPr>
            <a:r>
              <a:rPr sz="1800" dirty="0">
                <a:cs typeface="Arial" panose="020B0604020202020204" pitchFamily="34" charset="0"/>
              </a:rPr>
              <a:t>FC7</a:t>
            </a:r>
            <a:r>
              <a:rPr sz="1800" spc="-80" dirty="0">
                <a:cs typeface="Arial" panose="020B0604020202020204" pitchFamily="34" charset="0"/>
              </a:rPr>
              <a:t> </a:t>
            </a:r>
            <a:r>
              <a:rPr sz="1800" spc="-5" dirty="0">
                <a:cs typeface="Arial" panose="020B0604020202020204" pitchFamily="34" charset="0"/>
              </a:rPr>
              <a:t>layer</a:t>
            </a:r>
            <a:endParaRPr sz="1800" dirty="0">
              <a:cs typeface="Arial" panose="020B0604020202020204" pitchFamily="34" charset="0"/>
            </a:endParaRPr>
          </a:p>
        </p:txBody>
      </p:sp>
      <p:sp>
        <p:nvSpPr>
          <p:cNvPr id="8" name="object 7">
            <a:extLst>
              <a:ext uri="{FF2B5EF4-FFF2-40B4-BE49-F238E27FC236}">
                <a16:creationId xmlns:a16="http://schemas.microsoft.com/office/drawing/2014/main" id="{CD266C6B-1D4B-EF47-BAFA-B82299CCDA1B}"/>
              </a:ext>
            </a:extLst>
          </p:cNvPr>
          <p:cNvSpPr/>
          <p:nvPr/>
        </p:nvSpPr>
        <p:spPr>
          <a:xfrm>
            <a:off x="2680459" y="1831975"/>
            <a:ext cx="2815590" cy="1597025"/>
          </a:xfrm>
          <a:custGeom>
            <a:avLst/>
            <a:gdLst/>
            <a:ahLst/>
            <a:cxnLst/>
            <a:rect l="l" t="t" r="r" b="b"/>
            <a:pathLst>
              <a:path w="2815590" h="1597025">
                <a:moveTo>
                  <a:pt x="47586" y="1525828"/>
                </a:moveTo>
                <a:lnTo>
                  <a:pt x="0" y="1596491"/>
                </a:lnTo>
                <a:lnTo>
                  <a:pt x="85077" y="1592173"/>
                </a:lnTo>
                <a:lnTo>
                  <a:pt x="74549" y="1573542"/>
                </a:lnTo>
                <a:lnTo>
                  <a:pt x="59956" y="1573542"/>
                </a:lnTo>
                <a:lnTo>
                  <a:pt x="50584" y="1556969"/>
                </a:lnTo>
                <a:lnTo>
                  <a:pt x="61650" y="1550715"/>
                </a:lnTo>
                <a:lnTo>
                  <a:pt x="47586" y="1525828"/>
                </a:lnTo>
                <a:close/>
              </a:path>
              <a:path w="2815590" h="1597025">
                <a:moveTo>
                  <a:pt x="61650" y="1550715"/>
                </a:moveTo>
                <a:lnTo>
                  <a:pt x="50584" y="1556969"/>
                </a:lnTo>
                <a:lnTo>
                  <a:pt x="59956" y="1573542"/>
                </a:lnTo>
                <a:lnTo>
                  <a:pt x="71017" y="1567292"/>
                </a:lnTo>
                <a:lnTo>
                  <a:pt x="61650" y="1550715"/>
                </a:lnTo>
                <a:close/>
              </a:path>
              <a:path w="2815590" h="1597025">
                <a:moveTo>
                  <a:pt x="71017" y="1567292"/>
                </a:moveTo>
                <a:lnTo>
                  <a:pt x="59956" y="1573542"/>
                </a:lnTo>
                <a:lnTo>
                  <a:pt x="74549" y="1573542"/>
                </a:lnTo>
                <a:lnTo>
                  <a:pt x="71017" y="1567292"/>
                </a:lnTo>
                <a:close/>
              </a:path>
              <a:path w="2815590" h="1597025">
                <a:moveTo>
                  <a:pt x="2805709" y="0"/>
                </a:moveTo>
                <a:lnTo>
                  <a:pt x="61650" y="1550715"/>
                </a:lnTo>
                <a:lnTo>
                  <a:pt x="71017" y="1567292"/>
                </a:lnTo>
                <a:lnTo>
                  <a:pt x="2815082" y="16586"/>
                </a:lnTo>
                <a:lnTo>
                  <a:pt x="2805709" y="0"/>
                </a:lnTo>
                <a:close/>
              </a:path>
            </a:pathLst>
          </a:custGeom>
          <a:solidFill>
            <a:srgbClr val="000000"/>
          </a:solidFill>
        </p:spPr>
        <p:txBody>
          <a:bodyPr wrap="square" lIns="0" tIns="0" rIns="0" bIns="0" rtlCol="0"/>
          <a:lstStyle/>
          <a:p>
            <a:endParaRPr/>
          </a:p>
        </p:txBody>
      </p:sp>
      <p:sp>
        <p:nvSpPr>
          <p:cNvPr id="9" name="object 8">
            <a:extLst>
              <a:ext uri="{FF2B5EF4-FFF2-40B4-BE49-F238E27FC236}">
                <a16:creationId xmlns:a16="http://schemas.microsoft.com/office/drawing/2014/main" id="{4AF380C1-B241-A134-65D6-41BC51850744}"/>
              </a:ext>
            </a:extLst>
          </p:cNvPr>
          <p:cNvSpPr txBox="1"/>
          <p:nvPr/>
        </p:nvSpPr>
        <p:spPr>
          <a:xfrm>
            <a:off x="605904" y="3574612"/>
            <a:ext cx="5657735" cy="2020874"/>
          </a:xfrm>
          <a:prstGeom prst="rect">
            <a:avLst/>
          </a:prstGeom>
        </p:spPr>
        <p:txBody>
          <a:bodyPr vert="horz" wrap="square" lIns="0" tIns="26670" rIns="0" bIns="0" rtlCol="0">
            <a:spAutoFit/>
          </a:bodyPr>
          <a:lstStyle/>
          <a:p>
            <a:pPr marL="12700" marR="5080">
              <a:lnSpc>
                <a:spcPct val="120000"/>
              </a:lnSpc>
              <a:spcBef>
                <a:spcPts val="210"/>
              </a:spcBef>
            </a:pPr>
            <a:r>
              <a:rPr sz="2200" spc="-5" dirty="0">
                <a:cs typeface="Arial" panose="020B0604020202020204" pitchFamily="34" charset="0"/>
              </a:rPr>
              <a:t>4096-dimensional </a:t>
            </a:r>
            <a:r>
              <a:rPr sz="2200" dirty="0">
                <a:cs typeface="Arial" panose="020B0604020202020204" pitchFamily="34" charset="0"/>
              </a:rPr>
              <a:t>feature vector for </a:t>
            </a:r>
            <a:r>
              <a:rPr sz="2200" spc="-5" dirty="0">
                <a:cs typeface="Arial" panose="020B0604020202020204" pitchFamily="34" charset="0"/>
              </a:rPr>
              <a:t>an image </a:t>
            </a:r>
            <a:r>
              <a:rPr sz="2200" spc="-490" dirty="0">
                <a:cs typeface="Arial" panose="020B0604020202020204" pitchFamily="34" charset="0"/>
              </a:rPr>
              <a:t> </a:t>
            </a:r>
            <a:r>
              <a:rPr sz="2200" dirty="0">
                <a:cs typeface="Arial" panose="020B0604020202020204" pitchFamily="34" charset="0"/>
              </a:rPr>
              <a:t>(layer</a:t>
            </a:r>
            <a:r>
              <a:rPr sz="2200" spc="-10" dirty="0">
                <a:cs typeface="Arial" panose="020B0604020202020204" pitchFamily="34" charset="0"/>
              </a:rPr>
              <a:t> </a:t>
            </a:r>
            <a:r>
              <a:rPr sz="2200" spc="-5" dirty="0">
                <a:cs typeface="Arial" panose="020B0604020202020204" pitchFamily="34" charset="0"/>
              </a:rPr>
              <a:t>immediately</a:t>
            </a:r>
            <a:r>
              <a:rPr sz="2200" spc="-10" dirty="0">
                <a:cs typeface="Arial" panose="020B0604020202020204" pitchFamily="34" charset="0"/>
              </a:rPr>
              <a:t> </a:t>
            </a:r>
            <a:r>
              <a:rPr sz="2200" spc="-5" dirty="0">
                <a:cs typeface="Arial" panose="020B0604020202020204" pitchFamily="34" charset="0"/>
              </a:rPr>
              <a:t>before</a:t>
            </a:r>
            <a:r>
              <a:rPr sz="2200" spc="-10" dirty="0">
                <a:cs typeface="Arial" panose="020B0604020202020204" pitchFamily="34" charset="0"/>
              </a:rPr>
              <a:t> </a:t>
            </a:r>
            <a:r>
              <a:rPr sz="2200" dirty="0">
                <a:cs typeface="Arial" panose="020B0604020202020204" pitchFamily="34" charset="0"/>
              </a:rPr>
              <a:t>the</a:t>
            </a:r>
            <a:r>
              <a:rPr sz="2200" spc="-10" dirty="0">
                <a:cs typeface="Arial" panose="020B0604020202020204" pitchFamily="34" charset="0"/>
              </a:rPr>
              <a:t> </a:t>
            </a:r>
            <a:r>
              <a:rPr sz="2200" dirty="0">
                <a:cs typeface="Arial" panose="020B0604020202020204" pitchFamily="34" charset="0"/>
              </a:rPr>
              <a:t>classifier)</a:t>
            </a:r>
          </a:p>
          <a:p>
            <a:pPr>
              <a:lnSpc>
                <a:spcPct val="120000"/>
              </a:lnSpc>
              <a:spcBef>
                <a:spcPts val="15"/>
              </a:spcBef>
            </a:pPr>
            <a:endParaRPr sz="2200" dirty="0">
              <a:cs typeface="Arial" panose="020B0604020202020204" pitchFamily="34" charset="0"/>
            </a:endParaRPr>
          </a:p>
          <a:p>
            <a:pPr marL="12700" marR="43180">
              <a:lnSpc>
                <a:spcPct val="120000"/>
              </a:lnSpc>
            </a:pPr>
            <a:r>
              <a:rPr sz="2200" spc="-5" dirty="0">
                <a:cs typeface="Arial" panose="020B0604020202020204" pitchFamily="34" charset="0"/>
              </a:rPr>
              <a:t>Run </a:t>
            </a:r>
            <a:r>
              <a:rPr sz="2200" dirty="0">
                <a:cs typeface="Arial" panose="020B0604020202020204" pitchFamily="34" charset="0"/>
              </a:rPr>
              <a:t>the </a:t>
            </a:r>
            <a:r>
              <a:rPr sz="2200" spc="-5" dirty="0">
                <a:cs typeface="Arial" panose="020B0604020202020204" pitchFamily="34" charset="0"/>
              </a:rPr>
              <a:t>network on </a:t>
            </a:r>
            <a:r>
              <a:rPr sz="2200" dirty="0">
                <a:cs typeface="Arial" panose="020B0604020202020204" pitchFamily="34" charset="0"/>
              </a:rPr>
              <a:t>many </a:t>
            </a:r>
            <a:r>
              <a:rPr sz="2200" spc="-5" dirty="0">
                <a:cs typeface="Arial" panose="020B0604020202020204" pitchFamily="34" charset="0"/>
              </a:rPr>
              <a:t>images, </a:t>
            </a:r>
            <a:r>
              <a:rPr sz="2200" dirty="0">
                <a:cs typeface="Arial" panose="020B0604020202020204" pitchFamily="34" charset="0"/>
              </a:rPr>
              <a:t>collect the </a:t>
            </a:r>
            <a:r>
              <a:rPr sz="2200" spc="-490" dirty="0">
                <a:cs typeface="Arial" panose="020B0604020202020204" pitchFamily="34" charset="0"/>
              </a:rPr>
              <a:t> </a:t>
            </a:r>
            <a:r>
              <a:rPr sz="2200" dirty="0">
                <a:cs typeface="Arial" panose="020B0604020202020204" pitchFamily="34" charset="0"/>
              </a:rPr>
              <a:t>feature</a:t>
            </a:r>
            <a:r>
              <a:rPr sz="2200" spc="-5" dirty="0">
                <a:cs typeface="Arial" panose="020B0604020202020204" pitchFamily="34" charset="0"/>
              </a:rPr>
              <a:t> </a:t>
            </a:r>
            <a:r>
              <a:rPr sz="2200" dirty="0">
                <a:cs typeface="Arial" panose="020B0604020202020204" pitchFamily="34" charset="0"/>
              </a:rPr>
              <a:t>vectors</a:t>
            </a:r>
          </a:p>
        </p:txBody>
      </p:sp>
    </p:spTree>
    <p:extLst>
      <p:ext uri="{BB962C8B-B14F-4D97-AF65-F5344CB8AC3E}">
        <p14:creationId xmlns:p14="http://schemas.microsoft.com/office/powerpoint/2010/main" val="2458377138"/>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1E42C-6B5A-1A49-D713-3024E031F74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spc="-5" dirty="0"/>
              <a:t>Last Layer: Nearest Neighbors</a:t>
            </a:r>
            <a:endParaRPr lang="zh-CN" altLang="en-US" spc="-5" dirty="0"/>
          </a:p>
        </p:txBody>
      </p:sp>
      <p:pic>
        <p:nvPicPr>
          <p:cNvPr id="12" name="object 12">
            <a:extLst>
              <a:ext uri="{FF2B5EF4-FFF2-40B4-BE49-F238E27FC236}">
                <a16:creationId xmlns:a16="http://schemas.microsoft.com/office/drawing/2014/main" id="{5E28DC28-39D4-06DF-7729-C3FA01ED2375}"/>
              </a:ext>
            </a:extLst>
          </p:cNvPr>
          <p:cNvPicPr/>
          <p:nvPr/>
        </p:nvPicPr>
        <p:blipFill>
          <a:blip r:embed="rId3" cstate="print"/>
          <a:stretch>
            <a:fillRect/>
          </a:stretch>
        </p:blipFill>
        <p:spPr>
          <a:xfrm>
            <a:off x="196596" y="2904745"/>
            <a:ext cx="2334768" cy="1667256"/>
          </a:xfrm>
          <a:prstGeom prst="rect">
            <a:avLst/>
          </a:prstGeom>
        </p:spPr>
      </p:pic>
      <p:sp>
        <p:nvSpPr>
          <p:cNvPr id="13" name="object 13">
            <a:extLst>
              <a:ext uri="{FF2B5EF4-FFF2-40B4-BE49-F238E27FC236}">
                <a16:creationId xmlns:a16="http://schemas.microsoft.com/office/drawing/2014/main" id="{489547AB-49CC-D4A4-A62B-05B93CB3B73A}"/>
              </a:ext>
            </a:extLst>
          </p:cNvPr>
          <p:cNvSpPr txBox="1"/>
          <p:nvPr/>
        </p:nvSpPr>
        <p:spPr>
          <a:xfrm>
            <a:off x="196596" y="2242170"/>
            <a:ext cx="2654755" cy="438582"/>
          </a:xfrm>
          <a:prstGeom prst="rect">
            <a:avLst/>
          </a:prstGeom>
        </p:spPr>
        <p:txBody>
          <a:bodyPr vert="horz" wrap="square" lIns="0" tIns="26670" rIns="0" bIns="0" rtlCol="0">
            <a:spAutoFit/>
          </a:bodyPr>
          <a:lstStyle/>
          <a:p>
            <a:pPr marL="12700" marR="5080">
              <a:lnSpc>
                <a:spcPts val="1610"/>
              </a:lnSpc>
              <a:spcBef>
                <a:spcPts val="210"/>
              </a:spcBef>
            </a:pPr>
            <a:r>
              <a:rPr b="1" spc="-5" dirty="0">
                <a:latin typeface="+mn-lt"/>
                <a:cs typeface="Arial"/>
              </a:rPr>
              <a:t>Recall</a:t>
            </a:r>
            <a:r>
              <a:rPr spc="-5" dirty="0">
                <a:latin typeface="+mn-lt"/>
                <a:cs typeface="Arial MT"/>
              </a:rPr>
              <a:t>:</a:t>
            </a:r>
            <a:r>
              <a:rPr spc="-35" dirty="0">
                <a:latin typeface="+mn-lt"/>
                <a:cs typeface="Arial MT"/>
              </a:rPr>
              <a:t> </a:t>
            </a:r>
            <a:r>
              <a:rPr spc="-5" dirty="0">
                <a:latin typeface="+mn-lt"/>
                <a:cs typeface="Arial MT"/>
              </a:rPr>
              <a:t>Nearest</a:t>
            </a:r>
            <a:r>
              <a:rPr spc="-35" dirty="0">
                <a:latin typeface="+mn-lt"/>
                <a:cs typeface="Arial MT"/>
              </a:rPr>
              <a:t> </a:t>
            </a:r>
            <a:r>
              <a:rPr spc="-5" dirty="0">
                <a:latin typeface="+mn-lt"/>
                <a:cs typeface="Arial MT"/>
              </a:rPr>
              <a:t>neighbors </a:t>
            </a:r>
            <a:r>
              <a:rPr spc="-375" dirty="0">
                <a:latin typeface="+mn-lt"/>
                <a:cs typeface="Arial MT"/>
              </a:rPr>
              <a:t> </a:t>
            </a:r>
            <a:r>
              <a:rPr dirty="0">
                <a:latin typeface="+mn-lt"/>
                <a:cs typeface="Arial MT"/>
              </a:rPr>
              <a:t>in</a:t>
            </a:r>
            <a:r>
              <a:rPr spc="-10" dirty="0">
                <a:latin typeface="+mn-lt"/>
                <a:cs typeface="Arial MT"/>
              </a:rPr>
              <a:t> </a:t>
            </a:r>
            <a:r>
              <a:rPr u="sng" spc="-5" dirty="0">
                <a:uFill>
                  <a:solidFill>
                    <a:srgbClr val="000000"/>
                  </a:solidFill>
                </a:uFill>
                <a:latin typeface="+mn-lt"/>
                <a:cs typeface="Arial MT"/>
              </a:rPr>
              <a:t>pixel</a:t>
            </a:r>
            <a:r>
              <a:rPr spc="-10" dirty="0">
                <a:latin typeface="+mn-lt"/>
                <a:cs typeface="Arial MT"/>
              </a:rPr>
              <a:t> </a:t>
            </a:r>
            <a:r>
              <a:rPr spc="-5" dirty="0">
                <a:latin typeface="+mn-lt"/>
                <a:cs typeface="Arial MT"/>
              </a:rPr>
              <a:t>space</a:t>
            </a:r>
            <a:endParaRPr dirty="0">
              <a:latin typeface="+mn-lt"/>
              <a:cs typeface="Arial MT"/>
            </a:endParaRPr>
          </a:p>
        </p:txBody>
      </p:sp>
      <p:sp>
        <p:nvSpPr>
          <p:cNvPr id="17" name="文本框 16">
            <a:extLst>
              <a:ext uri="{FF2B5EF4-FFF2-40B4-BE49-F238E27FC236}">
                <a16:creationId xmlns:a16="http://schemas.microsoft.com/office/drawing/2014/main" id="{D247D4AB-7685-78F9-ECCE-04C5AD38EA88}"/>
              </a:ext>
            </a:extLst>
          </p:cNvPr>
          <p:cNvSpPr txBox="1"/>
          <p:nvPr/>
        </p:nvSpPr>
        <p:spPr>
          <a:xfrm>
            <a:off x="196596" y="6143502"/>
            <a:ext cx="4572000" cy="382156"/>
          </a:xfrm>
          <a:prstGeom prst="rect">
            <a:avLst/>
          </a:prstGeom>
        </p:spPr>
        <p:txBody>
          <a:bodyPr vert="horz" wrap="square" lIns="0" tIns="12700" rIns="0" bIns="0" rtlCol="0">
            <a:spAutoFit/>
          </a:bodyPr>
          <a:lstStyle>
            <a:defPPr>
              <a:defRPr lang="zh-CN"/>
            </a:defPPr>
            <a:lvl1pPr marL="12700">
              <a:lnSpc>
                <a:spcPct val="100000"/>
              </a:lnSpc>
              <a:spcBef>
                <a:spcPts val="100"/>
              </a:spcBef>
              <a:defRPr sz="1200">
                <a:cs typeface="Arial" panose="020B0604020202020204" pitchFamily="34" charset="0"/>
              </a:defRPr>
            </a:lvl1pPr>
          </a:lstStyle>
          <a:p>
            <a:r>
              <a:rPr lang="en-US" altLang="zh-CN" dirty="0" err="1">
                <a:latin typeface="Arial Narrow" panose="020B0606020202030204" pitchFamily="34" charset="0"/>
              </a:rPr>
              <a:t>Krizhevsky</a:t>
            </a:r>
            <a:r>
              <a:rPr lang="en-US" altLang="zh-CN" dirty="0">
                <a:latin typeface="Arial Narrow" panose="020B0606020202030204" pitchFamily="34" charset="0"/>
              </a:rPr>
              <a:t> et al, “ImageNet Classification with Deep Convolutional Neural Networks”, NIPS 2012.  Figures reproduced with permission.</a:t>
            </a:r>
          </a:p>
        </p:txBody>
      </p:sp>
    </p:spTree>
    <p:extLst>
      <p:ext uri="{BB962C8B-B14F-4D97-AF65-F5344CB8AC3E}">
        <p14:creationId xmlns:p14="http://schemas.microsoft.com/office/powerpoint/2010/main" val="1943029913"/>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1E42C-6B5A-1A49-D713-3024E031F74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spc="-5" dirty="0"/>
              <a:t>Last Layer: Nearest Neighbors</a:t>
            </a:r>
            <a:endParaRPr lang="zh-CN" altLang="en-US" spc="-5" dirty="0"/>
          </a:p>
        </p:txBody>
      </p:sp>
      <p:grpSp>
        <p:nvGrpSpPr>
          <p:cNvPr id="4" name="object 3">
            <a:extLst>
              <a:ext uri="{FF2B5EF4-FFF2-40B4-BE49-F238E27FC236}">
                <a16:creationId xmlns:a16="http://schemas.microsoft.com/office/drawing/2014/main" id="{1FC021C1-5638-F150-5F5E-6A3D8D71101E}"/>
              </a:ext>
            </a:extLst>
          </p:cNvPr>
          <p:cNvGrpSpPr/>
          <p:nvPr/>
        </p:nvGrpSpPr>
        <p:grpSpPr>
          <a:xfrm>
            <a:off x="7464294" y="1082040"/>
            <a:ext cx="1440815" cy="4145279"/>
            <a:chOff x="7349994" y="185927"/>
            <a:chExt cx="1440815" cy="4145279"/>
          </a:xfrm>
        </p:grpSpPr>
        <p:pic>
          <p:nvPicPr>
            <p:cNvPr id="5" name="object 4">
              <a:extLst>
                <a:ext uri="{FF2B5EF4-FFF2-40B4-BE49-F238E27FC236}">
                  <a16:creationId xmlns:a16="http://schemas.microsoft.com/office/drawing/2014/main" id="{B93C76C7-9599-C6A9-C4FD-8685A136F000}"/>
                </a:ext>
              </a:extLst>
            </p:cNvPr>
            <p:cNvPicPr/>
            <p:nvPr/>
          </p:nvPicPr>
          <p:blipFill>
            <a:blip r:embed="rId2" cstate="print"/>
            <a:stretch>
              <a:fillRect/>
            </a:stretch>
          </p:blipFill>
          <p:spPr>
            <a:xfrm>
              <a:off x="7437119" y="185927"/>
              <a:ext cx="1353311" cy="4145279"/>
            </a:xfrm>
            <a:prstGeom prst="rect">
              <a:avLst/>
            </a:prstGeom>
          </p:spPr>
        </p:pic>
        <p:sp>
          <p:nvSpPr>
            <p:cNvPr id="6" name="object 5">
              <a:extLst>
                <a:ext uri="{FF2B5EF4-FFF2-40B4-BE49-F238E27FC236}">
                  <a16:creationId xmlns:a16="http://schemas.microsoft.com/office/drawing/2014/main" id="{F3EFA751-654A-DEA3-36A0-0A27F13BBC12}"/>
                </a:ext>
              </a:extLst>
            </p:cNvPr>
            <p:cNvSpPr/>
            <p:nvPr/>
          </p:nvSpPr>
          <p:spPr>
            <a:xfrm>
              <a:off x="7364274" y="449450"/>
              <a:ext cx="1353185" cy="253365"/>
            </a:xfrm>
            <a:custGeom>
              <a:avLst/>
              <a:gdLst/>
              <a:ahLst/>
              <a:cxnLst/>
              <a:rect l="l" t="t" r="r" b="b"/>
              <a:pathLst>
                <a:path w="1353184" h="253365">
                  <a:moveTo>
                    <a:pt x="0" y="0"/>
                  </a:moveTo>
                  <a:lnTo>
                    <a:pt x="1352909" y="0"/>
                  </a:lnTo>
                  <a:lnTo>
                    <a:pt x="1352909" y="252771"/>
                  </a:lnTo>
                  <a:lnTo>
                    <a:pt x="0" y="252771"/>
                  </a:lnTo>
                  <a:lnTo>
                    <a:pt x="0" y="0"/>
                  </a:lnTo>
                  <a:close/>
                </a:path>
              </a:pathLst>
            </a:custGeom>
            <a:ln w="28560">
              <a:solidFill>
                <a:srgbClr val="FF0000"/>
              </a:solidFill>
            </a:ln>
          </p:spPr>
          <p:txBody>
            <a:bodyPr wrap="square" lIns="0" tIns="0" rIns="0" bIns="0" rtlCol="0"/>
            <a:lstStyle/>
            <a:p>
              <a:endParaRPr/>
            </a:p>
          </p:txBody>
        </p:sp>
      </p:grpSp>
      <p:grpSp>
        <p:nvGrpSpPr>
          <p:cNvPr id="7" name="object 6">
            <a:extLst>
              <a:ext uri="{FF2B5EF4-FFF2-40B4-BE49-F238E27FC236}">
                <a16:creationId xmlns:a16="http://schemas.microsoft.com/office/drawing/2014/main" id="{B15FC1A8-D4FD-8BB6-035F-C5294DA606A0}"/>
              </a:ext>
            </a:extLst>
          </p:cNvPr>
          <p:cNvGrpSpPr/>
          <p:nvPr/>
        </p:nvGrpSpPr>
        <p:grpSpPr>
          <a:xfrm>
            <a:off x="2729483" y="2099812"/>
            <a:ext cx="4358640" cy="3128010"/>
            <a:chOff x="2615183" y="1203699"/>
            <a:chExt cx="4358640" cy="3128010"/>
          </a:xfrm>
        </p:grpSpPr>
        <p:pic>
          <p:nvPicPr>
            <p:cNvPr id="8" name="object 7">
              <a:extLst>
                <a:ext uri="{FF2B5EF4-FFF2-40B4-BE49-F238E27FC236}">
                  <a16:creationId xmlns:a16="http://schemas.microsoft.com/office/drawing/2014/main" id="{F126964C-9F30-23E3-CB96-59AA65A2E47A}"/>
                </a:ext>
              </a:extLst>
            </p:cNvPr>
            <p:cNvPicPr/>
            <p:nvPr/>
          </p:nvPicPr>
          <p:blipFill>
            <a:blip r:embed="rId3" cstate="print"/>
            <a:stretch>
              <a:fillRect/>
            </a:stretch>
          </p:blipFill>
          <p:spPr>
            <a:xfrm>
              <a:off x="2615183" y="1213103"/>
              <a:ext cx="4358640" cy="3118104"/>
            </a:xfrm>
            <a:prstGeom prst="rect">
              <a:avLst/>
            </a:prstGeom>
          </p:spPr>
        </p:pic>
        <p:sp>
          <p:nvSpPr>
            <p:cNvPr id="9" name="object 8">
              <a:extLst>
                <a:ext uri="{FF2B5EF4-FFF2-40B4-BE49-F238E27FC236}">
                  <a16:creationId xmlns:a16="http://schemas.microsoft.com/office/drawing/2014/main" id="{FC30590E-D431-9865-8E77-0B14B0D9AFD6}"/>
                </a:ext>
              </a:extLst>
            </p:cNvPr>
            <p:cNvSpPr/>
            <p:nvPr/>
          </p:nvSpPr>
          <p:spPr>
            <a:xfrm>
              <a:off x="3243024" y="1203699"/>
              <a:ext cx="0" cy="3108960"/>
            </a:xfrm>
            <a:custGeom>
              <a:avLst/>
              <a:gdLst/>
              <a:ahLst/>
              <a:cxnLst/>
              <a:rect l="l" t="t" r="r" b="b"/>
              <a:pathLst>
                <a:path h="3108960">
                  <a:moveTo>
                    <a:pt x="0" y="0"/>
                  </a:moveTo>
                  <a:lnTo>
                    <a:pt x="0" y="3108513"/>
                  </a:lnTo>
                </a:path>
              </a:pathLst>
            </a:custGeom>
            <a:ln w="28560">
              <a:solidFill>
                <a:srgbClr val="FF0000"/>
              </a:solidFill>
            </a:ln>
          </p:spPr>
          <p:txBody>
            <a:bodyPr wrap="square" lIns="0" tIns="0" rIns="0" bIns="0" rtlCol="0"/>
            <a:lstStyle/>
            <a:p>
              <a:endParaRPr/>
            </a:p>
          </p:txBody>
        </p:sp>
      </p:grpSp>
      <p:sp>
        <p:nvSpPr>
          <p:cNvPr id="10" name="object 10">
            <a:extLst>
              <a:ext uri="{FF2B5EF4-FFF2-40B4-BE49-F238E27FC236}">
                <a16:creationId xmlns:a16="http://schemas.microsoft.com/office/drawing/2014/main" id="{584175AA-2816-B7A6-BC50-40472D2C823D}"/>
              </a:ext>
            </a:extLst>
          </p:cNvPr>
          <p:cNvSpPr txBox="1"/>
          <p:nvPr/>
        </p:nvSpPr>
        <p:spPr>
          <a:xfrm>
            <a:off x="3490557" y="1687306"/>
            <a:ext cx="4418765" cy="289823"/>
          </a:xfrm>
          <a:prstGeom prst="rect">
            <a:avLst/>
          </a:prstGeom>
        </p:spPr>
        <p:txBody>
          <a:bodyPr vert="horz" wrap="square" lIns="0" tIns="12700" rIns="0" bIns="0" rtlCol="0">
            <a:spAutoFit/>
          </a:bodyPr>
          <a:lstStyle/>
          <a:p>
            <a:pPr marL="12700">
              <a:lnSpc>
                <a:spcPct val="100000"/>
              </a:lnSpc>
              <a:spcBef>
                <a:spcPts val="100"/>
              </a:spcBef>
            </a:pPr>
            <a:r>
              <a:rPr spc="-5" dirty="0">
                <a:cs typeface="Arial" panose="020B0604020202020204" pitchFamily="34" charset="0"/>
              </a:rPr>
              <a:t>L2</a:t>
            </a:r>
            <a:r>
              <a:rPr spc="-15" dirty="0">
                <a:cs typeface="Arial" panose="020B0604020202020204" pitchFamily="34" charset="0"/>
              </a:rPr>
              <a:t> </a:t>
            </a:r>
            <a:r>
              <a:rPr spc="-5" dirty="0">
                <a:cs typeface="Arial" panose="020B0604020202020204" pitchFamily="34" charset="0"/>
              </a:rPr>
              <a:t>Nearest</a:t>
            </a:r>
            <a:r>
              <a:rPr spc="-15" dirty="0">
                <a:cs typeface="Arial" panose="020B0604020202020204" pitchFamily="34" charset="0"/>
              </a:rPr>
              <a:t> </a:t>
            </a:r>
            <a:r>
              <a:rPr spc="-5" dirty="0">
                <a:cs typeface="Arial" panose="020B0604020202020204" pitchFamily="34" charset="0"/>
              </a:rPr>
              <a:t>neighbors</a:t>
            </a:r>
            <a:r>
              <a:rPr spc="-15" dirty="0">
                <a:cs typeface="Arial" panose="020B0604020202020204" pitchFamily="34" charset="0"/>
              </a:rPr>
              <a:t> </a:t>
            </a:r>
            <a:r>
              <a:rPr dirty="0">
                <a:cs typeface="Arial" panose="020B0604020202020204" pitchFamily="34" charset="0"/>
              </a:rPr>
              <a:t>in</a:t>
            </a:r>
            <a:r>
              <a:rPr spc="-20" dirty="0">
                <a:cs typeface="Arial" panose="020B0604020202020204" pitchFamily="34" charset="0"/>
              </a:rPr>
              <a:t> </a:t>
            </a:r>
            <a:r>
              <a:rPr u="sng" spc="-5" dirty="0">
                <a:uFill>
                  <a:solidFill>
                    <a:srgbClr val="000000"/>
                  </a:solidFill>
                </a:uFill>
                <a:cs typeface="Arial" panose="020B0604020202020204" pitchFamily="34" charset="0"/>
              </a:rPr>
              <a:t>feature</a:t>
            </a:r>
            <a:r>
              <a:rPr spc="-20" dirty="0">
                <a:cs typeface="Arial" panose="020B0604020202020204" pitchFamily="34" charset="0"/>
              </a:rPr>
              <a:t> </a:t>
            </a:r>
            <a:r>
              <a:rPr spc="-5" dirty="0">
                <a:cs typeface="Arial" panose="020B0604020202020204" pitchFamily="34" charset="0"/>
              </a:rPr>
              <a:t>space</a:t>
            </a:r>
            <a:endParaRPr dirty="0">
              <a:cs typeface="Arial" panose="020B0604020202020204" pitchFamily="34" charset="0"/>
            </a:endParaRPr>
          </a:p>
        </p:txBody>
      </p:sp>
      <p:sp>
        <p:nvSpPr>
          <p:cNvPr id="11" name="object 11">
            <a:extLst>
              <a:ext uri="{FF2B5EF4-FFF2-40B4-BE49-F238E27FC236}">
                <a16:creationId xmlns:a16="http://schemas.microsoft.com/office/drawing/2014/main" id="{FFCE4352-3C2E-44E4-726D-92E16A128F30}"/>
              </a:ext>
            </a:extLst>
          </p:cNvPr>
          <p:cNvSpPr txBox="1"/>
          <p:nvPr/>
        </p:nvSpPr>
        <p:spPr>
          <a:xfrm>
            <a:off x="5562414" y="1345563"/>
            <a:ext cx="1989005" cy="289823"/>
          </a:xfrm>
          <a:prstGeom prst="rect">
            <a:avLst/>
          </a:prstGeom>
        </p:spPr>
        <p:txBody>
          <a:bodyPr vert="horz" wrap="square" lIns="0" tIns="12700" rIns="0" bIns="0" rtlCol="0">
            <a:spAutoFit/>
          </a:bodyPr>
          <a:lstStyle/>
          <a:p>
            <a:pPr marL="12700">
              <a:lnSpc>
                <a:spcPct val="100000"/>
              </a:lnSpc>
              <a:spcBef>
                <a:spcPts val="100"/>
              </a:spcBef>
            </a:pPr>
            <a:r>
              <a:rPr spc="-5" dirty="0">
                <a:cs typeface="Arial" panose="020B0604020202020204" pitchFamily="34" charset="0"/>
              </a:rPr>
              <a:t>4096-dim</a:t>
            </a:r>
            <a:r>
              <a:rPr spc="-70" dirty="0">
                <a:cs typeface="Arial" panose="020B0604020202020204" pitchFamily="34" charset="0"/>
              </a:rPr>
              <a:t> </a:t>
            </a:r>
            <a:r>
              <a:rPr spc="-5" dirty="0">
                <a:cs typeface="Arial" panose="020B0604020202020204" pitchFamily="34" charset="0"/>
              </a:rPr>
              <a:t>vector</a:t>
            </a:r>
            <a:endParaRPr dirty="0">
              <a:cs typeface="Arial" panose="020B0604020202020204" pitchFamily="34" charset="0"/>
            </a:endParaRPr>
          </a:p>
        </p:txBody>
      </p:sp>
      <p:pic>
        <p:nvPicPr>
          <p:cNvPr id="12" name="object 12">
            <a:extLst>
              <a:ext uri="{FF2B5EF4-FFF2-40B4-BE49-F238E27FC236}">
                <a16:creationId xmlns:a16="http://schemas.microsoft.com/office/drawing/2014/main" id="{5E28DC28-39D4-06DF-7729-C3FA01ED2375}"/>
              </a:ext>
            </a:extLst>
          </p:cNvPr>
          <p:cNvPicPr/>
          <p:nvPr/>
        </p:nvPicPr>
        <p:blipFill>
          <a:blip r:embed="rId4" cstate="print"/>
          <a:stretch>
            <a:fillRect/>
          </a:stretch>
        </p:blipFill>
        <p:spPr>
          <a:xfrm>
            <a:off x="196596" y="2904745"/>
            <a:ext cx="2334768" cy="1667256"/>
          </a:xfrm>
          <a:prstGeom prst="rect">
            <a:avLst/>
          </a:prstGeom>
        </p:spPr>
      </p:pic>
      <p:sp>
        <p:nvSpPr>
          <p:cNvPr id="13" name="object 13">
            <a:extLst>
              <a:ext uri="{FF2B5EF4-FFF2-40B4-BE49-F238E27FC236}">
                <a16:creationId xmlns:a16="http://schemas.microsoft.com/office/drawing/2014/main" id="{489547AB-49CC-D4A4-A62B-05B93CB3B73A}"/>
              </a:ext>
            </a:extLst>
          </p:cNvPr>
          <p:cNvSpPr txBox="1"/>
          <p:nvPr/>
        </p:nvSpPr>
        <p:spPr>
          <a:xfrm>
            <a:off x="196596" y="2242170"/>
            <a:ext cx="2654755" cy="438582"/>
          </a:xfrm>
          <a:prstGeom prst="rect">
            <a:avLst/>
          </a:prstGeom>
        </p:spPr>
        <p:txBody>
          <a:bodyPr vert="horz" wrap="square" lIns="0" tIns="26670" rIns="0" bIns="0" rtlCol="0">
            <a:spAutoFit/>
          </a:bodyPr>
          <a:lstStyle/>
          <a:p>
            <a:pPr marL="12700" marR="5080">
              <a:lnSpc>
                <a:spcPts val="1610"/>
              </a:lnSpc>
              <a:spcBef>
                <a:spcPts val="210"/>
              </a:spcBef>
            </a:pPr>
            <a:r>
              <a:rPr b="1" spc="-5" dirty="0">
                <a:cs typeface="Arial" panose="020B0604020202020204" pitchFamily="34" charset="0"/>
              </a:rPr>
              <a:t>Recall</a:t>
            </a:r>
            <a:r>
              <a:rPr spc="-5" dirty="0">
                <a:cs typeface="Arial" panose="020B0604020202020204" pitchFamily="34" charset="0"/>
              </a:rPr>
              <a:t>:</a:t>
            </a:r>
            <a:r>
              <a:rPr spc="-35" dirty="0">
                <a:cs typeface="Arial" panose="020B0604020202020204" pitchFamily="34" charset="0"/>
              </a:rPr>
              <a:t> </a:t>
            </a:r>
            <a:r>
              <a:rPr spc="-5" dirty="0">
                <a:cs typeface="Arial" panose="020B0604020202020204" pitchFamily="34" charset="0"/>
              </a:rPr>
              <a:t>Nearest</a:t>
            </a:r>
            <a:r>
              <a:rPr spc="-35" dirty="0">
                <a:cs typeface="Arial" panose="020B0604020202020204" pitchFamily="34" charset="0"/>
              </a:rPr>
              <a:t> </a:t>
            </a:r>
            <a:r>
              <a:rPr spc="-5" dirty="0">
                <a:cs typeface="Arial" panose="020B0604020202020204" pitchFamily="34" charset="0"/>
              </a:rPr>
              <a:t>neighbors </a:t>
            </a:r>
            <a:r>
              <a:rPr spc="-375" dirty="0">
                <a:cs typeface="Arial" panose="020B0604020202020204" pitchFamily="34" charset="0"/>
              </a:rPr>
              <a:t> </a:t>
            </a:r>
            <a:r>
              <a:rPr dirty="0">
                <a:cs typeface="Arial" panose="020B0604020202020204" pitchFamily="34" charset="0"/>
              </a:rPr>
              <a:t>in</a:t>
            </a:r>
            <a:r>
              <a:rPr spc="-10" dirty="0">
                <a:cs typeface="Arial" panose="020B0604020202020204" pitchFamily="34" charset="0"/>
              </a:rPr>
              <a:t> </a:t>
            </a:r>
            <a:r>
              <a:rPr u="sng" spc="-5" dirty="0">
                <a:uFill>
                  <a:solidFill>
                    <a:srgbClr val="000000"/>
                  </a:solidFill>
                </a:uFill>
                <a:cs typeface="Arial" panose="020B0604020202020204" pitchFamily="34" charset="0"/>
              </a:rPr>
              <a:t>pixel</a:t>
            </a:r>
            <a:r>
              <a:rPr spc="-10" dirty="0">
                <a:cs typeface="Arial" panose="020B0604020202020204" pitchFamily="34" charset="0"/>
              </a:rPr>
              <a:t> </a:t>
            </a:r>
            <a:r>
              <a:rPr spc="-5" dirty="0">
                <a:cs typeface="Arial" panose="020B0604020202020204" pitchFamily="34" charset="0"/>
              </a:rPr>
              <a:t>space</a:t>
            </a:r>
            <a:endParaRPr dirty="0">
              <a:cs typeface="Arial" panose="020B0604020202020204" pitchFamily="34" charset="0"/>
            </a:endParaRPr>
          </a:p>
        </p:txBody>
      </p:sp>
      <p:sp>
        <p:nvSpPr>
          <p:cNvPr id="15" name="文本框 14">
            <a:extLst>
              <a:ext uri="{FF2B5EF4-FFF2-40B4-BE49-F238E27FC236}">
                <a16:creationId xmlns:a16="http://schemas.microsoft.com/office/drawing/2014/main" id="{00798CCE-2EA4-350C-D4B5-ABBCA94E839E}"/>
              </a:ext>
            </a:extLst>
          </p:cNvPr>
          <p:cNvSpPr txBox="1"/>
          <p:nvPr/>
        </p:nvSpPr>
        <p:spPr>
          <a:xfrm>
            <a:off x="2376445" y="1555218"/>
            <a:ext cx="1088922" cy="553998"/>
          </a:xfrm>
          <a:prstGeom prst="rect">
            <a:avLst/>
          </a:prstGeom>
          <a:noFill/>
        </p:spPr>
        <p:txBody>
          <a:bodyPr wrap="square">
            <a:spAutoFit/>
          </a:bodyPr>
          <a:lstStyle/>
          <a:p>
            <a:pPr marL="12700" algn="ctr">
              <a:lnSpc>
                <a:spcPts val="1800"/>
              </a:lnSpc>
              <a:spcBef>
                <a:spcPts val="100"/>
              </a:spcBef>
            </a:pPr>
            <a:r>
              <a:rPr lang="en-US" altLang="zh-CN" sz="1800" spc="-5" dirty="0">
                <a:cs typeface="Arial" panose="020B0604020202020204" pitchFamily="34" charset="0"/>
              </a:rPr>
              <a:t>Test</a:t>
            </a:r>
            <a:r>
              <a:rPr lang="en-US" altLang="zh-CN" sz="1800" spc="-75" dirty="0">
                <a:cs typeface="Arial" panose="020B0604020202020204" pitchFamily="34" charset="0"/>
              </a:rPr>
              <a:t> </a:t>
            </a:r>
            <a:r>
              <a:rPr lang="en-US" altLang="zh-CN" sz="1800" spc="-5" dirty="0">
                <a:cs typeface="Arial" panose="020B0604020202020204" pitchFamily="34" charset="0"/>
              </a:rPr>
              <a:t>image</a:t>
            </a:r>
            <a:endParaRPr lang="en-US" altLang="zh-CN" sz="1800" dirty="0">
              <a:cs typeface="Arial" panose="020B0604020202020204" pitchFamily="34" charset="0"/>
            </a:endParaRPr>
          </a:p>
        </p:txBody>
      </p:sp>
      <p:sp>
        <p:nvSpPr>
          <p:cNvPr id="17" name="文本框 16">
            <a:extLst>
              <a:ext uri="{FF2B5EF4-FFF2-40B4-BE49-F238E27FC236}">
                <a16:creationId xmlns:a16="http://schemas.microsoft.com/office/drawing/2014/main" id="{D247D4AB-7685-78F9-ECCE-04C5AD38EA88}"/>
              </a:ext>
            </a:extLst>
          </p:cNvPr>
          <p:cNvSpPr txBox="1"/>
          <p:nvPr/>
        </p:nvSpPr>
        <p:spPr>
          <a:xfrm>
            <a:off x="196596" y="6143502"/>
            <a:ext cx="4572000" cy="382156"/>
          </a:xfrm>
          <a:prstGeom prst="rect">
            <a:avLst/>
          </a:prstGeom>
        </p:spPr>
        <p:txBody>
          <a:bodyPr vert="horz" wrap="square" lIns="0" tIns="12700" rIns="0" bIns="0" rtlCol="0">
            <a:spAutoFit/>
          </a:bodyPr>
          <a:lstStyle>
            <a:defPPr>
              <a:defRPr lang="zh-CN"/>
            </a:defPPr>
            <a:lvl1pPr marL="12700">
              <a:lnSpc>
                <a:spcPct val="100000"/>
              </a:lnSpc>
              <a:spcBef>
                <a:spcPts val="100"/>
              </a:spcBef>
              <a:defRPr sz="1200">
                <a:cs typeface="Arial" panose="020B0604020202020204" pitchFamily="34" charset="0"/>
              </a:defRPr>
            </a:lvl1pPr>
          </a:lstStyle>
          <a:p>
            <a:r>
              <a:rPr lang="en-US" altLang="zh-CN" dirty="0" err="1">
                <a:latin typeface="Arial Narrow" panose="020B0606020202030204" pitchFamily="34" charset="0"/>
              </a:rPr>
              <a:t>Krizhevsky</a:t>
            </a:r>
            <a:r>
              <a:rPr lang="en-US" altLang="zh-CN" dirty="0">
                <a:latin typeface="Arial Narrow" panose="020B0606020202030204" pitchFamily="34" charset="0"/>
              </a:rPr>
              <a:t> et al, “ImageNet Classification with Deep Convolutional Neural Networks”, NIPS 2012.  Figures reproduced with permission.</a:t>
            </a:r>
          </a:p>
        </p:txBody>
      </p:sp>
    </p:spTree>
    <p:extLst>
      <p:ext uri="{BB962C8B-B14F-4D97-AF65-F5344CB8AC3E}">
        <p14:creationId xmlns:p14="http://schemas.microsoft.com/office/powerpoint/2010/main" val="138142298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D9121-BA7A-3E16-E6A9-813D89B59434}"/>
              </a:ext>
            </a:extLst>
          </p:cNvPr>
          <p:cNvSpPr>
            <a:spLocks noGrp="1"/>
          </p:cNvSpPr>
          <p:nvPr>
            <p:ph type="title"/>
          </p:nvPr>
        </p:nvSpPr>
        <p:spPr/>
        <p:txBody>
          <a:bodyPr/>
          <a:lstStyle/>
          <a:p>
            <a:r>
              <a:rPr lang="en-US" altLang="zh-CN" sz="2800" spc="-5" dirty="0"/>
              <a:t>Last</a:t>
            </a:r>
            <a:r>
              <a:rPr lang="en-US" altLang="zh-CN" sz="2800" spc="-85" dirty="0"/>
              <a:t> </a:t>
            </a:r>
            <a:r>
              <a:rPr lang="en-US" altLang="zh-CN" sz="2800" spc="-5" dirty="0"/>
              <a:t>time</a:t>
            </a:r>
            <a:endParaRPr lang="zh-CN" altLang="en-US" dirty="0"/>
          </a:p>
        </p:txBody>
      </p:sp>
      <p:sp>
        <p:nvSpPr>
          <p:cNvPr id="3" name="内容占位符 2">
            <a:extLst>
              <a:ext uri="{FF2B5EF4-FFF2-40B4-BE49-F238E27FC236}">
                <a16:creationId xmlns:a16="http://schemas.microsoft.com/office/drawing/2014/main" id="{9EC0A981-4AED-5DC3-7F54-0CEF7226094C}"/>
              </a:ext>
            </a:extLst>
          </p:cNvPr>
          <p:cNvSpPr>
            <a:spLocks noGrp="1"/>
          </p:cNvSpPr>
          <p:nvPr>
            <p:ph idx="1"/>
          </p:nvPr>
        </p:nvSpPr>
        <p:spPr>
          <a:xfrm>
            <a:off x="357158" y="1917366"/>
            <a:ext cx="8429684" cy="5429288"/>
          </a:xfrm>
        </p:spPr>
        <p:txBody>
          <a:bodyPr/>
          <a:lstStyle/>
          <a:p>
            <a:r>
              <a:rPr lang="en-US" altLang="zh-CN" b="1" dirty="0"/>
              <a:t>One time set up</a:t>
            </a:r>
            <a:r>
              <a:rPr lang="en-US" altLang="zh-CN" dirty="0"/>
              <a:t>: activation functions, preprocessing,  weight initialization, regularization, gradient checking</a:t>
            </a:r>
          </a:p>
          <a:p>
            <a:endParaRPr lang="en-US" altLang="zh-CN" dirty="0"/>
          </a:p>
          <a:p>
            <a:r>
              <a:rPr lang="en-US" altLang="zh-CN" b="1" dirty="0"/>
              <a:t>Training dynamics</a:t>
            </a:r>
            <a:r>
              <a:rPr lang="en-US" altLang="zh-CN" dirty="0"/>
              <a:t>: babysitting the learning process,  parameter updates, hyperparameter optimization</a:t>
            </a:r>
          </a:p>
          <a:p>
            <a:endParaRPr lang="en-US" altLang="zh-CN" dirty="0"/>
          </a:p>
          <a:p>
            <a:r>
              <a:rPr lang="en-US" altLang="zh-CN" b="1" dirty="0"/>
              <a:t>Evaluation</a:t>
            </a:r>
            <a:r>
              <a:rPr lang="en-US" altLang="zh-CN" dirty="0"/>
              <a:t>: model ensembles, test-time  augmentation, transfer learning</a:t>
            </a:r>
          </a:p>
          <a:p>
            <a:endParaRPr lang="zh-CN" altLang="en-US" dirty="0"/>
          </a:p>
        </p:txBody>
      </p:sp>
    </p:spTree>
    <p:extLst>
      <p:ext uri="{BB962C8B-B14F-4D97-AF65-F5344CB8AC3E}">
        <p14:creationId xmlns:p14="http://schemas.microsoft.com/office/powerpoint/2010/main" val="277439964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9557A-325E-6625-7C76-8B0A31B2C9D2}"/>
              </a:ext>
            </a:extLst>
          </p:cNvPr>
          <p:cNvSpPr>
            <a:spLocks noGrp="1"/>
          </p:cNvSpPr>
          <p:nvPr>
            <p:ph type="title"/>
          </p:nvPr>
        </p:nvSpPr>
        <p:spPr/>
        <p:txBody>
          <a:bodyPr/>
          <a:lstStyle/>
          <a:p>
            <a:r>
              <a:rPr lang="en-US" altLang="zh-CN" spc="-5" dirty="0"/>
              <a:t>Last</a:t>
            </a:r>
            <a:r>
              <a:rPr lang="en-US" altLang="zh-CN" spc="5" dirty="0"/>
              <a:t> </a:t>
            </a:r>
            <a:r>
              <a:rPr lang="en-US" altLang="zh-CN" spc="-5" dirty="0"/>
              <a:t>Layer:</a:t>
            </a:r>
            <a:r>
              <a:rPr lang="en-US" altLang="zh-CN" spc="5" dirty="0"/>
              <a:t> </a:t>
            </a:r>
            <a:r>
              <a:rPr lang="en-US" altLang="zh-CN" spc="-10" dirty="0"/>
              <a:t>Dimensionality</a:t>
            </a:r>
            <a:r>
              <a:rPr lang="en-US" altLang="zh-CN" dirty="0"/>
              <a:t> </a:t>
            </a:r>
            <a:r>
              <a:rPr lang="en-US" altLang="zh-CN" spc="-10" dirty="0"/>
              <a:t>Reduction</a:t>
            </a:r>
            <a:endParaRPr lang="zh-CN" altLang="en-US" dirty="0"/>
          </a:p>
        </p:txBody>
      </p:sp>
      <p:sp>
        <p:nvSpPr>
          <p:cNvPr id="6" name="object 7">
            <a:extLst>
              <a:ext uri="{FF2B5EF4-FFF2-40B4-BE49-F238E27FC236}">
                <a16:creationId xmlns:a16="http://schemas.microsoft.com/office/drawing/2014/main" id="{D49C4457-C256-EEFF-4FDD-7F5E541D4431}"/>
              </a:ext>
            </a:extLst>
          </p:cNvPr>
          <p:cNvSpPr txBox="1"/>
          <p:nvPr/>
        </p:nvSpPr>
        <p:spPr>
          <a:xfrm>
            <a:off x="326303" y="1890356"/>
            <a:ext cx="3048635" cy="2910284"/>
          </a:xfrm>
          <a:prstGeom prst="rect">
            <a:avLst/>
          </a:prstGeom>
        </p:spPr>
        <p:txBody>
          <a:bodyPr vert="horz" wrap="square" lIns="0" tIns="15240" rIns="0" bIns="0" rtlCol="0">
            <a:spAutoFit/>
          </a:bodyPr>
          <a:lstStyle/>
          <a:p>
            <a:pPr marL="12700" marR="5080">
              <a:lnSpc>
                <a:spcPct val="98900"/>
              </a:lnSpc>
              <a:spcBef>
                <a:spcPts val="120"/>
              </a:spcBef>
            </a:pPr>
            <a:r>
              <a:rPr sz="2200" dirty="0">
                <a:latin typeface="Arial Narrow" panose="020B0606020202030204" pitchFamily="34" charset="0"/>
                <a:cs typeface="Arial MT"/>
              </a:rPr>
              <a:t>Visualize the “space” </a:t>
            </a:r>
            <a:r>
              <a:rPr sz="2200" spc="-5" dirty="0">
                <a:latin typeface="Arial Narrow" panose="020B0606020202030204" pitchFamily="34" charset="0"/>
                <a:cs typeface="Arial MT"/>
              </a:rPr>
              <a:t>of </a:t>
            </a:r>
            <a:r>
              <a:rPr sz="2200" dirty="0">
                <a:latin typeface="Arial Narrow" panose="020B0606020202030204" pitchFamily="34" charset="0"/>
                <a:cs typeface="Arial MT"/>
              </a:rPr>
              <a:t>FC7 </a:t>
            </a:r>
            <a:r>
              <a:rPr sz="2200" spc="5" dirty="0">
                <a:latin typeface="Arial Narrow" panose="020B0606020202030204" pitchFamily="34" charset="0"/>
                <a:cs typeface="Arial MT"/>
              </a:rPr>
              <a:t> </a:t>
            </a:r>
            <a:r>
              <a:rPr sz="2200" dirty="0">
                <a:latin typeface="Arial Narrow" panose="020B0606020202030204" pitchFamily="34" charset="0"/>
                <a:cs typeface="Arial MT"/>
              </a:rPr>
              <a:t>feature vectors </a:t>
            </a:r>
            <a:r>
              <a:rPr sz="2200" spc="-5" dirty="0">
                <a:latin typeface="Arial Narrow" panose="020B0606020202030204" pitchFamily="34" charset="0"/>
                <a:cs typeface="Arial MT"/>
              </a:rPr>
              <a:t>by </a:t>
            </a:r>
            <a:r>
              <a:rPr sz="2200" dirty="0">
                <a:latin typeface="Arial Narrow" panose="020B0606020202030204" pitchFamily="34" charset="0"/>
                <a:cs typeface="Arial MT"/>
              </a:rPr>
              <a:t>reducing </a:t>
            </a:r>
            <a:r>
              <a:rPr sz="2200" spc="5" dirty="0">
                <a:latin typeface="Arial Narrow" panose="020B0606020202030204" pitchFamily="34" charset="0"/>
                <a:cs typeface="Arial MT"/>
              </a:rPr>
              <a:t> </a:t>
            </a:r>
            <a:r>
              <a:rPr sz="2200" spc="-5" dirty="0">
                <a:latin typeface="Arial Narrow" panose="020B0606020202030204" pitchFamily="34" charset="0"/>
                <a:cs typeface="Arial MT"/>
              </a:rPr>
              <a:t>dimensionality</a:t>
            </a:r>
            <a:r>
              <a:rPr sz="2200" spc="-35" dirty="0">
                <a:latin typeface="Arial Narrow" panose="020B0606020202030204" pitchFamily="34" charset="0"/>
                <a:cs typeface="Arial MT"/>
              </a:rPr>
              <a:t> </a:t>
            </a:r>
            <a:r>
              <a:rPr sz="2200" spc="-5" dirty="0">
                <a:latin typeface="Arial Narrow" panose="020B0606020202030204" pitchFamily="34" charset="0"/>
                <a:cs typeface="Arial MT"/>
              </a:rPr>
              <a:t>of</a:t>
            </a:r>
            <a:r>
              <a:rPr sz="2200" spc="-35" dirty="0">
                <a:latin typeface="Arial Narrow" panose="020B0606020202030204" pitchFamily="34" charset="0"/>
                <a:cs typeface="Arial MT"/>
              </a:rPr>
              <a:t> </a:t>
            </a:r>
            <a:r>
              <a:rPr sz="2200" dirty="0">
                <a:latin typeface="Arial Narrow" panose="020B0606020202030204" pitchFamily="34" charset="0"/>
                <a:cs typeface="Arial MT"/>
              </a:rPr>
              <a:t>vectors</a:t>
            </a:r>
            <a:r>
              <a:rPr sz="2200" spc="-30" dirty="0">
                <a:latin typeface="Arial Narrow" panose="020B0606020202030204" pitchFamily="34" charset="0"/>
                <a:cs typeface="Arial MT"/>
              </a:rPr>
              <a:t> </a:t>
            </a:r>
            <a:r>
              <a:rPr sz="2200" dirty="0">
                <a:latin typeface="Arial Narrow" panose="020B0606020202030204" pitchFamily="34" charset="0"/>
                <a:cs typeface="Arial MT"/>
              </a:rPr>
              <a:t>from </a:t>
            </a:r>
            <a:r>
              <a:rPr sz="2200" spc="-484" dirty="0">
                <a:latin typeface="Arial Narrow" panose="020B0606020202030204" pitchFamily="34" charset="0"/>
                <a:cs typeface="Arial MT"/>
              </a:rPr>
              <a:t> </a:t>
            </a:r>
            <a:r>
              <a:rPr sz="2200" spc="-5" dirty="0">
                <a:latin typeface="Arial Narrow" panose="020B0606020202030204" pitchFamily="34" charset="0"/>
                <a:cs typeface="Arial MT"/>
              </a:rPr>
              <a:t>4096</a:t>
            </a:r>
            <a:r>
              <a:rPr sz="2200" spc="-15" dirty="0">
                <a:latin typeface="Arial Narrow" panose="020B0606020202030204" pitchFamily="34" charset="0"/>
                <a:cs typeface="Arial MT"/>
              </a:rPr>
              <a:t> </a:t>
            </a:r>
            <a:r>
              <a:rPr sz="2200" dirty="0">
                <a:latin typeface="Arial Narrow" panose="020B0606020202030204" pitchFamily="34" charset="0"/>
                <a:cs typeface="Arial MT"/>
              </a:rPr>
              <a:t>to</a:t>
            </a:r>
            <a:r>
              <a:rPr sz="2200" spc="-5" dirty="0">
                <a:latin typeface="Arial Narrow" panose="020B0606020202030204" pitchFamily="34" charset="0"/>
                <a:cs typeface="Arial MT"/>
              </a:rPr>
              <a:t> </a:t>
            </a:r>
            <a:r>
              <a:rPr sz="2200" dirty="0">
                <a:latin typeface="Arial Narrow" panose="020B0606020202030204" pitchFamily="34" charset="0"/>
                <a:cs typeface="Arial MT"/>
              </a:rPr>
              <a:t>2</a:t>
            </a:r>
            <a:r>
              <a:rPr sz="2200" spc="-10" dirty="0">
                <a:latin typeface="Arial Narrow" panose="020B0606020202030204" pitchFamily="34" charset="0"/>
                <a:cs typeface="Arial MT"/>
              </a:rPr>
              <a:t> </a:t>
            </a:r>
            <a:r>
              <a:rPr sz="2200" spc="-5" dirty="0">
                <a:latin typeface="Arial Narrow" panose="020B0606020202030204" pitchFamily="34" charset="0"/>
                <a:cs typeface="Arial MT"/>
              </a:rPr>
              <a:t>dimensions</a:t>
            </a:r>
            <a:endParaRPr sz="2200" dirty="0">
              <a:latin typeface="Arial Narrow" panose="020B0606020202030204" pitchFamily="34" charset="0"/>
              <a:cs typeface="Arial MT"/>
            </a:endParaRPr>
          </a:p>
          <a:p>
            <a:pPr>
              <a:lnSpc>
                <a:spcPct val="100000"/>
              </a:lnSpc>
              <a:spcBef>
                <a:spcPts val="45"/>
              </a:spcBef>
            </a:pPr>
            <a:endParaRPr sz="2200" dirty="0">
              <a:latin typeface="Arial Narrow" panose="020B0606020202030204" pitchFamily="34" charset="0"/>
              <a:cs typeface="Arial MT"/>
            </a:endParaRPr>
          </a:p>
          <a:p>
            <a:pPr marL="12700" marR="245745">
              <a:lnSpc>
                <a:spcPts val="2110"/>
              </a:lnSpc>
            </a:pPr>
            <a:r>
              <a:rPr sz="2200" dirty="0">
                <a:latin typeface="Arial Narrow" panose="020B0606020202030204" pitchFamily="34" charset="0"/>
                <a:cs typeface="Arial MT"/>
              </a:rPr>
              <a:t>Simple </a:t>
            </a:r>
            <a:r>
              <a:rPr sz="2200" spc="-5" dirty="0">
                <a:latin typeface="Arial Narrow" panose="020B0606020202030204" pitchFamily="34" charset="0"/>
                <a:cs typeface="Arial MT"/>
              </a:rPr>
              <a:t>algorithm: </a:t>
            </a:r>
            <a:r>
              <a:rPr sz="2200" dirty="0">
                <a:latin typeface="Arial Narrow" panose="020B0606020202030204" pitchFamily="34" charset="0"/>
                <a:cs typeface="Arial MT"/>
              </a:rPr>
              <a:t>Principal </a:t>
            </a:r>
            <a:r>
              <a:rPr sz="2200" spc="5" dirty="0">
                <a:latin typeface="Arial Narrow" panose="020B0606020202030204" pitchFamily="34" charset="0"/>
                <a:cs typeface="Arial MT"/>
              </a:rPr>
              <a:t> </a:t>
            </a:r>
            <a:r>
              <a:rPr sz="2200" spc="-5" dirty="0">
                <a:latin typeface="Arial Narrow" panose="020B0606020202030204" pitchFamily="34" charset="0"/>
                <a:cs typeface="Arial MT"/>
              </a:rPr>
              <a:t>Component</a:t>
            </a:r>
            <a:r>
              <a:rPr sz="2200" spc="-50" dirty="0">
                <a:latin typeface="Arial Narrow" panose="020B0606020202030204" pitchFamily="34" charset="0"/>
                <a:cs typeface="Arial MT"/>
              </a:rPr>
              <a:t> </a:t>
            </a:r>
            <a:r>
              <a:rPr sz="2200" dirty="0">
                <a:latin typeface="Arial Narrow" panose="020B0606020202030204" pitchFamily="34" charset="0"/>
                <a:cs typeface="Arial MT"/>
              </a:rPr>
              <a:t>Analysis</a:t>
            </a:r>
            <a:r>
              <a:rPr sz="2200" spc="-45" dirty="0">
                <a:latin typeface="Arial Narrow" panose="020B0606020202030204" pitchFamily="34" charset="0"/>
                <a:cs typeface="Arial MT"/>
              </a:rPr>
              <a:t> </a:t>
            </a:r>
            <a:r>
              <a:rPr sz="2200" dirty="0">
                <a:latin typeface="Arial Narrow" panose="020B0606020202030204" pitchFamily="34" charset="0"/>
                <a:cs typeface="Arial MT"/>
              </a:rPr>
              <a:t>(PCA)</a:t>
            </a:r>
          </a:p>
          <a:p>
            <a:pPr>
              <a:lnSpc>
                <a:spcPct val="100000"/>
              </a:lnSpc>
              <a:spcBef>
                <a:spcPts val="5"/>
              </a:spcBef>
            </a:pPr>
            <a:endParaRPr sz="2200" dirty="0">
              <a:latin typeface="Arial Narrow" panose="020B0606020202030204" pitchFamily="34" charset="0"/>
              <a:cs typeface="Arial MT"/>
            </a:endParaRPr>
          </a:p>
          <a:p>
            <a:pPr marL="12700">
              <a:lnSpc>
                <a:spcPct val="100000"/>
              </a:lnSpc>
              <a:spcBef>
                <a:spcPts val="5"/>
              </a:spcBef>
            </a:pPr>
            <a:r>
              <a:rPr sz="2200" dirty="0">
                <a:latin typeface="Arial Narrow" panose="020B0606020202030204" pitchFamily="34" charset="0"/>
                <a:cs typeface="Arial MT"/>
              </a:rPr>
              <a:t>More</a:t>
            </a:r>
            <a:r>
              <a:rPr sz="2200" spc="-25" dirty="0">
                <a:latin typeface="Arial Narrow" panose="020B0606020202030204" pitchFamily="34" charset="0"/>
                <a:cs typeface="Arial MT"/>
              </a:rPr>
              <a:t> </a:t>
            </a:r>
            <a:r>
              <a:rPr sz="2200" dirty="0">
                <a:latin typeface="Arial Narrow" panose="020B0606020202030204" pitchFamily="34" charset="0"/>
                <a:cs typeface="Arial MT"/>
              </a:rPr>
              <a:t>complex:</a:t>
            </a:r>
            <a:r>
              <a:rPr sz="2200" spc="-25" dirty="0">
                <a:latin typeface="Arial Narrow" panose="020B0606020202030204" pitchFamily="34" charset="0"/>
                <a:cs typeface="Arial MT"/>
              </a:rPr>
              <a:t> </a:t>
            </a:r>
            <a:r>
              <a:rPr sz="2200" b="1" spc="-5" dirty="0">
                <a:latin typeface="Arial Narrow" panose="020B0606020202030204" pitchFamily="34" charset="0"/>
                <a:cs typeface="Arial"/>
              </a:rPr>
              <a:t>t-SNE</a:t>
            </a:r>
            <a:endParaRPr sz="2200" dirty="0">
              <a:latin typeface="Arial Narrow" panose="020B0606020202030204" pitchFamily="34" charset="0"/>
              <a:cs typeface="Arial"/>
            </a:endParaRPr>
          </a:p>
        </p:txBody>
      </p:sp>
      <p:grpSp>
        <p:nvGrpSpPr>
          <p:cNvPr id="7" name="object 3">
            <a:extLst>
              <a:ext uri="{FF2B5EF4-FFF2-40B4-BE49-F238E27FC236}">
                <a16:creationId xmlns:a16="http://schemas.microsoft.com/office/drawing/2014/main" id="{6117EF02-CF46-8779-C4A1-87FF43A88473}"/>
              </a:ext>
            </a:extLst>
          </p:cNvPr>
          <p:cNvGrpSpPr/>
          <p:nvPr/>
        </p:nvGrpSpPr>
        <p:grpSpPr>
          <a:xfrm>
            <a:off x="7199920" y="1180337"/>
            <a:ext cx="1440815" cy="4145279"/>
            <a:chOff x="7349994" y="185927"/>
            <a:chExt cx="1440815" cy="4145279"/>
          </a:xfrm>
        </p:grpSpPr>
        <p:pic>
          <p:nvPicPr>
            <p:cNvPr id="8" name="object 4">
              <a:extLst>
                <a:ext uri="{FF2B5EF4-FFF2-40B4-BE49-F238E27FC236}">
                  <a16:creationId xmlns:a16="http://schemas.microsoft.com/office/drawing/2014/main" id="{41C89107-99C2-555B-2FAC-EE877A6C66BC}"/>
                </a:ext>
              </a:extLst>
            </p:cNvPr>
            <p:cNvPicPr/>
            <p:nvPr/>
          </p:nvPicPr>
          <p:blipFill>
            <a:blip r:embed="rId3" cstate="print"/>
            <a:stretch>
              <a:fillRect/>
            </a:stretch>
          </p:blipFill>
          <p:spPr>
            <a:xfrm>
              <a:off x="7437119" y="185927"/>
              <a:ext cx="1353311" cy="4145279"/>
            </a:xfrm>
            <a:prstGeom prst="rect">
              <a:avLst/>
            </a:prstGeom>
          </p:spPr>
        </p:pic>
        <p:sp>
          <p:nvSpPr>
            <p:cNvPr id="9" name="object 5">
              <a:extLst>
                <a:ext uri="{FF2B5EF4-FFF2-40B4-BE49-F238E27FC236}">
                  <a16:creationId xmlns:a16="http://schemas.microsoft.com/office/drawing/2014/main" id="{A33B0A6F-831F-13E9-47C4-2C995995F4EF}"/>
                </a:ext>
              </a:extLst>
            </p:cNvPr>
            <p:cNvSpPr/>
            <p:nvPr/>
          </p:nvSpPr>
          <p:spPr>
            <a:xfrm>
              <a:off x="7364274" y="449450"/>
              <a:ext cx="1353185" cy="253365"/>
            </a:xfrm>
            <a:custGeom>
              <a:avLst/>
              <a:gdLst/>
              <a:ahLst/>
              <a:cxnLst/>
              <a:rect l="l" t="t" r="r" b="b"/>
              <a:pathLst>
                <a:path w="1353184" h="253365">
                  <a:moveTo>
                    <a:pt x="0" y="0"/>
                  </a:moveTo>
                  <a:lnTo>
                    <a:pt x="1352909" y="0"/>
                  </a:lnTo>
                  <a:lnTo>
                    <a:pt x="1352909" y="252771"/>
                  </a:lnTo>
                  <a:lnTo>
                    <a:pt x="0" y="252771"/>
                  </a:lnTo>
                  <a:lnTo>
                    <a:pt x="0" y="0"/>
                  </a:lnTo>
                  <a:close/>
                </a:path>
              </a:pathLst>
            </a:custGeom>
            <a:ln w="28560">
              <a:solidFill>
                <a:srgbClr val="FF0000"/>
              </a:solidFill>
            </a:ln>
          </p:spPr>
          <p:txBody>
            <a:bodyPr wrap="square" lIns="0" tIns="0" rIns="0" bIns="0" rtlCol="0"/>
            <a:lstStyle/>
            <a:p>
              <a:endParaRPr/>
            </a:p>
          </p:txBody>
        </p:sp>
      </p:grpSp>
      <p:pic>
        <p:nvPicPr>
          <p:cNvPr id="10" name="object 8">
            <a:extLst>
              <a:ext uri="{FF2B5EF4-FFF2-40B4-BE49-F238E27FC236}">
                <a16:creationId xmlns:a16="http://schemas.microsoft.com/office/drawing/2014/main" id="{B65F9BC1-77CB-0B75-9257-0A19F002C97D}"/>
              </a:ext>
            </a:extLst>
          </p:cNvPr>
          <p:cNvPicPr/>
          <p:nvPr/>
        </p:nvPicPr>
        <p:blipFill>
          <a:blip r:embed="rId4" cstate="print"/>
          <a:stretch>
            <a:fillRect/>
          </a:stretch>
        </p:blipFill>
        <p:spPr>
          <a:xfrm>
            <a:off x="3486190" y="1661921"/>
            <a:ext cx="3578351" cy="3913632"/>
          </a:xfrm>
          <a:prstGeom prst="rect">
            <a:avLst/>
          </a:prstGeom>
        </p:spPr>
      </p:pic>
      <p:sp>
        <p:nvSpPr>
          <p:cNvPr id="11" name="object 6">
            <a:extLst>
              <a:ext uri="{FF2B5EF4-FFF2-40B4-BE49-F238E27FC236}">
                <a16:creationId xmlns:a16="http://schemas.microsoft.com/office/drawing/2014/main" id="{E55B8C05-32B7-1103-676D-1EA6AEDE373B}"/>
              </a:ext>
            </a:extLst>
          </p:cNvPr>
          <p:cNvSpPr txBox="1"/>
          <p:nvPr/>
        </p:nvSpPr>
        <p:spPr>
          <a:xfrm>
            <a:off x="326303" y="6051945"/>
            <a:ext cx="4608985" cy="197490"/>
          </a:xfrm>
          <a:prstGeom prst="rect">
            <a:avLst/>
          </a:prstGeom>
        </p:spPr>
        <p:txBody>
          <a:bodyPr vert="horz" wrap="square" lIns="0" tIns="12700" rIns="0" bIns="0" rtlCol="0">
            <a:spAutoFit/>
          </a:bodyPr>
          <a:lstStyle>
            <a:defPPr>
              <a:defRPr lang="zh-CN"/>
            </a:defPPr>
            <a:lvl1pPr marL="12700">
              <a:lnSpc>
                <a:spcPct val="100000"/>
              </a:lnSpc>
              <a:spcBef>
                <a:spcPts val="100"/>
              </a:spcBef>
              <a:defRPr sz="1200">
                <a:cs typeface="Arial" panose="020B0604020202020204" pitchFamily="34" charset="0"/>
              </a:defRPr>
            </a:lvl1pPr>
          </a:lstStyle>
          <a:p>
            <a:r>
              <a:rPr dirty="0">
                <a:latin typeface="Arial Narrow" panose="020B0606020202030204" pitchFamily="34" charset="0"/>
              </a:rPr>
              <a:t>Van der Maaten and Hinton, “Visualizing Data using t-SNE”, JMLR 2008</a:t>
            </a:r>
          </a:p>
        </p:txBody>
      </p:sp>
      <p:sp>
        <p:nvSpPr>
          <p:cNvPr id="12" name="object 9">
            <a:extLst>
              <a:ext uri="{FF2B5EF4-FFF2-40B4-BE49-F238E27FC236}">
                <a16:creationId xmlns:a16="http://schemas.microsoft.com/office/drawing/2014/main" id="{6F7E615E-5912-D5F2-514A-D0DA80BE61D9}"/>
              </a:ext>
            </a:extLst>
          </p:cNvPr>
          <p:cNvSpPr txBox="1"/>
          <p:nvPr/>
        </p:nvSpPr>
        <p:spPr>
          <a:xfrm>
            <a:off x="322449" y="6274972"/>
            <a:ext cx="6104977" cy="197490"/>
          </a:xfrm>
          <a:prstGeom prst="rect">
            <a:avLst/>
          </a:prstGeom>
        </p:spPr>
        <p:txBody>
          <a:bodyPr vert="horz" wrap="square" lIns="0" tIns="12700" rIns="0" bIns="0" rtlCol="0">
            <a:spAutoFit/>
          </a:bodyPr>
          <a:lstStyle>
            <a:defPPr>
              <a:defRPr lang="zh-CN"/>
            </a:defPPr>
            <a:lvl1pPr marL="12700">
              <a:lnSpc>
                <a:spcPct val="100000"/>
              </a:lnSpc>
              <a:spcBef>
                <a:spcPts val="100"/>
              </a:spcBef>
              <a:defRPr sz="1200">
                <a:cs typeface="Arial" panose="020B0604020202020204" pitchFamily="34" charset="0"/>
              </a:defRPr>
            </a:lvl1pPr>
          </a:lstStyle>
          <a:p>
            <a:r>
              <a:rPr dirty="0">
                <a:latin typeface="Arial Narrow" panose="020B0606020202030204" pitchFamily="34" charset="0"/>
              </a:rPr>
              <a:t>Figure copyright Laurens van der Maaten and Geoff Hinton, 2008. Reproduced with permission.</a:t>
            </a:r>
          </a:p>
        </p:txBody>
      </p:sp>
    </p:spTree>
    <p:extLst>
      <p:ext uri="{BB962C8B-B14F-4D97-AF65-F5344CB8AC3E}">
        <p14:creationId xmlns:p14="http://schemas.microsoft.com/office/powerpoint/2010/main" val="786609914"/>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A22D6-5EB1-AECC-F5EE-55A65C82E99B}"/>
              </a:ext>
            </a:extLst>
          </p:cNvPr>
          <p:cNvSpPr>
            <a:spLocks noGrp="1"/>
          </p:cNvSpPr>
          <p:nvPr>
            <p:ph type="title"/>
          </p:nvPr>
        </p:nvSpPr>
        <p:spPr/>
        <p:txBody>
          <a:bodyPr/>
          <a:lstStyle/>
          <a:p>
            <a:r>
              <a:rPr lang="en-US" altLang="zh-CN" spc="-5" dirty="0"/>
              <a:t>Last</a:t>
            </a:r>
            <a:r>
              <a:rPr lang="en-US" altLang="zh-CN" spc="5" dirty="0"/>
              <a:t> </a:t>
            </a:r>
            <a:r>
              <a:rPr lang="en-US" altLang="zh-CN" spc="-5" dirty="0"/>
              <a:t>Layer:</a:t>
            </a:r>
            <a:r>
              <a:rPr lang="en-US" altLang="zh-CN" spc="5" dirty="0"/>
              <a:t> </a:t>
            </a:r>
            <a:r>
              <a:rPr lang="en-US" altLang="zh-CN" spc="-10" dirty="0"/>
              <a:t>Dimensionality</a:t>
            </a:r>
            <a:r>
              <a:rPr lang="en-US" altLang="zh-CN" dirty="0"/>
              <a:t> </a:t>
            </a:r>
            <a:r>
              <a:rPr lang="en-US" altLang="zh-CN" spc="-10" dirty="0"/>
              <a:t>Reduction</a:t>
            </a:r>
            <a:endParaRPr lang="zh-CN" altLang="en-US" dirty="0"/>
          </a:p>
        </p:txBody>
      </p:sp>
      <p:grpSp>
        <p:nvGrpSpPr>
          <p:cNvPr id="4" name="object 3">
            <a:extLst>
              <a:ext uri="{FF2B5EF4-FFF2-40B4-BE49-F238E27FC236}">
                <a16:creationId xmlns:a16="http://schemas.microsoft.com/office/drawing/2014/main" id="{95CC7803-85E4-2A5D-C7D8-C9EE14C66AAA}"/>
              </a:ext>
            </a:extLst>
          </p:cNvPr>
          <p:cNvGrpSpPr/>
          <p:nvPr/>
        </p:nvGrpSpPr>
        <p:grpSpPr>
          <a:xfrm>
            <a:off x="7345968" y="1039367"/>
            <a:ext cx="1440815" cy="4145279"/>
            <a:chOff x="7349994" y="185927"/>
            <a:chExt cx="1440815" cy="4145279"/>
          </a:xfrm>
        </p:grpSpPr>
        <p:pic>
          <p:nvPicPr>
            <p:cNvPr id="5" name="object 4">
              <a:extLst>
                <a:ext uri="{FF2B5EF4-FFF2-40B4-BE49-F238E27FC236}">
                  <a16:creationId xmlns:a16="http://schemas.microsoft.com/office/drawing/2014/main" id="{F4DD8257-21AC-B2B6-985A-FCD88AA22B71}"/>
                </a:ext>
              </a:extLst>
            </p:cNvPr>
            <p:cNvPicPr/>
            <p:nvPr/>
          </p:nvPicPr>
          <p:blipFill>
            <a:blip r:embed="rId3" cstate="print"/>
            <a:stretch>
              <a:fillRect/>
            </a:stretch>
          </p:blipFill>
          <p:spPr>
            <a:xfrm>
              <a:off x="7437119" y="185927"/>
              <a:ext cx="1353311" cy="4145279"/>
            </a:xfrm>
            <a:prstGeom prst="rect">
              <a:avLst/>
            </a:prstGeom>
          </p:spPr>
        </p:pic>
        <p:sp>
          <p:nvSpPr>
            <p:cNvPr id="6" name="object 5">
              <a:extLst>
                <a:ext uri="{FF2B5EF4-FFF2-40B4-BE49-F238E27FC236}">
                  <a16:creationId xmlns:a16="http://schemas.microsoft.com/office/drawing/2014/main" id="{347A9510-0B9B-0021-4367-7D85902DDC45}"/>
                </a:ext>
              </a:extLst>
            </p:cNvPr>
            <p:cNvSpPr/>
            <p:nvPr/>
          </p:nvSpPr>
          <p:spPr>
            <a:xfrm>
              <a:off x="7364274" y="449450"/>
              <a:ext cx="1353185" cy="253365"/>
            </a:xfrm>
            <a:custGeom>
              <a:avLst/>
              <a:gdLst/>
              <a:ahLst/>
              <a:cxnLst/>
              <a:rect l="l" t="t" r="r" b="b"/>
              <a:pathLst>
                <a:path w="1353184" h="253365">
                  <a:moveTo>
                    <a:pt x="0" y="0"/>
                  </a:moveTo>
                  <a:lnTo>
                    <a:pt x="1352909" y="0"/>
                  </a:lnTo>
                  <a:lnTo>
                    <a:pt x="1352909" y="252771"/>
                  </a:lnTo>
                  <a:lnTo>
                    <a:pt x="0" y="252771"/>
                  </a:lnTo>
                  <a:lnTo>
                    <a:pt x="0" y="0"/>
                  </a:lnTo>
                  <a:close/>
                </a:path>
              </a:pathLst>
            </a:custGeom>
            <a:ln w="28560">
              <a:solidFill>
                <a:srgbClr val="FF0000"/>
              </a:solidFill>
            </a:ln>
          </p:spPr>
          <p:txBody>
            <a:bodyPr wrap="square" lIns="0" tIns="0" rIns="0" bIns="0" rtlCol="0"/>
            <a:lstStyle/>
            <a:p>
              <a:endParaRPr/>
            </a:p>
          </p:txBody>
        </p:sp>
      </p:grpSp>
      <p:pic>
        <p:nvPicPr>
          <p:cNvPr id="7" name="object 7">
            <a:extLst>
              <a:ext uri="{FF2B5EF4-FFF2-40B4-BE49-F238E27FC236}">
                <a16:creationId xmlns:a16="http://schemas.microsoft.com/office/drawing/2014/main" id="{462ED5DC-770E-3E22-F3BA-835083E1DF0A}"/>
              </a:ext>
            </a:extLst>
          </p:cNvPr>
          <p:cNvPicPr/>
          <p:nvPr/>
        </p:nvPicPr>
        <p:blipFill>
          <a:blip r:embed="rId4" cstate="print"/>
          <a:stretch>
            <a:fillRect/>
          </a:stretch>
        </p:blipFill>
        <p:spPr>
          <a:xfrm>
            <a:off x="166661" y="1627631"/>
            <a:ext cx="3392424" cy="3392424"/>
          </a:xfrm>
          <a:prstGeom prst="rect">
            <a:avLst/>
          </a:prstGeom>
        </p:spPr>
      </p:pic>
      <p:pic>
        <p:nvPicPr>
          <p:cNvPr id="8" name="object 8">
            <a:extLst>
              <a:ext uri="{FF2B5EF4-FFF2-40B4-BE49-F238E27FC236}">
                <a16:creationId xmlns:a16="http://schemas.microsoft.com/office/drawing/2014/main" id="{630D0063-A819-1D18-EF70-5B435CBB1ACB}"/>
              </a:ext>
            </a:extLst>
          </p:cNvPr>
          <p:cNvPicPr/>
          <p:nvPr/>
        </p:nvPicPr>
        <p:blipFill>
          <a:blip r:embed="rId5" cstate="print"/>
          <a:stretch>
            <a:fillRect/>
          </a:stretch>
        </p:blipFill>
        <p:spPr>
          <a:xfrm>
            <a:off x="3799877" y="1618487"/>
            <a:ext cx="3395472" cy="3413760"/>
          </a:xfrm>
          <a:prstGeom prst="rect">
            <a:avLst/>
          </a:prstGeom>
        </p:spPr>
      </p:pic>
      <p:sp>
        <p:nvSpPr>
          <p:cNvPr id="9" name="object 9">
            <a:extLst>
              <a:ext uri="{FF2B5EF4-FFF2-40B4-BE49-F238E27FC236}">
                <a16:creationId xmlns:a16="http://schemas.microsoft.com/office/drawing/2014/main" id="{CAB61419-1E3E-3E2E-8AC7-FE0630FD8460}"/>
              </a:ext>
            </a:extLst>
          </p:cNvPr>
          <p:cNvSpPr txBox="1"/>
          <p:nvPr/>
        </p:nvSpPr>
        <p:spPr>
          <a:xfrm>
            <a:off x="3769677" y="5200685"/>
            <a:ext cx="4267163" cy="289823"/>
          </a:xfrm>
          <a:prstGeom prst="rect">
            <a:avLst/>
          </a:prstGeom>
        </p:spPr>
        <p:txBody>
          <a:bodyPr vert="horz" wrap="square" lIns="0" tIns="12700" rIns="0" bIns="0" rtlCol="0">
            <a:spAutoFit/>
          </a:bodyPr>
          <a:lstStyle/>
          <a:p>
            <a:pPr marL="12700">
              <a:lnSpc>
                <a:spcPct val="100000"/>
              </a:lnSpc>
              <a:spcBef>
                <a:spcPts val="100"/>
              </a:spcBef>
            </a:pPr>
            <a:r>
              <a:rPr spc="-5" dirty="0">
                <a:cs typeface="Arial" panose="020B0604020202020204" pitchFamily="34" charset="0"/>
              </a:rPr>
              <a:t>See</a:t>
            </a:r>
            <a:r>
              <a:rPr spc="-25" dirty="0">
                <a:cs typeface="Arial" panose="020B0604020202020204" pitchFamily="34" charset="0"/>
              </a:rPr>
              <a:t> </a:t>
            </a:r>
            <a:r>
              <a:rPr spc="-5" dirty="0">
                <a:cs typeface="Arial" panose="020B0604020202020204" pitchFamily="34" charset="0"/>
              </a:rPr>
              <a:t>high-resolution</a:t>
            </a:r>
            <a:r>
              <a:rPr spc="-20" dirty="0">
                <a:cs typeface="Arial" panose="020B0604020202020204" pitchFamily="34" charset="0"/>
              </a:rPr>
              <a:t> </a:t>
            </a:r>
            <a:r>
              <a:rPr spc="-5" dirty="0">
                <a:cs typeface="Arial" panose="020B0604020202020204" pitchFamily="34" charset="0"/>
              </a:rPr>
              <a:t>versions</a:t>
            </a:r>
            <a:r>
              <a:rPr spc="-20" dirty="0">
                <a:cs typeface="Arial" panose="020B0604020202020204" pitchFamily="34" charset="0"/>
              </a:rPr>
              <a:t> </a:t>
            </a:r>
            <a:r>
              <a:rPr spc="-5" dirty="0">
                <a:cs typeface="Arial" panose="020B0604020202020204" pitchFamily="34" charset="0"/>
              </a:rPr>
              <a:t>at</a:t>
            </a:r>
            <a:endParaRPr dirty="0">
              <a:cs typeface="Arial" panose="020B0604020202020204" pitchFamily="34" charset="0"/>
            </a:endParaRPr>
          </a:p>
        </p:txBody>
      </p:sp>
      <p:sp>
        <p:nvSpPr>
          <p:cNvPr id="10" name="object 10">
            <a:extLst>
              <a:ext uri="{FF2B5EF4-FFF2-40B4-BE49-F238E27FC236}">
                <a16:creationId xmlns:a16="http://schemas.microsoft.com/office/drawing/2014/main" id="{EBD1C812-F329-E9E3-4AAF-1ACBA8D5262B}"/>
              </a:ext>
            </a:extLst>
          </p:cNvPr>
          <p:cNvSpPr txBox="1"/>
          <p:nvPr/>
        </p:nvSpPr>
        <p:spPr>
          <a:xfrm>
            <a:off x="3807179" y="5644305"/>
            <a:ext cx="5171403" cy="179536"/>
          </a:xfrm>
          <a:prstGeom prst="rect">
            <a:avLst/>
          </a:prstGeom>
        </p:spPr>
        <p:txBody>
          <a:bodyPr vert="horz" wrap="square" lIns="0" tIns="0" rIns="0" bIns="0" rtlCol="0">
            <a:spAutoFit/>
          </a:bodyPr>
          <a:lstStyle/>
          <a:p>
            <a:pPr marL="12700">
              <a:lnSpc>
                <a:spcPts val="1425"/>
              </a:lnSpc>
            </a:pPr>
            <a:r>
              <a:rPr u="sng" spc="-5" dirty="0">
                <a:solidFill>
                  <a:srgbClr val="1155CC"/>
                </a:solidFill>
                <a:uFill>
                  <a:solidFill>
                    <a:srgbClr val="1155CC"/>
                  </a:solidFill>
                </a:uFill>
                <a:cs typeface="Arial" panose="020B0604020202020204" pitchFamily="34" charset="0"/>
                <a:hlinkClick r:id="rId6"/>
              </a:rPr>
              <a:t>http://cs.stanford.edu/people/karpathy/cnnembed/</a:t>
            </a:r>
            <a:endParaRPr dirty="0">
              <a:cs typeface="Arial" panose="020B0604020202020204" pitchFamily="34" charset="0"/>
            </a:endParaRPr>
          </a:p>
        </p:txBody>
      </p:sp>
      <p:sp>
        <p:nvSpPr>
          <p:cNvPr id="11" name="object 6">
            <a:extLst>
              <a:ext uri="{FF2B5EF4-FFF2-40B4-BE49-F238E27FC236}">
                <a16:creationId xmlns:a16="http://schemas.microsoft.com/office/drawing/2014/main" id="{52A4916A-2622-67FB-531C-FC0258F5C56C}"/>
              </a:ext>
            </a:extLst>
          </p:cNvPr>
          <p:cNvSpPr txBox="1"/>
          <p:nvPr/>
        </p:nvSpPr>
        <p:spPr>
          <a:xfrm>
            <a:off x="211835" y="5112659"/>
            <a:ext cx="3521419" cy="764312"/>
          </a:xfrm>
          <a:prstGeom prst="rect">
            <a:avLst/>
          </a:prstGeom>
        </p:spPr>
        <p:txBody>
          <a:bodyPr vert="horz" wrap="square" lIns="0" tIns="12700" rIns="0" bIns="0" rtlCol="0">
            <a:spAutoFit/>
          </a:bodyPr>
          <a:lstStyle>
            <a:defPPr>
              <a:defRPr lang="zh-CN"/>
            </a:defPPr>
            <a:lvl1pPr marL="12700">
              <a:lnSpc>
                <a:spcPct val="100000"/>
              </a:lnSpc>
              <a:spcBef>
                <a:spcPts val="100"/>
              </a:spcBef>
              <a:defRPr sz="1200">
                <a:cs typeface="Arial" panose="020B0604020202020204" pitchFamily="34" charset="0"/>
              </a:defRPr>
            </a:lvl1pPr>
          </a:lstStyle>
          <a:p>
            <a:r>
              <a:rPr dirty="0">
                <a:latin typeface="Arial Narrow" panose="020B0606020202030204" pitchFamily="34" charset="0"/>
              </a:rPr>
              <a:t>Van der Maaten and Hinton, “Visualizing Data using t-SNE”, JMLR 2008</a:t>
            </a:r>
          </a:p>
          <a:p>
            <a:r>
              <a:rPr dirty="0">
                <a:latin typeface="Arial Narrow" panose="020B0606020202030204" pitchFamily="34" charset="0"/>
              </a:rPr>
              <a:t>Krizhevsky et al, “ImageNet Classification with Deep Convolutional Neural Networks”, NIPS 2012.</a:t>
            </a:r>
          </a:p>
        </p:txBody>
      </p:sp>
    </p:spTree>
    <p:extLst>
      <p:ext uri="{BB962C8B-B14F-4D97-AF65-F5344CB8AC3E}">
        <p14:creationId xmlns:p14="http://schemas.microsoft.com/office/powerpoint/2010/main" val="105174726"/>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655F8-090A-0AD0-5651-11868996E49B}"/>
              </a:ext>
            </a:extLst>
          </p:cNvPr>
          <p:cNvSpPr>
            <a:spLocks noGrp="1"/>
          </p:cNvSpPr>
          <p:nvPr>
            <p:ph type="title"/>
          </p:nvPr>
        </p:nvSpPr>
        <p:spPr/>
        <p:txBody>
          <a:bodyPr/>
          <a:lstStyle/>
          <a:p>
            <a:r>
              <a:rPr lang="en-US" altLang="zh-CN" spc="-5" dirty="0"/>
              <a:t>Visualizing</a:t>
            </a:r>
            <a:r>
              <a:rPr lang="en-US" altLang="zh-CN" spc="-75" dirty="0"/>
              <a:t> </a:t>
            </a:r>
            <a:r>
              <a:rPr lang="en-US" altLang="zh-CN" spc="-5" dirty="0"/>
              <a:t>Activations</a:t>
            </a:r>
            <a:endParaRPr lang="zh-CN" altLang="en-US" dirty="0"/>
          </a:p>
        </p:txBody>
      </p:sp>
      <p:sp>
        <p:nvSpPr>
          <p:cNvPr id="5" name="文本框 4">
            <a:extLst>
              <a:ext uri="{FF2B5EF4-FFF2-40B4-BE49-F238E27FC236}">
                <a16:creationId xmlns:a16="http://schemas.microsoft.com/office/drawing/2014/main" id="{E25B8A89-C8E9-195E-3937-61A2197E98D3}"/>
              </a:ext>
            </a:extLst>
          </p:cNvPr>
          <p:cNvSpPr txBox="1"/>
          <p:nvPr/>
        </p:nvSpPr>
        <p:spPr>
          <a:xfrm>
            <a:off x="113318" y="2588994"/>
            <a:ext cx="3300442" cy="1717393"/>
          </a:xfrm>
          <a:prstGeom prst="rect">
            <a:avLst/>
          </a:prstGeom>
          <a:noFill/>
        </p:spPr>
        <p:txBody>
          <a:bodyPr wrap="square">
            <a:spAutoFit/>
          </a:bodyPr>
          <a:lstStyle/>
          <a:p>
            <a:pPr marL="12700" marR="5080">
              <a:lnSpc>
                <a:spcPct val="120000"/>
              </a:lnSpc>
              <a:spcBef>
                <a:spcPts val="110"/>
              </a:spcBef>
            </a:pPr>
            <a:r>
              <a:rPr lang="en-US" altLang="zh-CN" sz="2200" dirty="0">
                <a:cs typeface="Arial" panose="020B0604020202020204" pitchFamily="34" charset="0"/>
              </a:rPr>
              <a:t>conv5</a:t>
            </a:r>
            <a:r>
              <a:rPr lang="en-US" altLang="zh-CN" sz="2200" spc="-50" dirty="0">
                <a:cs typeface="Arial" panose="020B0604020202020204" pitchFamily="34" charset="0"/>
              </a:rPr>
              <a:t> </a:t>
            </a:r>
            <a:r>
              <a:rPr lang="en-US" altLang="zh-CN" sz="2200" dirty="0">
                <a:cs typeface="Arial" panose="020B0604020202020204" pitchFamily="34" charset="0"/>
              </a:rPr>
              <a:t>feature</a:t>
            </a:r>
            <a:r>
              <a:rPr lang="en-US" altLang="zh-CN" sz="2200" spc="-50" dirty="0">
                <a:cs typeface="Arial" panose="020B0604020202020204" pitchFamily="34" charset="0"/>
              </a:rPr>
              <a:t> </a:t>
            </a:r>
            <a:r>
              <a:rPr lang="en-US" altLang="zh-CN" sz="2200" dirty="0">
                <a:cs typeface="Arial" panose="020B0604020202020204" pitchFamily="34" charset="0"/>
              </a:rPr>
              <a:t>map </a:t>
            </a:r>
            <a:r>
              <a:rPr lang="en-US" altLang="zh-CN" sz="2200" spc="-490" dirty="0">
                <a:cs typeface="Arial" panose="020B0604020202020204" pitchFamily="34" charset="0"/>
              </a:rPr>
              <a:t> </a:t>
            </a:r>
            <a:r>
              <a:rPr lang="en-US" altLang="zh-CN" sz="2200" spc="-5" dirty="0">
                <a:cs typeface="Arial" panose="020B0604020202020204" pitchFamily="34" charset="0"/>
              </a:rPr>
              <a:t>is 128x13x13;</a:t>
            </a:r>
            <a:br>
              <a:rPr lang="en-US" altLang="zh-CN" sz="2200" spc="-5" dirty="0">
                <a:cs typeface="Arial" panose="020B0604020202020204" pitchFamily="34" charset="0"/>
              </a:rPr>
            </a:br>
            <a:r>
              <a:rPr lang="en-US" altLang="zh-CN" sz="2200" dirty="0">
                <a:cs typeface="Arial" panose="020B0604020202020204" pitchFamily="34" charset="0"/>
              </a:rPr>
              <a:t>visualize </a:t>
            </a:r>
            <a:r>
              <a:rPr lang="en-US" altLang="zh-CN" sz="2200" spc="-5" dirty="0">
                <a:cs typeface="Arial" panose="020B0604020202020204" pitchFamily="34" charset="0"/>
              </a:rPr>
              <a:t>as 128 </a:t>
            </a:r>
            <a:r>
              <a:rPr lang="en-US" altLang="zh-CN" sz="2200" dirty="0">
                <a:cs typeface="Arial" panose="020B0604020202020204" pitchFamily="34" charset="0"/>
              </a:rPr>
              <a:t> </a:t>
            </a:r>
            <a:r>
              <a:rPr lang="en-US" altLang="zh-CN" sz="2200" spc="-5" dirty="0">
                <a:cs typeface="Arial" panose="020B0604020202020204" pitchFamily="34" charset="0"/>
              </a:rPr>
              <a:t>13x13 grayscale </a:t>
            </a:r>
            <a:r>
              <a:rPr lang="en-US" altLang="zh-CN" sz="2200" dirty="0">
                <a:cs typeface="Arial" panose="020B0604020202020204" pitchFamily="34" charset="0"/>
              </a:rPr>
              <a:t> </a:t>
            </a:r>
            <a:r>
              <a:rPr lang="en-US" altLang="zh-CN" sz="2200" spc="-5" dirty="0">
                <a:cs typeface="Arial" panose="020B0604020202020204" pitchFamily="34" charset="0"/>
              </a:rPr>
              <a:t>images</a:t>
            </a:r>
            <a:endParaRPr lang="en-US" altLang="zh-CN" sz="2200" dirty="0">
              <a:cs typeface="Arial" panose="020B0604020202020204" pitchFamily="34" charset="0"/>
            </a:endParaRPr>
          </a:p>
        </p:txBody>
      </p:sp>
      <p:pic>
        <p:nvPicPr>
          <p:cNvPr id="6" name="object 2">
            <a:extLst>
              <a:ext uri="{FF2B5EF4-FFF2-40B4-BE49-F238E27FC236}">
                <a16:creationId xmlns:a16="http://schemas.microsoft.com/office/drawing/2014/main" id="{935EC0D1-91AE-F246-3570-5AAEEAF48866}"/>
              </a:ext>
            </a:extLst>
          </p:cNvPr>
          <p:cNvPicPr/>
          <p:nvPr/>
        </p:nvPicPr>
        <p:blipFill>
          <a:blip r:embed="rId3" cstate="print"/>
          <a:stretch>
            <a:fillRect/>
          </a:stretch>
        </p:blipFill>
        <p:spPr>
          <a:xfrm>
            <a:off x="3586480" y="1691074"/>
            <a:ext cx="4980432" cy="3641345"/>
          </a:xfrm>
          <a:prstGeom prst="rect">
            <a:avLst/>
          </a:prstGeom>
        </p:spPr>
      </p:pic>
      <p:sp>
        <p:nvSpPr>
          <p:cNvPr id="7" name="object 4">
            <a:extLst>
              <a:ext uri="{FF2B5EF4-FFF2-40B4-BE49-F238E27FC236}">
                <a16:creationId xmlns:a16="http://schemas.microsoft.com/office/drawing/2014/main" id="{80913E54-6564-EA9A-A709-40C81D30F0E3}"/>
              </a:ext>
            </a:extLst>
          </p:cNvPr>
          <p:cNvSpPr txBox="1"/>
          <p:nvPr/>
        </p:nvSpPr>
        <p:spPr>
          <a:xfrm>
            <a:off x="429820" y="5795010"/>
            <a:ext cx="8599880" cy="387286"/>
          </a:xfrm>
          <a:prstGeom prst="rect">
            <a:avLst/>
          </a:prstGeom>
        </p:spPr>
        <p:txBody>
          <a:bodyPr vert="horz" wrap="square" lIns="0" tIns="12700" rIns="0" bIns="0" rtlCol="0">
            <a:spAutoFit/>
          </a:bodyPr>
          <a:lstStyle>
            <a:defPPr>
              <a:defRPr lang="zh-CN"/>
            </a:defPPr>
            <a:lvl1pPr marL="12700">
              <a:lnSpc>
                <a:spcPct val="100000"/>
              </a:lnSpc>
              <a:spcBef>
                <a:spcPts val="100"/>
              </a:spcBef>
              <a:defRPr sz="1200">
                <a:cs typeface="Arial" panose="020B0604020202020204" pitchFamily="34" charset="0"/>
              </a:defRPr>
            </a:lvl1pPr>
          </a:lstStyle>
          <a:p>
            <a:r>
              <a:rPr dirty="0">
                <a:latin typeface="Arial Narrow" panose="020B0606020202030204" pitchFamily="34" charset="0"/>
              </a:rPr>
              <a:t>Yosinski et al, “Understanding Neural Networks Through Deep Visualization”, ICML DL Workshop 2014.  Figure copyright Jason Yosinski, 2014. Reproduced with permission.</a:t>
            </a:r>
          </a:p>
        </p:txBody>
      </p:sp>
    </p:spTree>
    <p:extLst>
      <p:ext uri="{BB962C8B-B14F-4D97-AF65-F5344CB8AC3E}">
        <p14:creationId xmlns:p14="http://schemas.microsoft.com/office/powerpoint/2010/main" val="657335363"/>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655F8-090A-0AD0-5651-11868996E49B}"/>
              </a:ext>
            </a:extLst>
          </p:cNvPr>
          <p:cNvSpPr>
            <a:spLocks noGrp="1"/>
          </p:cNvSpPr>
          <p:nvPr>
            <p:ph type="title"/>
          </p:nvPr>
        </p:nvSpPr>
        <p:spPr/>
        <p:txBody>
          <a:bodyPr/>
          <a:lstStyle/>
          <a:p>
            <a:r>
              <a:rPr lang="en-US" altLang="zh-CN" spc="-5" dirty="0" smtClean="0"/>
              <a:t>Class Activation Mapping (CAM)</a:t>
            </a:r>
            <a:endParaRPr lang="zh-CN" altLang="en-US" dirty="0"/>
          </a:p>
        </p:txBody>
      </p:sp>
      <p:sp>
        <p:nvSpPr>
          <p:cNvPr id="7" name="object 4">
            <a:extLst>
              <a:ext uri="{FF2B5EF4-FFF2-40B4-BE49-F238E27FC236}">
                <a16:creationId xmlns:a16="http://schemas.microsoft.com/office/drawing/2014/main" id="{80913E54-6564-EA9A-A709-40C81D30F0E3}"/>
              </a:ext>
            </a:extLst>
          </p:cNvPr>
          <p:cNvSpPr txBox="1"/>
          <p:nvPr/>
        </p:nvSpPr>
        <p:spPr>
          <a:xfrm>
            <a:off x="604756" y="6146702"/>
            <a:ext cx="8599880" cy="197490"/>
          </a:xfrm>
          <a:prstGeom prst="rect">
            <a:avLst/>
          </a:prstGeom>
        </p:spPr>
        <p:txBody>
          <a:bodyPr vert="horz" wrap="square" lIns="0" tIns="12700" rIns="0" bIns="0" rtlCol="0">
            <a:spAutoFit/>
          </a:bodyPr>
          <a:lstStyle>
            <a:defPPr>
              <a:defRPr lang="zh-CN"/>
            </a:defPPr>
            <a:lvl1pPr marL="12700">
              <a:lnSpc>
                <a:spcPct val="100000"/>
              </a:lnSpc>
              <a:spcBef>
                <a:spcPts val="100"/>
              </a:spcBef>
              <a:defRPr sz="1200">
                <a:cs typeface="Arial" panose="020B0604020202020204" pitchFamily="34" charset="0"/>
              </a:defRPr>
            </a:lvl1pPr>
          </a:lstStyle>
          <a:p>
            <a:r>
              <a:rPr lang="en-US" dirty="0" smtClean="0">
                <a:latin typeface="Arial Narrow" panose="020B0606020202030204" pitchFamily="34" charset="0"/>
              </a:rPr>
              <a:t>B. Zhou</a:t>
            </a:r>
            <a:r>
              <a:rPr dirty="0" smtClean="0">
                <a:latin typeface="Arial Narrow" panose="020B0606020202030204" pitchFamily="34" charset="0"/>
              </a:rPr>
              <a:t> </a:t>
            </a:r>
            <a:r>
              <a:rPr dirty="0">
                <a:latin typeface="Arial Narrow" panose="020B0606020202030204" pitchFamily="34" charset="0"/>
              </a:rPr>
              <a:t>et al, </a:t>
            </a:r>
            <a:r>
              <a:rPr dirty="0" smtClean="0">
                <a:latin typeface="Arial Narrow" panose="020B0606020202030204" pitchFamily="34" charset="0"/>
              </a:rPr>
              <a:t>“</a:t>
            </a:r>
            <a:r>
              <a:rPr lang="en-US" dirty="0">
                <a:latin typeface="Arial Narrow" panose="020B0606020202030204" pitchFamily="34" charset="0"/>
              </a:rPr>
              <a:t>Learning Deep Features for Discriminative Localization</a:t>
            </a:r>
            <a:r>
              <a:rPr dirty="0" smtClean="0">
                <a:latin typeface="Arial Narrow" panose="020B0606020202030204" pitchFamily="34" charset="0"/>
              </a:rPr>
              <a:t>”, </a:t>
            </a:r>
            <a:r>
              <a:rPr lang="en-US" dirty="0" smtClean="0">
                <a:latin typeface="Arial Narrow" panose="020B0606020202030204" pitchFamily="34" charset="0"/>
              </a:rPr>
              <a:t>CVPR 2016</a:t>
            </a:r>
            <a:endParaRPr dirty="0">
              <a:latin typeface="Arial Narrow" panose="020B0606020202030204" pitchFamily="34" charset="0"/>
            </a:endParaRPr>
          </a:p>
        </p:txBody>
      </p:sp>
      <p:pic>
        <p:nvPicPr>
          <p:cNvPr id="3" name="图片 2"/>
          <p:cNvPicPr>
            <a:picLocks noChangeAspect="1"/>
          </p:cNvPicPr>
          <p:nvPr/>
        </p:nvPicPr>
        <p:blipFill>
          <a:blip r:embed="rId3"/>
          <a:stretch>
            <a:fillRect/>
          </a:stretch>
        </p:blipFill>
        <p:spPr>
          <a:xfrm>
            <a:off x="70338" y="3185899"/>
            <a:ext cx="5126391" cy="2400083"/>
          </a:xfrm>
          <a:prstGeom prst="rect">
            <a:avLst/>
          </a:prstGeom>
        </p:spPr>
      </p:pic>
      <p:pic>
        <p:nvPicPr>
          <p:cNvPr id="4" name="图片 3"/>
          <p:cNvPicPr>
            <a:picLocks noChangeAspect="1"/>
          </p:cNvPicPr>
          <p:nvPr/>
        </p:nvPicPr>
        <p:blipFill>
          <a:blip r:embed="rId4"/>
          <a:stretch>
            <a:fillRect/>
          </a:stretch>
        </p:blipFill>
        <p:spPr>
          <a:xfrm>
            <a:off x="5812256" y="1078237"/>
            <a:ext cx="1918544" cy="1446287"/>
          </a:xfrm>
          <a:prstGeom prst="rect">
            <a:avLst/>
          </a:prstGeom>
        </p:spPr>
      </p:pic>
      <p:pic>
        <p:nvPicPr>
          <p:cNvPr id="8" name="图片 7"/>
          <p:cNvPicPr>
            <a:picLocks noChangeAspect="1"/>
          </p:cNvPicPr>
          <p:nvPr/>
        </p:nvPicPr>
        <p:blipFill>
          <a:blip r:embed="rId5"/>
          <a:stretch>
            <a:fillRect/>
          </a:stretch>
        </p:blipFill>
        <p:spPr>
          <a:xfrm>
            <a:off x="740856" y="983404"/>
            <a:ext cx="3718204" cy="2015374"/>
          </a:xfrm>
          <a:prstGeom prst="rect">
            <a:avLst/>
          </a:prstGeom>
        </p:spPr>
      </p:pic>
      <p:sp>
        <p:nvSpPr>
          <p:cNvPr id="9" name="矩形 8"/>
          <p:cNvSpPr/>
          <p:nvPr/>
        </p:nvSpPr>
        <p:spPr>
          <a:xfrm>
            <a:off x="6006060" y="6060781"/>
            <a:ext cx="2577623" cy="369332"/>
          </a:xfrm>
          <a:prstGeom prst="rect">
            <a:avLst/>
          </a:prstGeom>
        </p:spPr>
        <p:txBody>
          <a:bodyPr wrap="square">
            <a:spAutoFit/>
          </a:bodyPr>
          <a:lstStyle/>
          <a:p>
            <a:r>
              <a:rPr lang="en-US" altLang="zh-CN" dirty="0" smtClean="0">
                <a:latin typeface="Times New Roman" panose="02020603050405020304" pitchFamily="18" charset="0"/>
              </a:rPr>
              <a:t>Extension: </a:t>
            </a:r>
            <a:r>
              <a:rPr lang="en-US" altLang="zh-CN" b="1" dirty="0" smtClean="0">
                <a:latin typeface="Times New Roman" panose="02020603050405020304" pitchFamily="18" charset="0"/>
              </a:rPr>
              <a:t>Grad-CAM</a:t>
            </a:r>
            <a:endParaRPr lang="zh-CN" altLang="en-US" b="1" dirty="0"/>
          </a:p>
        </p:txBody>
      </p:sp>
      <p:pic>
        <p:nvPicPr>
          <p:cNvPr id="11" name="图片 10"/>
          <p:cNvPicPr>
            <a:picLocks noChangeAspect="1"/>
          </p:cNvPicPr>
          <p:nvPr/>
        </p:nvPicPr>
        <p:blipFill>
          <a:blip r:embed="rId6"/>
          <a:stretch>
            <a:fillRect/>
          </a:stretch>
        </p:blipFill>
        <p:spPr>
          <a:xfrm>
            <a:off x="7159575" y="2908504"/>
            <a:ext cx="733425" cy="352425"/>
          </a:xfrm>
          <a:prstGeom prst="rect">
            <a:avLst/>
          </a:prstGeom>
        </p:spPr>
      </p:pic>
      <p:sp>
        <p:nvSpPr>
          <p:cNvPr id="12" name="矩形 11"/>
          <p:cNvSpPr/>
          <p:nvPr/>
        </p:nvSpPr>
        <p:spPr>
          <a:xfrm>
            <a:off x="5276754" y="2669742"/>
            <a:ext cx="3414708" cy="584775"/>
          </a:xfrm>
          <a:prstGeom prst="rect">
            <a:avLst/>
          </a:prstGeom>
        </p:spPr>
        <p:txBody>
          <a:bodyPr wrap="square">
            <a:spAutoFit/>
          </a:bodyPr>
          <a:lstStyle/>
          <a:p>
            <a:r>
              <a:rPr lang="en-US" altLang="zh-CN" sz="1600" dirty="0" smtClean="0">
                <a:latin typeface="Times New Roman" panose="02020603050405020304" pitchFamily="18" charset="0"/>
              </a:rPr>
              <a:t>Activations of k-</a:t>
            </a:r>
            <a:r>
              <a:rPr lang="en-US" altLang="zh-CN" sz="1600" i="1" dirty="0" err="1" smtClean="0">
                <a:latin typeface="Times New Roman" panose="02020603050405020304" pitchFamily="18" charset="0"/>
              </a:rPr>
              <a:t>th</a:t>
            </a:r>
            <a:r>
              <a:rPr lang="en-US" altLang="zh-CN" sz="1600" dirty="0" smtClean="0">
                <a:latin typeface="Times New Roman" panose="02020603050405020304" pitchFamily="18" charset="0"/>
              </a:rPr>
              <a:t> channel in the last convolutional layer: </a:t>
            </a:r>
            <a:endParaRPr lang="zh-CN" altLang="en-US" sz="1600" b="1" dirty="0"/>
          </a:p>
        </p:txBody>
      </p:sp>
      <p:pic>
        <p:nvPicPr>
          <p:cNvPr id="13" name="图片 12"/>
          <p:cNvPicPr>
            <a:picLocks noChangeAspect="1"/>
          </p:cNvPicPr>
          <p:nvPr/>
        </p:nvPicPr>
        <p:blipFill>
          <a:blip r:embed="rId7"/>
          <a:stretch>
            <a:fillRect/>
          </a:stretch>
        </p:blipFill>
        <p:spPr>
          <a:xfrm>
            <a:off x="5324475" y="4025483"/>
            <a:ext cx="3819525" cy="600075"/>
          </a:xfrm>
          <a:prstGeom prst="rect">
            <a:avLst/>
          </a:prstGeom>
        </p:spPr>
      </p:pic>
      <p:pic>
        <p:nvPicPr>
          <p:cNvPr id="14" name="图片 13"/>
          <p:cNvPicPr>
            <a:picLocks noChangeAspect="1"/>
          </p:cNvPicPr>
          <p:nvPr/>
        </p:nvPicPr>
        <p:blipFill>
          <a:blip r:embed="rId8"/>
          <a:stretch>
            <a:fillRect/>
          </a:stretch>
        </p:blipFill>
        <p:spPr>
          <a:xfrm>
            <a:off x="6047097" y="4960877"/>
            <a:ext cx="2495550" cy="590550"/>
          </a:xfrm>
          <a:prstGeom prst="rect">
            <a:avLst/>
          </a:prstGeom>
        </p:spPr>
      </p:pic>
      <p:sp>
        <p:nvSpPr>
          <p:cNvPr id="15" name="矩形 14"/>
          <p:cNvSpPr/>
          <p:nvPr/>
        </p:nvSpPr>
        <p:spPr>
          <a:xfrm>
            <a:off x="5276754" y="3593900"/>
            <a:ext cx="3414708" cy="338554"/>
          </a:xfrm>
          <a:prstGeom prst="rect">
            <a:avLst/>
          </a:prstGeom>
        </p:spPr>
        <p:txBody>
          <a:bodyPr wrap="square">
            <a:spAutoFit/>
          </a:bodyPr>
          <a:lstStyle/>
          <a:p>
            <a:r>
              <a:rPr lang="en-US" altLang="zh-CN" sz="1600" dirty="0" smtClean="0">
                <a:latin typeface="Times New Roman" panose="02020603050405020304" pitchFamily="18" charset="0"/>
              </a:rPr>
              <a:t>Score for class </a:t>
            </a:r>
            <a:r>
              <a:rPr lang="en-US" altLang="zh-CN" sz="1600" i="1" dirty="0" smtClean="0">
                <a:latin typeface="Times New Roman" panose="02020603050405020304" pitchFamily="18" charset="0"/>
              </a:rPr>
              <a:t>c</a:t>
            </a:r>
            <a:r>
              <a:rPr lang="en-US" altLang="zh-CN" sz="1600" dirty="0" smtClean="0">
                <a:latin typeface="Times New Roman" panose="02020603050405020304" pitchFamily="18" charset="0"/>
              </a:rPr>
              <a:t>: </a:t>
            </a:r>
            <a:endParaRPr lang="zh-CN" altLang="en-US" sz="1600" b="1" dirty="0"/>
          </a:p>
        </p:txBody>
      </p:sp>
      <p:sp>
        <p:nvSpPr>
          <p:cNvPr id="16" name="矩形 15"/>
          <p:cNvSpPr/>
          <p:nvPr/>
        </p:nvSpPr>
        <p:spPr>
          <a:xfrm>
            <a:off x="5276754" y="4721143"/>
            <a:ext cx="3414708" cy="338554"/>
          </a:xfrm>
          <a:prstGeom prst="rect">
            <a:avLst/>
          </a:prstGeom>
        </p:spPr>
        <p:txBody>
          <a:bodyPr wrap="square">
            <a:spAutoFit/>
          </a:bodyPr>
          <a:lstStyle/>
          <a:p>
            <a:r>
              <a:rPr lang="en-US" altLang="zh-CN" sz="1600" dirty="0" smtClean="0">
                <a:latin typeface="Times New Roman" panose="02020603050405020304" pitchFamily="18" charset="0"/>
              </a:rPr>
              <a:t>CAM for class </a:t>
            </a:r>
            <a:r>
              <a:rPr lang="en-US" altLang="zh-CN" sz="1600" i="1" dirty="0" smtClean="0">
                <a:latin typeface="Times New Roman" panose="02020603050405020304" pitchFamily="18" charset="0"/>
              </a:rPr>
              <a:t>c</a:t>
            </a:r>
            <a:r>
              <a:rPr lang="en-US" altLang="zh-CN" sz="1600" dirty="0" smtClean="0">
                <a:latin typeface="Times New Roman" panose="02020603050405020304" pitchFamily="18" charset="0"/>
              </a:rPr>
              <a:t>: </a:t>
            </a:r>
            <a:endParaRPr lang="zh-CN" altLang="en-US" sz="1600" b="1" dirty="0"/>
          </a:p>
        </p:txBody>
      </p:sp>
      <p:pic>
        <p:nvPicPr>
          <p:cNvPr id="17" name="图片 16"/>
          <p:cNvPicPr>
            <a:picLocks noChangeAspect="1"/>
          </p:cNvPicPr>
          <p:nvPr/>
        </p:nvPicPr>
        <p:blipFill>
          <a:blip r:embed="rId9"/>
          <a:stretch>
            <a:fillRect/>
          </a:stretch>
        </p:blipFill>
        <p:spPr>
          <a:xfrm>
            <a:off x="6203250" y="5490244"/>
            <a:ext cx="1752600" cy="438150"/>
          </a:xfrm>
          <a:prstGeom prst="rect">
            <a:avLst/>
          </a:prstGeom>
        </p:spPr>
      </p:pic>
      <p:pic>
        <p:nvPicPr>
          <p:cNvPr id="18" name="图片 17"/>
          <p:cNvPicPr>
            <a:picLocks noChangeAspect="1"/>
          </p:cNvPicPr>
          <p:nvPr/>
        </p:nvPicPr>
        <p:blipFill>
          <a:blip r:embed="rId10"/>
          <a:stretch>
            <a:fillRect/>
          </a:stretch>
        </p:blipFill>
        <p:spPr>
          <a:xfrm>
            <a:off x="7205632" y="3285811"/>
            <a:ext cx="1688825" cy="345904"/>
          </a:xfrm>
          <a:prstGeom prst="rect">
            <a:avLst/>
          </a:prstGeom>
        </p:spPr>
      </p:pic>
      <p:sp>
        <p:nvSpPr>
          <p:cNvPr id="19" name="矩形 18"/>
          <p:cNvSpPr/>
          <p:nvPr/>
        </p:nvSpPr>
        <p:spPr>
          <a:xfrm>
            <a:off x="5276754" y="3254025"/>
            <a:ext cx="3414708" cy="338554"/>
          </a:xfrm>
          <a:prstGeom prst="rect">
            <a:avLst/>
          </a:prstGeom>
        </p:spPr>
        <p:txBody>
          <a:bodyPr wrap="square">
            <a:spAutoFit/>
          </a:bodyPr>
          <a:lstStyle/>
          <a:p>
            <a:r>
              <a:rPr lang="en-US" altLang="zh-CN" sz="1600" dirty="0" smtClean="0">
                <a:latin typeface="Times New Roman" panose="02020603050405020304" pitchFamily="18" charset="0"/>
              </a:rPr>
              <a:t>GAP for </a:t>
            </a:r>
            <a:r>
              <a:rPr lang="en-US" altLang="zh-CN" sz="1600" dirty="0">
                <a:latin typeface="Times New Roman" panose="02020603050405020304" pitchFamily="18" charset="0"/>
              </a:rPr>
              <a:t>k-</a:t>
            </a:r>
            <a:r>
              <a:rPr lang="en-US" altLang="zh-CN" sz="1600" i="1" dirty="0" err="1">
                <a:latin typeface="Times New Roman" panose="02020603050405020304" pitchFamily="18" charset="0"/>
              </a:rPr>
              <a:t>th</a:t>
            </a:r>
            <a:r>
              <a:rPr lang="en-US" altLang="zh-CN" sz="1600" dirty="0">
                <a:latin typeface="Times New Roman" panose="02020603050405020304" pitchFamily="18" charset="0"/>
              </a:rPr>
              <a:t> channel</a:t>
            </a:r>
            <a:r>
              <a:rPr lang="en-US" altLang="zh-CN" sz="1600" dirty="0" smtClean="0">
                <a:latin typeface="Times New Roman" panose="02020603050405020304" pitchFamily="18" charset="0"/>
              </a:rPr>
              <a:t> </a:t>
            </a:r>
            <a:endParaRPr lang="zh-CN" altLang="en-US" sz="1600" b="1" dirty="0"/>
          </a:p>
        </p:txBody>
      </p:sp>
      <p:sp>
        <p:nvSpPr>
          <p:cNvPr id="20" name="矩形 19"/>
          <p:cNvSpPr/>
          <p:nvPr/>
        </p:nvSpPr>
        <p:spPr>
          <a:xfrm>
            <a:off x="1836926" y="2998778"/>
            <a:ext cx="2735044" cy="338554"/>
          </a:xfrm>
          <a:prstGeom prst="rect">
            <a:avLst/>
          </a:prstGeom>
        </p:spPr>
        <p:txBody>
          <a:bodyPr wrap="none">
            <a:spAutoFit/>
          </a:bodyPr>
          <a:lstStyle/>
          <a:p>
            <a:r>
              <a:rPr lang="en-US" altLang="zh-CN" sz="1600" dirty="0" smtClean="0">
                <a:latin typeface="Times New Roman" panose="02020603050405020304" pitchFamily="18" charset="0"/>
              </a:rPr>
              <a:t>GAP</a:t>
            </a:r>
            <a:r>
              <a:rPr lang="zh-CN" altLang="en-US" sz="1600" dirty="0" smtClean="0">
                <a:latin typeface="Times New Roman" panose="02020603050405020304" pitchFamily="18" charset="0"/>
              </a:rPr>
              <a:t>： </a:t>
            </a:r>
            <a:r>
              <a:rPr lang="en-US" altLang="zh-CN" sz="1600" dirty="0" smtClean="0">
                <a:latin typeface="Times New Roman" panose="02020603050405020304" pitchFamily="18" charset="0"/>
              </a:rPr>
              <a:t>global average pooling</a:t>
            </a:r>
            <a:endParaRPr lang="zh-CN" altLang="en-US" sz="1600" dirty="0"/>
          </a:p>
        </p:txBody>
      </p:sp>
      <p:pic>
        <p:nvPicPr>
          <p:cNvPr id="21" name="图片 20"/>
          <p:cNvPicPr>
            <a:picLocks noChangeAspect="1"/>
          </p:cNvPicPr>
          <p:nvPr/>
        </p:nvPicPr>
        <p:blipFill>
          <a:blip r:embed="rId11"/>
          <a:stretch>
            <a:fillRect/>
          </a:stretch>
        </p:blipFill>
        <p:spPr>
          <a:xfrm>
            <a:off x="6973827" y="3634599"/>
            <a:ext cx="1513946" cy="368880"/>
          </a:xfrm>
          <a:prstGeom prst="rect">
            <a:avLst/>
          </a:prstGeom>
        </p:spPr>
      </p:pic>
    </p:spTree>
    <p:extLst>
      <p:ext uri="{BB962C8B-B14F-4D97-AF65-F5344CB8AC3E}">
        <p14:creationId xmlns:p14="http://schemas.microsoft.com/office/powerpoint/2010/main" val="1404802732"/>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F342C-B4B7-FDB9-FAA5-C4D99C38092F}"/>
              </a:ext>
            </a:extLst>
          </p:cNvPr>
          <p:cNvSpPr>
            <a:spLocks noGrp="1"/>
          </p:cNvSpPr>
          <p:nvPr>
            <p:ph type="title"/>
          </p:nvPr>
        </p:nvSpPr>
        <p:spPr/>
        <p:txBody>
          <a:bodyPr/>
          <a:lstStyle/>
          <a:p>
            <a:r>
              <a:rPr lang="en-US" altLang="zh-CN" spc="-5" dirty="0"/>
              <a:t>Today's</a:t>
            </a:r>
            <a:r>
              <a:rPr lang="en-US" altLang="zh-CN" spc="-70" dirty="0"/>
              <a:t> </a:t>
            </a:r>
            <a:r>
              <a:rPr lang="en-US" altLang="zh-CN" spc="-10" dirty="0"/>
              <a:t>agenda</a:t>
            </a:r>
            <a:endParaRPr lang="zh-CN" altLang="en-US" dirty="0"/>
          </a:p>
        </p:txBody>
      </p:sp>
      <p:sp>
        <p:nvSpPr>
          <p:cNvPr id="6" name="object 3">
            <a:extLst>
              <a:ext uri="{FF2B5EF4-FFF2-40B4-BE49-F238E27FC236}">
                <a16:creationId xmlns:a16="http://schemas.microsoft.com/office/drawing/2014/main" id="{193F4F69-2C8F-5DB6-9FBB-3EA002BC6D41}"/>
              </a:ext>
            </a:extLst>
          </p:cNvPr>
          <p:cNvSpPr txBox="1"/>
          <p:nvPr/>
        </p:nvSpPr>
        <p:spPr>
          <a:xfrm>
            <a:off x="588825" y="970500"/>
            <a:ext cx="5962470" cy="356316"/>
          </a:xfrm>
          <a:prstGeom prst="rect">
            <a:avLst/>
          </a:prstGeom>
        </p:spPr>
        <p:txBody>
          <a:bodyPr vert="horz" wrap="square" lIns="0" tIns="12700" rIns="0" bIns="0" rtlCol="0">
            <a:spAutoFit/>
          </a:bodyPr>
          <a:lstStyle/>
          <a:p>
            <a:pPr marL="12700">
              <a:lnSpc>
                <a:spcPct val="110000"/>
              </a:lnSpc>
              <a:spcBef>
                <a:spcPts val="100"/>
              </a:spcBef>
            </a:pPr>
            <a:r>
              <a:rPr sz="2200" b="1" dirty="0">
                <a:solidFill>
                  <a:schemeClr val="bg1">
                    <a:lumMod val="75000"/>
                  </a:schemeClr>
                </a:solidFill>
                <a:cs typeface="Arial" panose="020B0604020202020204" pitchFamily="34" charset="0"/>
              </a:rPr>
              <a:t>Visualizing</a:t>
            </a:r>
            <a:r>
              <a:rPr sz="2200" b="1" spc="-25"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what</a:t>
            </a:r>
            <a:r>
              <a:rPr sz="2200" b="1" spc="-20" dirty="0">
                <a:solidFill>
                  <a:schemeClr val="bg1">
                    <a:lumMod val="75000"/>
                  </a:schemeClr>
                </a:solidFill>
                <a:cs typeface="Arial" panose="020B0604020202020204" pitchFamily="34" charset="0"/>
              </a:rPr>
              <a:t> </a:t>
            </a:r>
            <a:r>
              <a:rPr sz="2200" b="1" spc="-5" dirty="0">
                <a:solidFill>
                  <a:schemeClr val="bg1">
                    <a:lumMod val="75000"/>
                  </a:schemeClr>
                </a:solidFill>
                <a:cs typeface="Arial" panose="020B0604020202020204" pitchFamily="34" charset="0"/>
              </a:rPr>
              <a:t>models</a:t>
            </a:r>
            <a:r>
              <a:rPr sz="2200" b="1" spc="-30"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have</a:t>
            </a:r>
            <a:r>
              <a:rPr sz="2200" b="1" spc="-20"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learned:</a:t>
            </a:r>
            <a:endParaRPr sz="2200" dirty="0">
              <a:solidFill>
                <a:schemeClr val="bg1">
                  <a:lumMod val="75000"/>
                </a:schemeClr>
              </a:solidFill>
              <a:cs typeface="Arial" panose="020B0604020202020204" pitchFamily="34" charset="0"/>
            </a:endParaRPr>
          </a:p>
        </p:txBody>
      </p:sp>
      <p:sp>
        <p:nvSpPr>
          <p:cNvPr id="7" name="object 4">
            <a:extLst>
              <a:ext uri="{FF2B5EF4-FFF2-40B4-BE49-F238E27FC236}">
                <a16:creationId xmlns:a16="http://schemas.microsoft.com/office/drawing/2014/main" id="{A59E4104-84B1-D53F-9DA0-25D424B128B9}"/>
              </a:ext>
            </a:extLst>
          </p:cNvPr>
          <p:cNvSpPr txBox="1"/>
          <p:nvPr/>
        </p:nvSpPr>
        <p:spPr>
          <a:xfrm>
            <a:off x="588825" y="1328578"/>
            <a:ext cx="7139760" cy="5248937"/>
          </a:xfrm>
          <a:prstGeom prst="rect">
            <a:avLst/>
          </a:prstGeom>
        </p:spPr>
        <p:txBody>
          <a:bodyPr vert="horz" wrap="square" lIns="0" tIns="12700" rIns="0" bIns="0" rtlCol="0">
            <a:spAutoFit/>
          </a:bodyPr>
          <a:lstStyle/>
          <a:p>
            <a:pPr marL="469900" indent="-342900">
              <a:lnSpc>
                <a:spcPct val="110000"/>
              </a:lnSpc>
              <a:spcBef>
                <a:spcPts val="100"/>
              </a:spcBef>
              <a:buChar char="-"/>
              <a:tabLst>
                <a:tab pos="469265" algn="l"/>
                <a:tab pos="469900" algn="l"/>
              </a:tabLst>
            </a:pPr>
            <a:r>
              <a:rPr sz="2200" dirty="0">
                <a:solidFill>
                  <a:schemeClr val="bg1">
                    <a:lumMod val="75000"/>
                  </a:schemeClr>
                </a:solidFill>
                <a:cs typeface="Arial" panose="020B0604020202020204" pitchFamily="34" charset="0"/>
              </a:rPr>
              <a:t>Visualizing</a:t>
            </a:r>
            <a:r>
              <a:rPr sz="2200" spc="-5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filters</a:t>
            </a:r>
          </a:p>
          <a:p>
            <a:pPr marL="469900" indent="-342900">
              <a:lnSpc>
                <a:spcPct val="110000"/>
              </a:lnSpc>
              <a:spcBef>
                <a:spcPts val="45"/>
              </a:spcBef>
              <a:buChar char="-"/>
              <a:tabLst>
                <a:tab pos="469265" algn="l"/>
                <a:tab pos="469900" algn="l"/>
              </a:tabLst>
            </a:pPr>
            <a:r>
              <a:rPr sz="2200" dirty="0">
                <a:solidFill>
                  <a:schemeClr val="bg1">
                    <a:lumMod val="75000"/>
                  </a:schemeClr>
                </a:solidFill>
                <a:cs typeface="Arial" panose="020B0604020202020204" pitchFamily="34" charset="0"/>
              </a:rPr>
              <a:t>Visualizing</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final</a:t>
            </a:r>
            <a:r>
              <a:rPr sz="2200" spc="-2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layer</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features</a:t>
            </a: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Visualizing</a:t>
            </a:r>
            <a:r>
              <a:rPr sz="2200" spc="-5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activations</a:t>
            </a:r>
            <a:endParaRPr sz="2200" dirty="0">
              <a:solidFill>
                <a:schemeClr val="bg1">
                  <a:lumMod val="75000"/>
                </a:schemeClr>
              </a:solidFill>
              <a:cs typeface="Arial" panose="020B0604020202020204" pitchFamily="34" charset="0"/>
            </a:endParaRPr>
          </a:p>
          <a:p>
            <a:pPr marL="12700">
              <a:lnSpc>
                <a:spcPct val="110000"/>
              </a:lnSpc>
              <a:spcBef>
                <a:spcPts val="50"/>
              </a:spcBef>
            </a:pPr>
            <a:r>
              <a:rPr sz="2200" b="1" spc="-5" dirty="0">
                <a:cs typeface="Arial" panose="020B0604020202020204" pitchFamily="34" charset="0"/>
              </a:rPr>
              <a:t>Understanding</a:t>
            </a:r>
            <a:r>
              <a:rPr sz="2200" b="1" spc="-10" dirty="0">
                <a:cs typeface="Arial" panose="020B0604020202020204" pitchFamily="34" charset="0"/>
              </a:rPr>
              <a:t> </a:t>
            </a:r>
            <a:r>
              <a:rPr sz="2200" b="1" dirty="0">
                <a:cs typeface="Arial" panose="020B0604020202020204" pitchFamily="34" charset="0"/>
              </a:rPr>
              <a:t>input</a:t>
            </a:r>
            <a:r>
              <a:rPr sz="2200" b="1" spc="-10" dirty="0">
                <a:cs typeface="Arial" panose="020B0604020202020204" pitchFamily="34" charset="0"/>
              </a:rPr>
              <a:t> </a:t>
            </a:r>
            <a:r>
              <a:rPr sz="2200" b="1" spc="-5" dirty="0">
                <a:cs typeface="Arial" panose="020B0604020202020204" pitchFamily="34" charset="0"/>
              </a:rPr>
              <a:t>pixels</a:t>
            </a:r>
            <a:endParaRPr sz="2200" dirty="0">
              <a:cs typeface="Arial" panose="020B0604020202020204" pitchFamily="34" charset="0"/>
            </a:endParaRPr>
          </a:p>
          <a:p>
            <a:pPr marL="469900" indent="-342900">
              <a:lnSpc>
                <a:spcPct val="110000"/>
              </a:lnSpc>
              <a:spcBef>
                <a:spcPts val="50"/>
              </a:spcBef>
              <a:buChar char="-"/>
              <a:tabLst>
                <a:tab pos="469265" algn="l"/>
                <a:tab pos="469900" algn="l"/>
              </a:tabLst>
            </a:pPr>
            <a:r>
              <a:rPr sz="2200" dirty="0">
                <a:cs typeface="Arial" panose="020B0604020202020204" pitchFamily="34" charset="0"/>
              </a:rPr>
              <a:t>Identifying</a:t>
            </a:r>
            <a:r>
              <a:rPr sz="2200" spc="-30" dirty="0">
                <a:cs typeface="Arial" panose="020B0604020202020204" pitchFamily="34" charset="0"/>
              </a:rPr>
              <a:t> </a:t>
            </a:r>
            <a:r>
              <a:rPr sz="2200" spc="-5" dirty="0">
                <a:cs typeface="Arial" panose="020B0604020202020204" pitchFamily="34" charset="0"/>
              </a:rPr>
              <a:t>important</a:t>
            </a:r>
            <a:r>
              <a:rPr sz="2200" spc="-35" dirty="0">
                <a:cs typeface="Arial" panose="020B0604020202020204" pitchFamily="34" charset="0"/>
              </a:rPr>
              <a:t> </a:t>
            </a:r>
            <a:r>
              <a:rPr sz="2200" spc="-5" dirty="0">
                <a:cs typeface="Arial" panose="020B0604020202020204" pitchFamily="34" charset="0"/>
              </a:rPr>
              <a:t>pixels</a:t>
            </a:r>
            <a:endParaRPr sz="2200" dirty="0">
              <a:cs typeface="Arial" panose="020B0604020202020204" pitchFamily="34" charset="0"/>
            </a:endParaRPr>
          </a:p>
          <a:p>
            <a:pPr marL="469900" indent="-342900">
              <a:lnSpc>
                <a:spcPct val="110000"/>
              </a:lnSpc>
              <a:buChar char="-"/>
              <a:tabLst>
                <a:tab pos="469265" algn="l"/>
                <a:tab pos="469900" algn="l"/>
              </a:tabLst>
            </a:pPr>
            <a:r>
              <a:rPr sz="2200" dirty="0">
                <a:cs typeface="Arial" panose="020B0604020202020204" pitchFamily="34" charset="0"/>
              </a:rPr>
              <a:t>Saliency</a:t>
            </a:r>
            <a:r>
              <a:rPr sz="2200" spc="-35" dirty="0">
                <a:cs typeface="Arial" panose="020B0604020202020204" pitchFamily="34" charset="0"/>
              </a:rPr>
              <a:t> </a:t>
            </a:r>
            <a:r>
              <a:rPr sz="2200" dirty="0">
                <a:cs typeface="Arial" panose="020B0604020202020204" pitchFamily="34" charset="0"/>
              </a:rPr>
              <a:t>via</a:t>
            </a:r>
            <a:r>
              <a:rPr sz="2200" spc="-30" dirty="0">
                <a:cs typeface="Arial" panose="020B0604020202020204" pitchFamily="34" charset="0"/>
              </a:rPr>
              <a:t> </a:t>
            </a:r>
            <a:r>
              <a:rPr sz="2200" spc="-5" dirty="0">
                <a:cs typeface="Arial" panose="020B0604020202020204" pitchFamily="34" charset="0"/>
              </a:rPr>
              <a:t>backprop</a:t>
            </a:r>
            <a:endParaRPr sz="2200" dirty="0">
              <a:cs typeface="Arial" panose="020B0604020202020204" pitchFamily="34" charset="0"/>
            </a:endParaRPr>
          </a:p>
          <a:p>
            <a:pPr marL="469900" indent="-342900">
              <a:lnSpc>
                <a:spcPct val="110000"/>
              </a:lnSpc>
              <a:spcBef>
                <a:spcPts val="50"/>
              </a:spcBef>
              <a:buChar char="-"/>
              <a:tabLst>
                <a:tab pos="469265" algn="l"/>
                <a:tab pos="469900" algn="l"/>
              </a:tabLst>
            </a:pPr>
            <a:r>
              <a:rPr sz="2200" dirty="0">
                <a:cs typeface="Arial" panose="020B0604020202020204" pitchFamily="34" charset="0"/>
              </a:rPr>
              <a:t>Guided</a:t>
            </a:r>
            <a:r>
              <a:rPr sz="2200" spc="-25" dirty="0">
                <a:cs typeface="Arial" panose="020B0604020202020204" pitchFamily="34" charset="0"/>
              </a:rPr>
              <a:t> </a:t>
            </a:r>
            <a:r>
              <a:rPr sz="2200" spc="-5" dirty="0">
                <a:cs typeface="Arial" panose="020B0604020202020204" pitchFamily="34" charset="0"/>
              </a:rPr>
              <a:t>backprop</a:t>
            </a:r>
            <a:r>
              <a:rPr sz="2200" spc="-25" dirty="0">
                <a:cs typeface="Arial" panose="020B0604020202020204" pitchFamily="34" charset="0"/>
              </a:rPr>
              <a:t> </a:t>
            </a:r>
            <a:r>
              <a:rPr sz="2200" dirty="0">
                <a:cs typeface="Arial" panose="020B0604020202020204" pitchFamily="34" charset="0"/>
              </a:rPr>
              <a:t>to</a:t>
            </a:r>
            <a:r>
              <a:rPr sz="2200" spc="-20" dirty="0">
                <a:cs typeface="Arial" panose="020B0604020202020204" pitchFamily="34" charset="0"/>
              </a:rPr>
              <a:t> </a:t>
            </a:r>
            <a:r>
              <a:rPr sz="2200" spc="-5" dirty="0">
                <a:cs typeface="Arial" panose="020B0604020202020204" pitchFamily="34" charset="0"/>
              </a:rPr>
              <a:t>generate</a:t>
            </a:r>
            <a:r>
              <a:rPr sz="2200" spc="-25" dirty="0">
                <a:cs typeface="Arial" panose="020B0604020202020204" pitchFamily="34" charset="0"/>
              </a:rPr>
              <a:t> </a:t>
            </a:r>
            <a:r>
              <a:rPr sz="2200" spc="-5" dirty="0">
                <a:cs typeface="Arial" panose="020B0604020202020204" pitchFamily="34" charset="0"/>
              </a:rPr>
              <a:t>images</a:t>
            </a:r>
            <a:endParaRPr sz="2200" dirty="0">
              <a:cs typeface="Arial" panose="020B0604020202020204" pitchFamily="34" charset="0"/>
            </a:endParaRPr>
          </a:p>
          <a:p>
            <a:pPr marL="469900" indent="-342900">
              <a:lnSpc>
                <a:spcPct val="110000"/>
              </a:lnSpc>
              <a:buChar char="-"/>
              <a:tabLst>
                <a:tab pos="469265" algn="l"/>
                <a:tab pos="469900" algn="l"/>
              </a:tabLst>
            </a:pPr>
            <a:r>
              <a:rPr sz="2200" dirty="0">
                <a:cs typeface="Arial" panose="020B0604020202020204" pitchFamily="34" charset="0"/>
              </a:rPr>
              <a:t>Gradient</a:t>
            </a:r>
            <a:r>
              <a:rPr sz="2200" spc="-20" dirty="0">
                <a:cs typeface="Arial" panose="020B0604020202020204" pitchFamily="34" charset="0"/>
              </a:rPr>
              <a:t> </a:t>
            </a:r>
            <a:r>
              <a:rPr sz="2200" spc="-5" dirty="0">
                <a:cs typeface="Arial" panose="020B0604020202020204" pitchFamily="34" charset="0"/>
              </a:rPr>
              <a:t>ascent</a:t>
            </a:r>
            <a:r>
              <a:rPr sz="2200" spc="-25" dirty="0">
                <a:cs typeface="Arial" panose="020B0604020202020204" pitchFamily="34" charset="0"/>
              </a:rPr>
              <a:t> </a:t>
            </a:r>
            <a:r>
              <a:rPr sz="2200" dirty="0">
                <a:cs typeface="Arial" panose="020B0604020202020204" pitchFamily="34" charset="0"/>
              </a:rPr>
              <a:t>to</a:t>
            </a:r>
            <a:r>
              <a:rPr sz="2200" spc="-15" dirty="0">
                <a:cs typeface="Arial" panose="020B0604020202020204" pitchFamily="34" charset="0"/>
              </a:rPr>
              <a:t> </a:t>
            </a:r>
            <a:r>
              <a:rPr sz="2200" dirty="0">
                <a:cs typeface="Arial" panose="020B0604020202020204" pitchFamily="34" charset="0"/>
              </a:rPr>
              <a:t>visualize</a:t>
            </a:r>
            <a:r>
              <a:rPr sz="2200" spc="-20" dirty="0">
                <a:cs typeface="Arial" panose="020B0604020202020204" pitchFamily="34" charset="0"/>
              </a:rPr>
              <a:t> </a:t>
            </a:r>
            <a:r>
              <a:rPr sz="2200" dirty="0">
                <a:cs typeface="Arial" panose="020B0604020202020204" pitchFamily="34" charset="0"/>
              </a:rPr>
              <a:t>features</a:t>
            </a:r>
          </a:p>
          <a:p>
            <a:pPr marL="12700" marR="1441450">
              <a:lnSpc>
                <a:spcPct val="110000"/>
              </a:lnSpc>
            </a:pPr>
            <a:r>
              <a:rPr sz="2200" b="1" spc="-5" dirty="0">
                <a:solidFill>
                  <a:schemeClr val="bg1">
                    <a:lumMod val="75000"/>
                  </a:schemeClr>
                </a:solidFill>
                <a:cs typeface="Arial" panose="020B0604020202020204" pitchFamily="34" charset="0"/>
              </a:rPr>
              <a:t>Adversarial perturbations </a:t>
            </a:r>
            <a:r>
              <a:rPr sz="2200" b="1" spc="-490" dirty="0">
                <a:solidFill>
                  <a:schemeClr val="bg1">
                    <a:lumMod val="75000"/>
                  </a:schemeClr>
                </a:solidFill>
                <a:cs typeface="Arial" panose="020B0604020202020204" pitchFamily="34" charset="0"/>
              </a:rPr>
              <a:t> </a:t>
            </a:r>
            <a:endParaRPr lang="en-US" sz="2200" b="1" spc="-490" dirty="0">
              <a:solidFill>
                <a:schemeClr val="bg1">
                  <a:lumMod val="75000"/>
                </a:schemeClr>
              </a:solidFill>
              <a:cs typeface="Arial" panose="020B0604020202020204" pitchFamily="34" charset="0"/>
            </a:endParaRPr>
          </a:p>
          <a:p>
            <a:pPr marL="12700" marR="1441450">
              <a:lnSpc>
                <a:spcPct val="110000"/>
              </a:lnSpc>
            </a:pPr>
            <a:r>
              <a:rPr sz="2200" b="1" spc="-5" dirty="0">
                <a:solidFill>
                  <a:schemeClr val="bg1">
                    <a:lumMod val="75000"/>
                  </a:schemeClr>
                </a:solidFill>
                <a:cs typeface="Arial" panose="020B0604020202020204" pitchFamily="34" charset="0"/>
              </a:rPr>
              <a:t>Style</a:t>
            </a:r>
            <a:r>
              <a:rPr sz="2200" b="1" spc="-10" dirty="0">
                <a:solidFill>
                  <a:schemeClr val="bg1">
                    <a:lumMod val="75000"/>
                  </a:schemeClr>
                </a:solidFill>
                <a:cs typeface="Arial" panose="020B0604020202020204" pitchFamily="34" charset="0"/>
              </a:rPr>
              <a:t> </a:t>
            </a:r>
            <a:r>
              <a:rPr sz="2200" b="1" spc="-5" dirty="0">
                <a:solidFill>
                  <a:schemeClr val="bg1">
                    <a:lumMod val="75000"/>
                  </a:schemeClr>
                </a:solidFill>
                <a:cs typeface="Arial" panose="020B0604020202020204" pitchFamily="34" charset="0"/>
              </a:rPr>
              <a:t>transfer</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Features</a:t>
            </a:r>
            <a:r>
              <a:rPr sz="2200" spc="-5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inversion</a:t>
            </a:r>
            <a:endParaRPr sz="2200" dirty="0">
              <a:solidFill>
                <a:schemeClr val="bg1">
                  <a:lumMod val="75000"/>
                </a:schemeClr>
              </a:solidFill>
              <a:cs typeface="Arial" panose="020B0604020202020204" pitchFamily="34" charset="0"/>
            </a:endParaRPr>
          </a:p>
          <a:p>
            <a:pPr marL="469900" indent="-342900">
              <a:lnSpc>
                <a:spcPct val="110000"/>
              </a:lnSpc>
              <a:spcBef>
                <a:spcPts val="50"/>
              </a:spcBef>
              <a:buChar char="-"/>
              <a:tabLst>
                <a:tab pos="469265" algn="l"/>
                <a:tab pos="469900" algn="l"/>
              </a:tabLst>
            </a:pPr>
            <a:r>
              <a:rPr sz="2200" spc="-5" dirty="0">
                <a:solidFill>
                  <a:schemeClr val="bg1">
                    <a:lumMod val="75000"/>
                  </a:schemeClr>
                </a:solidFill>
                <a:cs typeface="Arial" panose="020B0604020202020204" pitchFamily="34" charset="0"/>
              </a:rPr>
              <a:t>Deep</a:t>
            </a:r>
            <a:r>
              <a:rPr sz="2200" spc="-4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dream</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Texture</a:t>
            </a:r>
            <a:r>
              <a:rPr sz="2200" spc="-5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synthesis</a:t>
            </a:r>
          </a:p>
          <a:p>
            <a:pPr marL="469900" indent="-342900">
              <a:lnSpc>
                <a:spcPct val="110000"/>
              </a:lnSpc>
              <a:spcBef>
                <a:spcPts val="45"/>
              </a:spcBef>
              <a:buChar char="-"/>
              <a:tabLst>
                <a:tab pos="469265" algn="l"/>
                <a:tab pos="469900" algn="l"/>
              </a:tabLst>
            </a:pPr>
            <a:r>
              <a:rPr sz="2200" spc="-5" dirty="0">
                <a:solidFill>
                  <a:schemeClr val="bg1">
                    <a:lumMod val="75000"/>
                  </a:schemeClr>
                </a:solidFill>
                <a:cs typeface="Arial" panose="020B0604020202020204" pitchFamily="34" charset="0"/>
              </a:rPr>
              <a:t>Neural</a:t>
            </a:r>
            <a:r>
              <a:rPr sz="2200" spc="-3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style</a:t>
            </a:r>
            <a:r>
              <a:rPr sz="2200" spc="-3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transfer</a:t>
            </a:r>
          </a:p>
        </p:txBody>
      </p:sp>
    </p:spTree>
    <p:extLst>
      <p:ext uri="{BB962C8B-B14F-4D97-AF65-F5344CB8AC3E}">
        <p14:creationId xmlns:p14="http://schemas.microsoft.com/office/powerpoint/2010/main" val="1653157939"/>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0E3D52-0066-7B01-5611-5F49EF7913CC}"/>
              </a:ext>
            </a:extLst>
          </p:cNvPr>
          <p:cNvSpPr>
            <a:spLocks noGrp="1"/>
          </p:cNvSpPr>
          <p:nvPr>
            <p:ph type="title"/>
          </p:nvPr>
        </p:nvSpPr>
        <p:spPr/>
        <p:txBody>
          <a:bodyPr/>
          <a:lstStyle/>
          <a:p>
            <a:r>
              <a:rPr lang="en-US" altLang="zh-CN" spc="-5" dirty="0"/>
              <a:t>Maximally</a:t>
            </a:r>
            <a:r>
              <a:rPr lang="en-US" altLang="zh-CN" spc="-30" dirty="0"/>
              <a:t> </a:t>
            </a:r>
            <a:r>
              <a:rPr lang="en-US" altLang="zh-CN" spc="-5" dirty="0"/>
              <a:t>Activating</a:t>
            </a:r>
            <a:r>
              <a:rPr lang="en-US" altLang="zh-CN" spc="-35" dirty="0"/>
              <a:t> </a:t>
            </a:r>
            <a:r>
              <a:rPr lang="en-US" altLang="zh-CN" spc="-5" dirty="0"/>
              <a:t>Patches</a:t>
            </a:r>
            <a:endParaRPr lang="zh-CN" altLang="en-US" dirty="0"/>
          </a:p>
        </p:txBody>
      </p:sp>
      <p:pic>
        <p:nvPicPr>
          <p:cNvPr id="4" name="object 2">
            <a:extLst>
              <a:ext uri="{FF2B5EF4-FFF2-40B4-BE49-F238E27FC236}">
                <a16:creationId xmlns:a16="http://schemas.microsoft.com/office/drawing/2014/main" id="{454A1D54-30DF-7048-2267-CFB1ADC6B452}"/>
              </a:ext>
            </a:extLst>
          </p:cNvPr>
          <p:cNvPicPr/>
          <p:nvPr/>
        </p:nvPicPr>
        <p:blipFill>
          <a:blip r:embed="rId3" cstate="print"/>
          <a:stretch>
            <a:fillRect/>
          </a:stretch>
        </p:blipFill>
        <p:spPr>
          <a:xfrm>
            <a:off x="5618006" y="1204976"/>
            <a:ext cx="3307079" cy="2017776"/>
          </a:xfrm>
          <a:prstGeom prst="rect">
            <a:avLst/>
          </a:prstGeom>
        </p:spPr>
      </p:pic>
      <p:pic>
        <p:nvPicPr>
          <p:cNvPr id="5" name="object 4">
            <a:extLst>
              <a:ext uri="{FF2B5EF4-FFF2-40B4-BE49-F238E27FC236}">
                <a16:creationId xmlns:a16="http://schemas.microsoft.com/office/drawing/2014/main" id="{99F26EB7-A742-6656-B272-2CC6B976A047}"/>
              </a:ext>
            </a:extLst>
          </p:cNvPr>
          <p:cNvPicPr/>
          <p:nvPr/>
        </p:nvPicPr>
        <p:blipFill>
          <a:blip r:embed="rId4" cstate="print"/>
          <a:stretch>
            <a:fillRect/>
          </a:stretch>
        </p:blipFill>
        <p:spPr>
          <a:xfrm>
            <a:off x="5639341" y="3308095"/>
            <a:ext cx="3264408" cy="1993392"/>
          </a:xfrm>
          <a:prstGeom prst="rect">
            <a:avLst/>
          </a:prstGeom>
        </p:spPr>
      </p:pic>
      <p:pic>
        <p:nvPicPr>
          <p:cNvPr id="6" name="object 5">
            <a:extLst>
              <a:ext uri="{FF2B5EF4-FFF2-40B4-BE49-F238E27FC236}">
                <a16:creationId xmlns:a16="http://schemas.microsoft.com/office/drawing/2014/main" id="{E36056A6-89ED-E6E6-B76A-7D235D780426}"/>
              </a:ext>
            </a:extLst>
          </p:cNvPr>
          <p:cNvPicPr/>
          <p:nvPr/>
        </p:nvPicPr>
        <p:blipFill>
          <a:blip r:embed="rId5" cstate="print"/>
          <a:stretch>
            <a:fillRect/>
          </a:stretch>
        </p:blipFill>
        <p:spPr>
          <a:xfrm>
            <a:off x="357158" y="1887727"/>
            <a:ext cx="1344168" cy="1341120"/>
          </a:xfrm>
          <a:prstGeom prst="rect">
            <a:avLst/>
          </a:prstGeom>
        </p:spPr>
      </p:pic>
      <p:grpSp>
        <p:nvGrpSpPr>
          <p:cNvPr id="7" name="object 6">
            <a:extLst>
              <a:ext uri="{FF2B5EF4-FFF2-40B4-BE49-F238E27FC236}">
                <a16:creationId xmlns:a16="http://schemas.microsoft.com/office/drawing/2014/main" id="{B7BCBFAA-5921-91D0-0C32-421B410EA51E}"/>
              </a:ext>
            </a:extLst>
          </p:cNvPr>
          <p:cNvGrpSpPr/>
          <p:nvPr/>
        </p:nvGrpSpPr>
        <p:grpSpPr>
          <a:xfrm>
            <a:off x="1838485" y="2168144"/>
            <a:ext cx="2981325" cy="1185545"/>
            <a:chOff x="1734311" y="1152144"/>
            <a:chExt cx="2981325" cy="1185545"/>
          </a:xfrm>
        </p:grpSpPr>
        <p:pic>
          <p:nvPicPr>
            <p:cNvPr id="8" name="object 7">
              <a:extLst>
                <a:ext uri="{FF2B5EF4-FFF2-40B4-BE49-F238E27FC236}">
                  <a16:creationId xmlns:a16="http://schemas.microsoft.com/office/drawing/2014/main" id="{11A90BAA-BC97-34CF-27D7-6759D32E01F3}"/>
                </a:ext>
              </a:extLst>
            </p:cNvPr>
            <p:cNvPicPr/>
            <p:nvPr/>
          </p:nvPicPr>
          <p:blipFill>
            <a:blip r:embed="rId6" cstate="print"/>
            <a:stretch>
              <a:fillRect/>
            </a:stretch>
          </p:blipFill>
          <p:spPr>
            <a:xfrm>
              <a:off x="1734311" y="1152144"/>
              <a:ext cx="2980944" cy="920496"/>
            </a:xfrm>
            <a:prstGeom prst="rect">
              <a:avLst/>
            </a:prstGeom>
          </p:spPr>
        </p:pic>
        <p:sp>
          <p:nvSpPr>
            <p:cNvPr id="9" name="object 8">
              <a:extLst>
                <a:ext uri="{FF2B5EF4-FFF2-40B4-BE49-F238E27FC236}">
                  <a16:creationId xmlns:a16="http://schemas.microsoft.com/office/drawing/2014/main" id="{E3E75F81-D14F-7AE2-1C7E-97CEA08C9C5B}"/>
                </a:ext>
              </a:extLst>
            </p:cNvPr>
            <p:cNvSpPr/>
            <p:nvPr/>
          </p:nvSpPr>
          <p:spPr>
            <a:xfrm>
              <a:off x="3836485" y="1758969"/>
              <a:ext cx="76200" cy="579120"/>
            </a:xfrm>
            <a:custGeom>
              <a:avLst/>
              <a:gdLst/>
              <a:ahLst/>
              <a:cxnLst/>
              <a:rect l="l" t="t" r="r" b="b"/>
              <a:pathLst>
                <a:path w="76200" h="579119">
                  <a:moveTo>
                    <a:pt x="47625" y="63499"/>
                  </a:moveTo>
                  <a:lnTo>
                    <a:pt x="28575" y="63499"/>
                  </a:lnTo>
                  <a:lnTo>
                    <a:pt x="28575" y="578700"/>
                  </a:lnTo>
                  <a:lnTo>
                    <a:pt x="47625" y="578700"/>
                  </a:lnTo>
                  <a:lnTo>
                    <a:pt x="47625" y="63499"/>
                  </a:lnTo>
                  <a:close/>
                </a:path>
                <a:path w="76200" h="579119">
                  <a:moveTo>
                    <a:pt x="38100" y="0"/>
                  </a:moveTo>
                  <a:lnTo>
                    <a:pt x="0" y="76199"/>
                  </a:lnTo>
                  <a:lnTo>
                    <a:pt x="28575" y="76199"/>
                  </a:lnTo>
                  <a:lnTo>
                    <a:pt x="28575" y="63499"/>
                  </a:lnTo>
                  <a:lnTo>
                    <a:pt x="69850" y="63499"/>
                  </a:lnTo>
                  <a:lnTo>
                    <a:pt x="38100" y="0"/>
                  </a:lnTo>
                  <a:close/>
                </a:path>
                <a:path w="76200" h="579119">
                  <a:moveTo>
                    <a:pt x="69850" y="63499"/>
                  </a:moveTo>
                  <a:lnTo>
                    <a:pt x="47625" y="63499"/>
                  </a:lnTo>
                  <a:lnTo>
                    <a:pt x="47625" y="76199"/>
                  </a:lnTo>
                  <a:lnTo>
                    <a:pt x="76200" y="76199"/>
                  </a:lnTo>
                  <a:lnTo>
                    <a:pt x="69850" y="63499"/>
                  </a:lnTo>
                  <a:close/>
                </a:path>
              </a:pathLst>
            </a:custGeom>
            <a:solidFill>
              <a:srgbClr val="FF0000"/>
            </a:solidFill>
          </p:spPr>
          <p:txBody>
            <a:bodyPr wrap="square" lIns="0" tIns="0" rIns="0" bIns="0" rtlCol="0"/>
            <a:lstStyle/>
            <a:p>
              <a:endParaRPr/>
            </a:p>
          </p:txBody>
        </p:sp>
      </p:grpSp>
      <p:sp>
        <p:nvSpPr>
          <p:cNvPr id="10" name="object 9">
            <a:extLst>
              <a:ext uri="{FF2B5EF4-FFF2-40B4-BE49-F238E27FC236}">
                <a16:creationId xmlns:a16="http://schemas.microsoft.com/office/drawing/2014/main" id="{BC6365EC-C055-1939-D165-F9A1A153E963}"/>
              </a:ext>
            </a:extLst>
          </p:cNvPr>
          <p:cNvSpPr txBox="1"/>
          <p:nvPr/>
        </p:nvSpPr>
        <p:spPr>
          <a:xfrm>
            <a:off x="707248" y="3462020"/>
            <a:ext cx="4454032" cy="2246128"/>
          </a:xfrm>
          <a:prstGeom prst="rect">
            <a:avLst/>
          </a:prstGeom>
        </p:spPr>
        <p:txBody>
          <a:bodyPr vert="horz" wrap="square" lIns="0" tIns="29845" rIns="0" bIns="0" rtlCol="0">
            <a:spAutoFit/>
          </a:bodyPr>
          <a:lstStyle/>
          <a:p>
            <a:pPr marL="12700" marR="24130">
              <a:spcBef>
                <a:spcPts val="235"/>
              </a:spcBef>
            </a:pPr>
            <a:r>
              <a:rPr dirty="0">
                <a:cs typeface="Arial" panose="020B0604020202020204" pitchFamily="34" charset="0"/>
              </a:rPr>
              <a:t>Pick</a:t>
            </a:r>
            <a:r>
              <a:rPr spc="-15" dirty="0">
                <a:cs typeface="Arial" panose="020B0604020202020204" pitchFamily="34" charset="0"/>
              </a:rPr>
              <a:t> </a:t>
            </a:r>
            <a:r>
              <a:rPr dirty="0">
                <a:cs typeface="Arial" panose="020B0604020202020204" pitchFamily="34" charset="0"/>
              </a:rPr>
              <a:t>a</a:t>
            </a:r>
            <a:r>
              <a:rPr spc="-10" dirty="0">
                <a:cs typeface="Arial" panose="020B0604020202020204" pitchFamily="34" charset="0"/>
              </a:rPr>
              <a:t> </a:t>
            </a:r>
            <a:r>
              <a:rPr spc="-5" dirty="0">
                <a:cs typeface="Arial" panose="020B0604020202020204" pitchFamily="34" charset="0"/>
              </a:rPr>
              <a:t>layer</a:t>
            </a:r>
            <a:r>
              <a:rPr spc="-15" dirty="0">
                <a:cs typeface="Arial" panose="020B0604020202020204" pitchFamily="34" charset="0"/>
              </a:rPr>
              <a:t> </a:t>
            </a:r>
            <a:r>
              <a:rPr spc="-5" dirty="0">
                <a:cs typeface="Arial" panose="020B0604020202020204" pitchFamily="34" charset="0"/>
              </a:rPr>
              <a:t>and</a:t>
            </a:r>
            <a:r>
              <a:rPr spc="-10" dirty="0">
                <a:cs typeface="Arial" panose="020B0604020202020204" pitchFamily="34" charset="0"/>
              </a:rPr>
              <a:t> </a:t>
            </a:r>
            <a:r>
              <a:rPr dirty="0">
                <a:cs typeface="Arial" panose="020B0604020202020204" pitchFamily="34" charset="0"/>
              </a:rPr>
              <a:t>a</a:t>
            </a:r>
            <a:r>
              <a:rPr spc="-10" dirty="0">
                <a:cs typeface="Arial" panose="020B0604020202020204" pitchFamily="34" charset="0"/>
              </a:rPr>
              <a:t> </a:t>
            </a:r>
            <a:r>
              <a:rPr spc="-5" dirty="0">
                <a:cs typeface="Arial" panose="020B0604020202020204" pitchFamily="34" charset="0"/>
              </a:rPr>
              <a:t>channel;</a:t>
            </a:r>
            <a:r>
              <a:rPr spc="-10" dirty="0">
                <a:cs typeface="Arial" panose="020B0604020202020204" pitchFamily="34" charset="0"/>
              </a:rPr>
              <a:t> </a:t>
            </a:r>
            <a:r>
              <a:rPr spc="-5" dirty="0">
                <a:cs typeface="Arial" panose="020B0604020202020204" pitchFamily="34" charset="0"/>
              </a:rPr>
              <a:t>e.g.</a:t>
            </a:r>
            <a:r>
              <a:rPr spc="-10" dirty="0">
                <a:cs typeface="Arial" panose="020B0604020202020204" pitchFamily="34" charset="0"/>
              </a:rPr>
              <a:t> </a:t>
            </a:r>
            <a:r>
              <a:rPr spc="-5" dirty="0">
                <a:cs typeface="Arial" panose="020B0604020202020204" pitchFamily="34" charset="0"/>
              </a:rPr>
              <a:t>conv5</a:t>
            </a:r>
            <a:r>
              <a:rPr spc="-10" dirty="0">
                <a:cs typeface="Arial" panose="020B0604020202020204" pitchFamily="34" charset="0"/>
              </a:rPr>
              <a:t> </a:t>
            </a:r>
            <a:r>
              <a:rPr dirty="0">
                <a:cs typeface="Arial" panose="020B0604020202020204" pitchFamily="34" charset="0"/>
              </a:rPr>
              <a:t>is </a:t>
            </a:r>
            <a:r>
              <a:rPr spc="-375" dirty="0">
                <a:cs typeface="Arial" panose="020B0604020202020204" pitchFamily="34" charset="0"/>
              </a:rPr>
              <a:t> </a:t>
            </a:r>
            <a:r>
              <a:rPr spc="-5" dirty="0">
                <a:cs typeface="Arial" panose="020B0604020202020204" pitchFamily="34" charset="0"/>
              </a:rPr>
              <a:t>128</a:t>
            </a:r>
            <a:r>
              <a:rPr spc="-10" dirty="0">
                <a:cs typeface="Arial" panose="020B0604020202020204" pitchFamily="34" charset="0"/>
              </a:rPr>
              <a:t> </a:t>
            </a:r>
            <a:r>
              <a:rPr dirty="0">
                <a:cs typeface="Arial" panose="020B0604020202020204" pitchFamily="34" charset="0"/>
              </a:rPr>
              <a:t>x</a:t>
            </a:r>
            <a:r>
              <a:rPr spc="-10" dirty="0">
                <a:cs typeface="Arial" panose="020B0604020202020204" pitchFamily="34" charset="0"/>
              </a:rPr>
              <a:t> </a:t>
            </a:r>
            <a:r>
              <a:rPr spc="-5" dirty="0">
                <a:cs typeface="Arial" panose="020B0604020202020204" pitchFamily="34" charset="0"/>
              </a:rPr>
              <a:t>13</a:t>
            </a:r>
            <a:r>
              <a:rPr spc="-10" dirty="0">
                <a:cs typeface="Arial" panose="020B0604020202020204" pitchFamily="34" charset="0"/>
              </a:rPr>
              <a:t> </a:t>
            </a:r>
            <a:r>
              <a:rPr dirty="0">
                <a:cs typeface="Arial" panose="020B0604020202020204" pitchFamily="34" charset="0"/>
              </a:rPr>
              <a:t>x</a:t>
            </a:r>
            <a:r>
              <a:rPr spc="-5" dirty="0">
                <a:cs typeface="Arial" panose="020B0604020202020204" pitchFamily="34" charset="0"/>
              </a:rPr>
              <a:t> 13,</a:t>
            </a:r>
            <a:r>
              <a:rPr spc="-10" dirty="0">
                <a:cs typeface="Arial" panose="020B0604020202020204" pitchFamily="34" charset="0"/>
              </a:rPr>
              <a:t> </a:t>
            </a:r>
            <a:r>
              <a:rPr spc="-5" dirty="0">
                <a:cs typeface="Arial" panose="020B0604020202020204" pitchFamily="34" charset="0"/>
              </a:rPr>
              <a:t>pick</a:t>
            </a:r>
            <a:r>
              <a:rPr spc="-10" dirty="0">
                <a:cs typeface="Arial" panose="020B0604020202020204" pitchFamily="34" charset="0"/>
              </a:rPr>
              <a:t> </a:t>
            </a:r>
            <a:r>
              <a:rPr spc="-5" dirty="0">
                <a:cs typeface="Arial" panose="020B0604020202020204" pitchFamily="34" charset="0"/>
              </a:rPr>
              <a:t>channel</a:t>
            </a:r>
            <a:r>
              <a:rPr dirty="0">
                <a:cs typeface="Arial" panose="020B0604020202020204" pitchFamily="34" charset="0"/>
              </a:rPr>
              <a:t> </a:t>
            </a:r>
            <a:r>
              <a:rPr spc="-5" dirty="0">
                <a:cs typeface="Arial" panose="020B0604020202020204" pitchFamily="34" charset="0"/>
              </a:rPr>
              <a:t>17/128</a:t>
            </a:r>
            <a:endParaRPr dirty="0">
              <a:cs typeface="Arial" panose="020B0604020202020204" pitchFamily="34" charset="0"/>
            </a:endParaRPr>
          </a:p>
          <a:p>
            <a:pPr>
              <a:spcBef>
                <a:spcPts val="5"/>
              </a:spcBef>
            </a:pPr>
            <a:endParaRPr dirty="0">
              <a:cs typeface="Arial" panose="020B0604020202020204" pitchFamily="34" charset="0"/>
            </a:endParaRPr>
          </a:p>
          <a:p>
            <a:pPr marL="12700" marR="105410"/>
            <a:r>
              <a:rPr spc="-5" dirty="0">
                <a:cs typeface="Arial" panose="020B0604020202020204" pitchFamily="34" charset="0"/>
              </a:rPr>
              <a:t>Run</a:t>
            </a:r>
            <a:r>
              <a:rPr spc="-15" dirty="0">
                <a:cs typeface="Arial" panose="020B0604020202020204" pitchFamily="34" charset="0"/>
              </a:rPr>
              <a:t> </a:t>
            </a:r>
            <a:r>
              <a:rPr spc="-5" dirty="0">
                <a:cs typeface="Arial" panose="020B0604020202020204" pitchFamily="34" charset="0"/>
              </a:rPr>
              <a:t>many</a:t>
            </a:r>
            <a:r>
              <a:rPr spc="-15" dirty="0">
                <a:cs typeface="Arial" panose="020B0604020202020204" pitchFamily="34" charset="0"/>
              </a:rPr>
              <a:t> </a:t>
            </a:r>
            <a:r>
              <a:rPr spc="-5" dirty="0">
                <a:cs typeface="Arial" panose="020B0604020202020204" pitchFamily="34" charset="0"/>
              </a:rPr>
              <a:t>images</a:t>
            </a:r>
            <a:r>
              <a:rPr spc="-15" dirty="0">
                <a:cs typeface="Arial" panose="020B0604020202020204" pitchFamily="34" charset="0"/>
              </a:rPr>
              <a:t> </a:t>
            </a:r>
            <a:r>
              <a:rPr spc="-5" dirty="0">
                <a:cs typeface="Arial" panose="020B0604020202020204" pitchFamily="34" charset="0"/>
              </a:rPr>
              <a:t>through</a:t>
            </a:r>
            <a:r>
              <a:rPr spc="-15" dirty="0">
                <a:cs typeface="Arial" panose="020B0604020202020204" pitchFamily="34" charset="0"/>
              </a:rPr>
              <a:t> </a:t>
            </a:r>
            <a:r>
              <a:rPr spc="-5" dirty="0">
                <a:cs typeface="Arial" panose="020B0604020202020204" pitchFamily="34" charset="0"/>
              </a:rPr>
              <a:t>the</a:t>
            </a:r>
            <a:r>
              <a:rPr spc="-15" dirty="0">
                <a:cs typeface="Arial" panose="020B0604020202020204" pitchFamily="34" charset="0"/>
              </a:rPr>
              <a:t> </a:t>
            </a:r>
            <a:r>
              <a:rPr spc="-5" dirty="0">
                <a:cs typeface="Arial" panose="020B0604020202020204" pitchFamily="34" charset="0"/>
              </a:rPr>
              <a:t>network, </a:t>
            </a:r>
            <a:r>
              <a:rPr spc="-375" dirty="0">
                <a:cs typeface="Arial" panose="020B0604020202020204" pitchFamily="34" charset="0"/>
              </a:rPr>
              <a:t> </a:t>
            </a:r>
            <a:r>
              <a:rPr spc="-5" dirty="0">
                <a:cs typeface="Arial" panose="020B0604020202020204" pitchFamily="34" charset="0"/>
              </a:rPr>
              <a:t>record</a:t>
            </a:r>
            <a:r>
              <a:rPr spc="-10" dirty="0">
                <a:cs typeface="Arial" panose="020B0604020202020204" pitchFamily="34" charset="0"/>
              </a:rPr>
              <a:t> </a:t>
            </a:r>
            <a:r>
              <a:rPr spc="-5" dirty="0">
                <a:cs typeface="Arial" panose="020B0604020202020204" pitchFamily="34" charset="0"/>
              </a:rPr>
              <a:t>values</a:t>
            </a:r>
            <a:r>
              <a:rPr spc="-10" dirty="0">
                <a:cs typeface="Arial" panose="020B0604020202020204" pitchFamily="34" charset="0"/>
              </a:rPr>
              <a:t> </a:t>
            </a:r>
            <a:r>
              <a:rPr spc="-5" dirty="0">
                <a:cs typeface="Arial" panose="020B0604020202020204" pitchFamily="34" charset="0"/>
              </a:rPr>
              <a:t>of chosen</a:t>
            </a:r>
            <a:r>
              <a:rPr spc="-10" dirty="0">
                <a:cs typeface="Arial" panose="020B0604020202020204" pitchFamily="34" charset="0"/>
              </a:rPr>
              <a:t> </a:t>
            </a:r>
            <a:r>
              <a:rPr spc="-5" dirty="0">
                <a:cs typeface="Arial" panose="020B0604020202020204" pitchFamily="34" charset="0"/>
              </a:rPr>
              <a:t>channel</a:t>
            </a:r>
            <a:endParaRPr dirty="0">
              <a:cs typeface="Arial" panose="020B0604020202020204" pitchFamily="34" charset="0"/>
            </a:endParaRPr>
          </a:p>
          <a:p>
            <a:pPr>
              <a:spcBef>
                <a:spcPts val="30"/>
              </a:spcBef>
            </a:pPr>
            <a:endParaRPr dirty="0">
              <a:cs typeface="Arial" panose="020B0604020202020204" pitchFamily="34" charset="0"/>
            </a:endParaRPr>
          </a:p>
          <a:p>
            <a:pPr marL="12700" marR="5080"/>
            <a:r>
              <a:rPr spc="-5" dirty="0">
                <a:cs typeface="Arial" panose="020B0604020202020204" pitchFamily="34" charset="0"/>
              </a:rPr>
              <a:t>Visualize image patches that correspond </a:t>
            </a:r>
            <a:r>
              <a:rPr spc="-375" dirty="0">
                <a:cs typeface="Arial" panose="020B0604020202020204" pitchFamily="34" charset="0"/>
              </a:rPr>
              <a:t> </a:t>
            </a:r>
            <a:r>
              <a:rPr spc="-5" dirty="0">
                <a:cs typeface="Arial" panose="020B0604020202020204" pitchFamily="34" charset="0"/>
              </a:rPr>
              <a:t>to</a:t>
            </a:r>
            <a:r>
              <a:rPr spc="-10" dirty="0">
                <a:cs typeface="Arial" panose="020B0604020202020204" pitchFamily="34" charset="0"/>
              </a:rPr>
              <a:t> </a:t>
            </a:r>
            <a:r>
              <a:rPr spc="-5" dirty="0">
                <a:cs typeface="Arial" panose="020B0604020202020204" pitchFamily="34" charset="0"/>
              </a:rPr>
              <a:t>maximal</a:t>
            </a:r>
            <a:r>
              <a:rPr dirty="0">
                <a:cs typeface="Arial" panose="020B0604020202020204" pitchFamily="34" charset="0"/>
              </a:rPr>
              <a:t> </a:t>
            </a:r>
            <a:r>
              <a:rPr spc="-5" dirty="0">
                <a:cs typeface="Arial" panose="020B0604020202020204" pitchFamily="34" charset="0"/>
              </a:rPr>
              <a:t>activations</a:t>
            </a:r>
            <a:endParaRPr dirty="0">
              <a:cs typeface="Arial" panose="020B0604020202020204" pitchFamily="34" charset="0"/>
            </a:endParaRPr>
          </a:p>
        </p:txBody>
      </p:sp>
      <p:sp>
        <p:nvSpPr>
          <p:cNvPr id="11" name="object 10">
            <a:extLst>
              <a:ext uri="{FF2B5EF4-FFF2-40B4-BE49-F238E27FC236}">
                <a16:creationId xmlns:a16="http://schemas.microsoft.com/office/drawing/2014/main" id="{5EDCAB4C-1995-E064-FDA8-66A415A10587}"/>
              </a:ext>
            </a:extLst>
          </p:cNvPr>
          <p:cNvSpPr txBox="1"/>
          <p:nvPr/>
        </p:nvSpPr>
        <p:spPr>
          <a:xfrm>
            <a:off x="5618006" y="5479865"/>
            <a:ext cx="3495040" cy="628377"/>
          </a:xfrm>
          <a:prstGeom prst="rect">
            <a:avLst/>
          </a:prstGeom>
        </p:spPr>
        <p:txBody>
          <a:bodyPr vert="horz" wrap="square" lIns="0" tIns="12700" rIns="0" bIns="0" rtlCol="0">
            <a:spAutoFit/>
          </a:bodyPr>
          <a:lstStyle/>
          <a:p>
            <a:pPr marL="12700">
              <a:spcBef>
                <a:spcPts val="100"/>
              </a:spcBef>
            </a:pPr>
            <a:r>
              <a:rPr sz="1000" dirty="0">
                <a:latin typeface="Arial Narrow" panose="020B0606020202030204" pitchFamily="34" charset="0"/>
                <a:cs typeface="Arial MT"/>
              </a:rPr>
              <a:t>Springenberg</a:t>
            </a:r>
            <a:r>
              <a:rPr sz="1000" spc="5" dirty="0">
                <a:latin typeface="Arial Narrow" panose="020B0606020202030204" pitchFamily="34" charset="0"/>
                <a:cs typeface="Arial MT"/>
              </a:rPr>
              <a:t> </a:t>
            </a:r>
            <a:r>
              <a:rPr sz="1000" dirty="0">
                <a:latin typeface="Arial Narrow" panose="020B0606020202030204" pitchFamily="34" charset="0"/>
                <a:cs typeface="Arial MT"/>
              </a:rPr>
              <a:t>et al, </a:t>
            </a:r>
            <a:r>
              <a:rPr sz="1000" spc="-5" dirty="0">
                <a:latin typeface="Arial Narrow" panose="020B0606020202030204" pitchFamily="34" charset="0"/>
                <a:cs typeface="Arial MT"/>
              </a:rPr>
              <a:t>“Striving</a:t>
            </a:r>
            <a:r>
              <a:rPr sz="1000" spc="5" dirty="0">
                <a:latin typeface="Arial Narrow" panose="020B0606020202030204" pitchFamily="34" charset="0"/>
                <a:cs typeface="Arial MT"/>
              </a:rPr>
              <a:t> </a:t>
            </a:r>
            <a:r>
              <a:rPr sz="1000" spc="-5" dirty="0">
                <a:latin typeface="Arial Narrow" panose="020B0606020202030204" pitchFamily="34" charset="0"/>
                <a:cs typeface="Arial MT"/>
              </a:rPr>
              <a:t>for</a:t>
            </a:r>
            <a:r>
              <a:rPr sz="1000" spc="5" dirty="0">
                <a:latin typeface="Arial Narrow" panose="020B0606020202030204" pitchFamily="34" charset="0"/>
                <a:cs typeface="Arial MT"/>
              </a:rPr>
              <a:t> </a:t>
            </a:r>
            <a:r>
              <a:rPr sz="1000" spc="-5" dirty="0">
                <a:latin typeface="Arial Narrow" panose="020B0606020202030204" pitchFamily="34" charset="0"/>
                <a:cs typeface="Arial MT"/>
              </a:rPr>
              <a:t>Simplicity:</a:t>
            </a:r>
            <a:r>
              <a:rPr sz="1000" dirty="0">
                <a:latin typeface="Arial Narrow" panose="020B0606020202030204" pitchFamily="34" charset="0"/>
                <a:cs typeface="Arial MT"/>
              </a:rPr>
              <a:t> </a:t>
            </a:r>
            <a:r>
              <a:rPr sz="1000" spc="-5" dirty="0">
                <a:latin typeface="Arial Narrow" panose="020B0606020202030204" pitchFamily="34" charset="0"/>
                <a:cs typeface="Arial MT"/>
              </a:rPr>
              <a:t>The</a:t>
            </a:r>
            <a:r>
              <a:rPr sz="1000" spc="5" dirty="0">
                <a:latin typeface="Arial Narrow" panose="020B0606020202030204" pitchFamily="34" charset="0"/>
                <a:cs typeface="Arial MT"/>
              </a:rPr>
              <a:t> </a:t>
            </a:r>
            <a:r>
              <a:rPr sz="1000" dirty="0">
                <a:latin typeface="Arial Narrow" panose="020B0606020202030204" pitchFamily="34" charset="0"/>
                <a:cs typeface="Arial MT"/>
              </a:rPr>
              <a:t>All</a:t>
            </a:r>
            <a:r>
              <a:rPr sz="1000" spc="10" dirty="0">
                <a:latin typeface="Arial Narrow" panose="020B0606020202030204" pitchFamily="34" charset="0"/>
                <a:cs typeface="Arial MT"/>
              </a:rPr>
              <a:t> </a:t>
            </a:r>
            <a:r>
              <a:rPr sz="1000" spc="-5" dirty="0">
                <a:latin typeface="Arial Narrow" panose="020B0606020202030204" pitchFamily="34" charset="0"/>
                <a:cs typeface="Arial MT"/>
              </a:rPr>
              <a:t>Convolutional</a:t>
            </a:r>
            <a:r>
              <a:rPr sz="1000" spc="15" dirty="0">
                <a:latin typeface="Arial Narrow" panose="020B0606020202030204" pitchFamily="34" charset="0"/>
                <a:cs typeface="Arial MT"/>
              </a:rPr>
              <a:t> </a:t>
            </a:r>
            <a:r>
              <a:rPr sz="1000" spc="-5" dirty="0">
                <a:latin typeface="Arial Narrow" panose="020B0606020202030204" pitchFamily="34" charset="0"/>
                <a:cs typeface="Arial MT"/>
              </a:rPr>
              <a:t>Net”,</a:t>
            </a:r>
            <a:r>
              <a:rPr sz="1000" dirty="0">
                <a:latin typeface="Arial Narrow" panose="020B0606020202030204" pitchFamily="34" charset="0"/>
                <a:cs typeface="Arial MT"/>
              </a:rPr>
              <a:t> </a:t>
            </a:r>
            <a:r>
              <a:rPr sz="1000" spc="-5" dirty="0">
                <a:latin typeface="Arial Narrow" panose="020B0606020202030204" pitchFamily="34" charset="0"/>
                <a:cs typeface="Arial MT"/>
              </a:rPr>
              <a:t>ICLR</a:t>
            </a:r>
            <a:r>
              <a:rPr sz="1000" spc="10" dirty="0">
                <a:latin typeface="Arial Narrow" panose="020B0606020202030204" pitchFamily="34" charset="0"/>
                <a:cs typeface="Arial MT"/>
              </a:rPr>
              <a:t> </a:t>
            </a:r>
            <a:r>
              <a:rPr sz="1000" spc="-5" dirty="0">
                <a:latin typeface="Arial Narrow" panose="020B0606020202030204" pitchFamily="34" charset="0"/>
                <a:cs typeface="Arial MT"/>
              </a:rPr>
              <a:t>Workshop</a:t>
            </a:r>
            <a:r>
              <a:rPr sz="1000" spc="5" dirty="0">
                <a:latin typeface="Arial Narrow" panose="020B0606020202030204" pitchFamily="34" charset="0"/>
                <a:cs typeface="Arial MT"/>
              </a:rPr>
              <a:t> </a:t>
            </a:r>
            <a:r>
              <a:rPr sz="1000" dirty="0">
                <a:latin typeface="Arial Narrow" panose="020B0606020202030204" pitchFamily="34" charset="0"/>
                <a:cs typeface="Arial MT"/>
              </a:rPr>
              <a:t>2015</a:t>
            </a:r>
          </a:p>
          <a:p>
            <a:pPr marL="12700" marR="5080">
              <a:spcBef>
                <a:spcPts val="25"/>
              </a:spcBef>
            </a:pPr>
            <a:r>
              <a:rPr sz="1000" spc="-5" dirty="0">
                <a:latin typeface="Arial Narrow" panose="020B0606020202030204" pitchFamily="34" charset="0"/>
                <a:cs typeface="Arial MT"/>
              </a:rPr>
              <a:t>Figure </a:t>
            </a:r>
            <a:r>
              <a:rPr sz="1000" dirty="0">
                <a:latin typeface="Arial Narrow" panose="020B0606020202030204" pitchFamily="34" charset="0"/>
                <a:cs typeface="Arial MT"/>
              </a:rPr>
              <a:t>copyright Jost </a:t>
            </a:r>
            <a:r>
              <a:rPr sz="1000" spc="-5" dirty="0">
                <a:latin typeface="Arial Narrow" panose="020B0606020202030204" pitchFamily="34" charset="0"/>
                <a:cs typeface="Arial MT"/>
              </a:rPr>
              <a:t>Tobias </a:t>
            </a:r>
            <a:r>
              <a:rPr sz="1000" dirty="0">
                <a:latin typeface="Arial Narrow" panose="020B0606020202030204" pitchFamily="34" charset="0"/>
                <a:cs typeface="Arial MT"/>
              </a:rPr>
              <a:t>Springenberg, Alexey </a:t>
            </a:r>
            <a:r>
              <a:rPr sz="1000" spc="-5" dirty="0">
                <a:latin typeface="Arial Narrow" panose="020B0606020202030204" pitchFamily="34" charset="0"/>
                <a:cs typeface="Arial MT"/>
              </a:rPr>
              <a:t>Dosovitskiy, Thomas </a:t>
            </a:r>
            <a:r>
              <a:rPr sz="1000" dirty="0">
                <a:latin typeface="Arial Narrow" panose="020B0606020202030204" pitchFamily="34" charset="0"/>
                <a:cs typeface="Arial MT"/>
              </a:rPr>
              <a:t>Brox, </a:t>
            </a:r>
            <a:r>
              <a:rPr sz="1000" spc="-5" dirty="0">
                <a:latin typeface="Arial Narrow" panose="020B0606020202030204" pitchFamily="34" charset="0"/>
                <a:cs typeface="Arial MT"/>
              </a:rPr>
              <a:t>Martin </a:t>
            </a:r>
            <a:r>
              <a:rPr sz="1000" dirty="0">
                <a:latin typeface="Arial Narrow" panose="020B0606020202030204" pitchFamily="34" charset="0"/>
                <a:cs typeface="Arial MT"/>
              </a:rPr>
              <a:t>Riedmiller, 2015; </a:t>
            </a:r>
            <a:r>
              <a:rPr sz="1000" spc="5" dirty="0">
                <a:latin typeface="Arial Narrow" panose="020B0606020202030204" pitchFamily="34" charset="0"/>
                <a:cs typeface="Arial MT"/>
              </a:rPr>
              <a:t> </a:t>
            </a:r>
            <a:r>
              <a:rPr sz="1000" dirty="0">
                <a:latin typeface="Arial Narrow" panose="020B0606020202030204" pitchFamily="34" charset="0"/>
                <a:cs typeface="Arial MT"/>
              </a:rPr>
              <a:t>reproduced</a:t>
            </a:r>
            <a:r>
              <a:rPr sz="1000" spc="-10" dirty="0">
                <a:latin typeface="Arial Narrow" panose="020B0606020202030204" pitchFamily="34" charset="0"/>
                <a:cs typeface="Arial MT"/>
              </a:rPr>
              <a:t> </a:t>
            </a:r>
            <a:r>
              <a:rPr sz="1000" spc="-5" dirty="0">
                <a:latin typeface="Arial Narrow" panose="020B0606020202030204" pitchFamily="34" charset="0"/>
                <a:cs typeface="Arial MT"/>
              </a:rPr>
              <a:t>with </a:t>
            </a:r>
            <a:r>
              <a:rPr sz="1000" dirty="0">
                <a:latin typeface="Arial Narrow" panose="020B0606020202030204" pitchFamily="34" charset="0"/>
                <a:cs typeface="Arial MT"/>
              </a:rPr>
              <a:t>permission.</a:t>
            </a:r>
          </a:p>
        </p:txBody>
      </p:sp>
    </p:spTree>
    <p:extLst>
      <p:ext uri="{BB962C8B-B14F-4D97-AF65-F5344CB8AC3E}">
        <p14:creationId xmlns:p14="http://schemas.microsoft.com/office/powerpoint/2010/main" val="3939381856"/>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6A35B-9F5D-FAEE-6071-3512A1613117}"/>
              </a:ext>
            </a:extLst>
          </p:cNvPr>
          <p:cNvSpPr>
            <a:spLocks noGrp="1"/>
          </p:cNvSpPr>
          <p:nvPr>
            <p:ph type="title"/>
          </p:nvPr>
        </p:nvSpPr>
        <p:spPr/>
        <p:txBody>
          <a:bodyPr/>
          <a:lstStyle/>
          <a:p>
            <a:r>
              <a:rPr lang="en-US" altLang="zh-CN" sz="2800" spc="-5" dirty="0">
                <a:latin typeface="Arial" panose="020B0604020202020204" pitchFamily="34" charset="0"/>
                <a:cs typeface="Arial" panose="020B0604020202020204" pitchFamily="34" charset="0"/>
              </a:rPr>
              <a:t>Which pixels matter: </a:t>
            </a:r>
            <a:r>
              <a:rPr lang="en-US" altLang="zh-CN" sz="2800" dirty="0">
                <a:latin typeface="Arial" panose="020B0604020202020204" pitchFamily="34" charset="0"/>
                <a:cs typeface="Arial" panose="020B0604020202020204" pitchFamily="34" charset="0"/>
              </a:rPr>
              <a:t> </a:t>
            </a:r>
            <a:r>
              <a:rPr lang="en-US" altLang="zh-CN" sz="2800" spc="-5" dirty="0">
                <a:latin typeface="Arial" panose="020B0604020202020204" pitchFamily="34" charset="0"/>
                <a:cs typeface="Arial" panose="020B0604020202020204" pitchFamily="34" charset="0"/>
              </a:rPr>
              <a:t>Saliency</a:t>
            </a:r>
            <a:r>
              <a:rPr lang="en-US" altLang="zh-CN" sz="2800" spc="-40" dirty="0">
                <a:latin typeface="Arial" panose="020B0604020202020204" pitchFamily="34" charset="0"/>
                <a:cs typeface="Arial" panose="020B0604020202020204" pitchFamily="34" charset="0"/>
              </a:rPr>
              <a:t> </a:t>
            </a:r>
            <a:r>
              <a:rPr lang="en-US" altLang="zh-CN" sz="2800" spc="-5" dirty="0">
                <a:latin typeface="Arial" panose="020B0604020202020204" pitchFamily="34" charset="0"/>
                <a:cs typeface="Arial" panose="020B0604020202020204" pitchFamily="34" charset="0"/>
              </a:rPr>
              <a:t>via</a:t>
            </a:r>
            <a:r>
              <a:rPr lang="en-US" altLang="zh-CN" sz="2800" spc="-40" dirty="0">
                <a:latin typeface="Arial" panose="020B0604020202020204" pitchFamily="34" charset="0"/>
                <a:cs typeface="Arial" panose="020B0604020202020204" pitchFamily="34" charset="0"/>
              </a:rPr>
              <a:t> </a:t>
            </a:r>
            <a:r>
              <a:rPr lang="en-US" altLang="zh-CN" sz="2800" spc="-5" dirty="0">
                <a:latin typeface="Arial" panose="020B0604020202020204" pitchFamily="34" charset="0"/>
                <a:cs typeface="Arial" panose="020B0604020202020204" pitchFamily="34" charset="0"/>
              </a:rPr>
              <a:t>Occlusion</a:t>
            </a:r>
            <a:endParaRPr lang="zh-CN" altLang="en-US" dirty="0">
              <a:latin typeface="Arial" panose="020B0604020202020204" pitchFamily="34" charset="0"/>
              <a:cs typeface="Arial" panose="020B0604020202020204" pitchFamily="34" charset="0"/>
            </a:endParaRPr>
          </a:p>
        </p:txBody>
      </p:sp>
      <p:grpSp>
        <p:nvGrpSpPr>
          <p:cNvPr id="10" name="object 9">
            <a:extLst>
              <a:ext uri="{FF2B5EF4-FFF2-40B4-BE49-F238E27FC236}">
                <a16:creationId xmlns:a16="http://schemas.microsoft.com/office/drawing/2014/main" id="{8D97C5F5-FD60-D243-C375-238430BDCD08}"/>
              </a:ext>
            </a:extLst>
          </p:cNvPr>
          <p:cNvGrpSpPr/>
          <p:nvPr/>
        </p:nvGrpSpPr>
        <p:grpSpPr>
          <a:xfrm>
            <a:off x="434755" y="2569464"/>
            <a:ext cx="1106805" cy="1109980"/>
            <a:chOff x="420623" y="1685544"/>
            <a:chExt cx="1106805" cy="1109980"/>
          </a:xfrm>
        </p:grpSpPr>
        <p:pic>
          <p:nvPicPr>
            <p:cNvPr id="11" name="object 10">
              <a:extLst>
                <a:ext uri="{FF2B5EF4-FFF2-40B4-BE49-F238E27FC236}">
                  <a16:creationId xmlns:a16="http://schemas.microsoft.com/office/drawing/2014/main" id="{80067884-9B08-8B7F-505A-8729CDB39786}"/>
                </a:ext>
              </a:extLst>
            </p:cNvPr>
            <p:cNvPicPr/>
            <p:nvPr/>
          </p:nvPicPr>
          <p:blipFill>
            <a:blip r:embed="rId2" cstate="print"/>
            <a:stretch>
              <a:fillRect/>
            </a:stretch>
          </p:blipFill>
          <p:spPr>
            <a:xfrm>
              <a:off x="420623" y="1685544"/>
              <a:ext cx="1106424" cy="1109471"/>
            </a:xfrm>
            <a:prstGeom prst="rect">
              <a:avLst/>
            </a:prstGeom>
          </p:spPr>
        </p:pic>
        <p:sp>
          <p:nvSpPr>
            <p:cNvPr id="12" name="object 11">
              <a:extLst>
                <a:ext uri="{FF2B5EF4-FFF2-40B4-BE49-F238E27FC236}">
                  <a16:creationId xmlns:a16="http://schemas.microsoft.com/office/drawing/2014/main" id="{6AE9DC94-DB6E-FF17-3A3A-B87B858F1668}"/>
                </a:ext>
              </a:extLst>
            </p:cNvPr>
            <p:cNvSpPr/>
            <p:nvPr/>
          </p:nvSpPr>
          <p:spPr>
            <a:xfrm>
              <a:off x="1110824" y="2374949"/>
              <a:ext cx="348615" cy="393700"/>
            </a:xfrm>
            <a:custGeom>
              <a:avLst/>
              <a:gdLst/>
              <a:ahLst/>
              <a:cxnLst/>
              <a:rect l="l" t="t" r="r" b="b"/>
              <a:pathLst>
                <a:path w="348615" h="393700">
                  <a:moveTo>
                    <a:pt x="348602" y="0"/>
                  </a:moveTo>
                  <a:lnTo>
                    <a:pt x="0" y="0"/>
                  </a:lnTo>
                  <a:lnTo>
                    <a:pt x="0" y="393598"/>
                  </a:lnTo>
                  <a:lnTo>
                    <a:pt x="348602" y="393598"/>
                  </a:lnTo>
                  <a:lnTo>
                    <a:pt x="348602" y="0"/>
                  </a:lnTo>
                  <a:close/>
                </a:path>
              </a:pathLst>
            </a:custGeom>
            <a:solidFill>
              <a:srgbClr val="CCCCCC"/>
            </a:solidFill>
          </p:spPr>
          <p:txBody>
            <a:bodyPr wrap="square" lIns="0" tIns="0" rIns="0" bIns="0" rtlCol="0"/>
            <a:lstStyle/>
            <a:p>
              <a:endParaRPr/>
            </a:p>
          </p:txBody>
        </p:sp>
      </p:grpSp>
      <p:grpSp>
        <p:nvGrpSpPr>
          <p:cNvPr id="13" name="object 12">
            <a:extLst>
              <a:ext uri="{FF2B5EF4-FFF2-40B4-BE49-F238E27FC236}">
                <a16:creationId xmlns:a16="http://schemas.microsoft.com/office/drawing/2014/main" id="{E0A21864-062B-F8CA-177C-EEF4FDE2F576}"/>
              </a:ext>
            </a:extLst>
          </p:cNvPr>
          <p:cNvGrpSpPr/>
          <p:nvPr/>
        </p:nvGrpSpPr>
        <p:grpSpPr>
          <a:xfrm>
            <a:off x="434755" y="3861815"/>
            <a:ext cx="1106805" cy="1109980"/>
            <a:chOff x="420623" y="2977895"/>
            <a:chExt cx="1106805" cy="1109980"/>
          </a:xfrm>
        </p:grpSpPr>
        <p:pic>
          <p:nvPicPr>
            <p:cNvPr id="14" name="object 13">
              <a:extLst>
                <a:ext uri="{FF2B5EF4-FFF2-40B4-BE49-F238E27FC236}">
                  <a16:creationId xmlns:a16="http://schemas.microsoft.com/office/drawing/2014/main" id="{21EAE69E-A510-61B3-B262-BE48C4177C83}"/>
                </a:ext>
              </a:extLst>
            </p:cNvPr>
            <p:cNvPicPr/>
            <p:nvPr/>
          </p:nvPicPr>
          <p:blipFill>
            <a:blip r:embed="rId3" cstate="print"/>
            <a:stretch>
              <a:fillRect/>
            </a:stretch>
          </p:blipFill>
          <p:spPr>
            <a:xfrm>
              <a:off x="420623" y="2977895"/>
              <a:ext cx="1106424" cy="1109472"/>
            </a:xfrm>
            <a:prstGeom prst="rect">
              <a:avLst/>
            </a:prstGeom>
          </p:spPr>
        </p:pic>
        <p:sp>
          <p:nvSpPr>
            <p:cNvPr id="15" name="object 14">
              <a:extLst>
                <a:ext uri="{FF2B5EF4-FFF2-40B4-BE49-F238E27FC236}">
                  <a16:creationId xmlns:a16="http://schemas.microsoft.com/office/drawing/2014/main" id="{797FA74F-D621-51FB-1343-4011E978AA60}"/>
                </a:ext>
              </a:extLst>
            </p:cNvPr>
            <p:cNvSpPr/>
            <p:nvPr/>
          </p:nvSpPr>
          <p:spPr>
            <a:xfrm>
              <a:off x="669199" y="3140849"/>
              <a:ext cx="348615" cy="393700"/>
            </a:xfrm>
            <a:custGeom>
              <a:avLst/>
              <a:gdLst/>
              <a:ahLst/>
              <a:cxnLst/>
              <a:rect l="l" t="t" r="r" b="b"/>
              <a:pathLst>
                <a:path w="348615" h="393700">
                  <a:moveTo>
                    <a:pt x="348602" y="0"/>
                  </a:moveTo>
                  <a:lnTo>
                    <a:pt x="0" y="0"/>
                  </a:lnTo>
                  <a:lnTo>
                    <a:pt x="0" y="393598"/>
                  </a:lnTo>
                  <a:lnTo>
                    <a:pt x="348602" y="393598"/>
                  </a:lnTo>
                  <a:lnTo>
                    <a:pt x="348602" y="0"/>
                  </a:lnTo>
                  <a:close/>
                </a:path>
              </a:pathLst>
            </a:custGeom>
            <a:solidFill>
              <a:srgbClr val="CCCCCC"/>
            </a:solidFill>
          </p:spPr>
          <p:txBody>
            <a:bodyPr wrap="square" lIns="0" tIns="0" rIns="0" bIns="0" rtlCol="0"/>
            <a:lstStyle/>
            <a:p>
              <a:endParaRPr/>
            </a:p>
          </p:txBody>
        </p:sp>
      </p:grpSp>
      <p:sp>
        <p:nvSpPr>
          <p:cNvPr id="16" name="object 15">
            <a:extLst>
              <a:ext uri="{FF2B5EF4-FFF2-40B4-BE49-F238E27FC236}">
                <a16:creationId xmlns:a16="http://schemas.microsoft.com/office/drawing/2014/main" id="{C018E533-FB92-FDE0-565A-1C12619F53A2}"/>
              </a:ext>
            </a:extLst>
          </p:cNvPr>
          <p:cNvSpPr txBox="1"/>
          <p:nvPr/>
        </p:nvSpPr>
        <p:spPr>
          <a:xfrm>
            <a:off x="1580155" y="1561128"/>
            <a:ext cx="5983630" cy="642484"/>
          </a:xfrm>
          <a:prstGeom prst="rect">
            <a:avLst/>
          </a:prstGeom>
        </p:spPr>
        <p:txBody>
          <a:bodyPr vert="horz" wrap="square" lIns="0" tIns="26670" rIns="0" bIns="0" rtlCol="0">
            <a:spAutoFit/>
          </a:bodyPr>
          <a:lstStyle/>
          <a:p>
            <a:pPr marL="12700" marR="5080">
              <a:spcBef>
                <a:spcPts val="210"/>
              </a:spcBef>
            </a:pPr>
            <a:r>
              <a:rPr sz="2000" spc="-5" dirty="0">
                <a:cs typeface="Arial" panose="020B0604020202020204" pitchFamily="34" charset="0"/>
              </a:rPr>
              <a:t>Mask part of the image before feeding to </a:t>
            </a:r>
            <a:r>
              <a:rPr sz="2000" dirty="0">
                <a:cs typeface="Arial" panose="020B0604020202020204" pitchFamily="34" charset="0"/>
              </a:rPr>
              <a:t>CNN, </a:t>
            </a:r>
            <a:r>
              <a:rPr sz="2000" spc="5" dirty="0">
                <a:cs typeface="Arial" panose="020B0604020202020204" pitchFamily="34" charset="0"/>
              </a:rPr>
              <a:t> </a:t>
            </a:r>
            <a:r>
              <a:rPr sz="2000" spc="-5" dirty="0">
                <a:cs typeface="Arial" panose="020B0604020202020204" pitchFamily="34" charset="0"/>
              </a:rPr>
              <a:t>check</a:t>
            </a:r>
            <a:r>
              <a:rPr sz="2000" spc="-10" dirty="0">
                <a:cs typeface="Arial" panose="020B0604020202020204" pitchFamily="34" charset="0"/>
              </a:rPr>
              <a:t> </a:t>
            </a:r>
            <a:r>
              <a:rPr sz="2000" spc="-5" dirty="0">
                <a:cs typeface="Arial" panose="020B0604020202020204" pitchFamily="34" charset="0"/>
              </a:rPr>
              <a:t>how much</a:t>
            </a:r>
            <a:r>
              <a:rPr sz="2000" spc="-10" dirty="0">
                <a:cs typeface="Arial" panose="020B0604020202020204" pitchFamily="34" charset="0"/>
              </a:rPr>
              <a:t> </a:t>
            </a:r>
            <a:r>
              <a:rPr sz="2000" spc="-5" dirty="0">
                <a:cs typeface="Arial" panose="020B0604020202020204" pitchFamily="34" charset="0"/>
              </a:rPr>
              <a:t>predicted</a:t>
            </a:r>
            <a:r>
              <a:rPr sz="2000" spc="-10" dirty="0">
                <a:cs typeface="Arial" panose="020B0604020202020204" pitchFamily="34" charset="0"/>
              </a:rPr>
              <a:t> </a:t>
            </a:r>
            <a:r>
              <a:rPr sz="2000" spc="-5" dirty="0">
                <a:cs typeface="Arial" panose="020B0604020202020204" pitchFamily="34" charset="0"/>
              </a:rPr>
              <a:t>probabilities change</a:t>
            </a:r>
            <a:endParaRPr sz="2000" dirty="0">
              <a:cs typeface="Arial" panose="020B0604020202020204" pitchFamily="34" charset="0"/>
            </a:endParaRPr>
          </a:p>
        </p:txBody>
      </p:sp>
      <p:sp>
        <p:nvSpPr>
          <p:cNvPr id="17" name="object 17">
            <a:extLst>
              <a:ext uri="{FF2B5EF4-FFF2-40B4-BE49-F238E27FC236}">
                <a16:creationId xmlns:a16="http://schemas.microsoft.com/office/drawing/2014/main" id="{C6E3ED39-DB62-8102-6566-5B60A1515B82}"/>
              </a:ext>
            </a:extLst>
          </p:cNvPr>
          <p:cNvSpPr txBox="1"/>
          <p:nvPr/>
        </p:nvSpPr>
        <p:spPr>
          <a:xfrm>
            <a:off x="434755" y="5483350"/>
            <a:ext cx="7129030" cy="181460"/>
          </a:xfrm>
          <a:prstGeom prst="rect">
            <a:avLst/>
          </a:prstGeom>
        </p:spPr>
        <p:txBody>
          <a:bodyPr vert="horz" wrap="square" lIns="0" tIns="12065" rIns="0" bIns="0" rtlCol="0">
            <a:spAutoFit/>
          </a:bodyPr>
          <a:lstStyle/>
          <a:p>
            <a:pPr marL="12700" marR="5080">
              <a:spcBef>
                <a:spcPts val="95"/>
              </a:spcBef>
            </a:pPr>
            <a:r>
              <a:rPr sz="1100" spc="-5" dirty="0">
                <a:latin typeface="Arial Narrow" panose="020B0606020202030204" pitchFamily="34" charset="0"/>
                <a:cs typeface="Arial MT"/>
              </a:rPr>
              <a:t>Zeiler</a:t>
            </a:r>
            <a:r>
              <a:rPr sz="1100" dirty="0">
                <a:latin typeface="Arial Narrow" panose="020B0606020202030204" pitchFamily="34" charset="0"/>
                <a:cs typeface="Arial MT"/>
              </a:rPr>
              <a:t> and</a:t>
            </a:r>
            <a:r>
              <a:rPr sz="1100" spc="10" dirty="0">
                <a:latin typeface="Arial Narrow" panose="020B0606020202030204" pitchFamily="34" charset="0"/>
                <a:cs typeface="Arial MT"/>
              </a:rPr>
              <a:t> </a:t>
            </a:r>
            <a:r>
              <a:rPr sz="1100" dirty="0">
                <a:latin typeface="Arial Narrow" panose="020B0606020202030204" pitchFamily="34" charset="0"/>
                <a:cs typeface="Arial MT"/>
              </a:rPr>
              <a:t>Fergus,</a:t>
            </a:r>
            <a:r>
              <a:rPr sz="1100" spc="10" dirty="0">
                <a:latin typeface="Arial Narrow" panose="020B0606020202030204" pitchFamily="34" charset="0"/>
                <a:cs typeface="Arial MT"/>
              </a:rPr>
              <a:t> </a:t>
            </a:r>
            <a:r>
              <a:rPr sz="1100" spc="-5" dirty="0">
                <a:latin typeface="Arial Narrow" panose="020B0606020202030204" pitchFamily="34" charset="0"/>
                <a:cs typeface="Arial MT"/>
              </a:rPr>
              <a:t>“Visualizing</a:t>
            </a:r>
            <a:r>
              <a:rPr sz="1100" spc="15" dirty="0">
                <a:latin typeface="Arial Narrow" panose="020B0606020202030204" pitchFamily="34" charset="0"/>
                <a:cs typeface="Arial MT"/>
              </a:rPr>
              <a:t> </a:t>
            </a:r>
            <a:r>
              <a:rPr sz="1100" dirty="0">
                <a:latin typeface="Arial Narrow" panose="020B0606020202030204" pitchFamily="34" charset="0"/>
                <a:cs typeface="Arial MT"/>
              </a:rPr>
              <a:t>and</a:t>
            </a:r>
            <a:r>
              <a:rPr sz="1100" spc="10" dirty="0">
                <a:latin typeface="Arial Narrow" panose="020B0606020202030204" pitchFamily="34" charset="0"/>
                <a:cs typeface="Arial MT"/>
              </a:rPr>
              <a:t> </a:t>
            </a:r>
            <a:r>
              <a:rPr sz="1100" dirty="0">
                <a:latin typeface="Arial Narrow" panose="020B0606020202030204" pitchFamily="34" charset="0"/>
                <a:cs typeface="Arial MT"/>
              </a:rPr>
              <a:t>Understanding</a:t>
            </a:r>
            <a:r>
              <a:rPr sz="1100" spc="10" dirty="0">
                <a:latin typeface="Arial Narrow" panose="020B0606020202030204" pitchFamily="34" charset="0"/>
                <a:cs typeface="Arial MT"/>
              </a:rPr>
              <a:t> </a:t>
            </a:r>
            <a:r>
              <a:rPr sz="1100" dirty="0">
                <a:latin typeface="Arial Narrow" panose="020B0606020202030204" pitchFamily="34" charset="0"/>
                <a:cs typeface="Arial MT"/>
              </a:rPr>
              <a:t>Convolutional </a:t>
            </a:r>
            <a:r>
              <a:rPr sz="1100" spc="-204" dirty="0">
                <a:latin typeface="Arial Narrow" panose="020B0606020202030204" pitchFamily="34" charset="0"/>
                <a:cs typeface="Arial MT"/>
              </a:rPr>
              <a:t> </a:t>
            </a:r>
            <a:r>
              <a:rPr sz="1100" spc="-5" dirty="0">
                <a:latin typeface="Arial Narrow" panose="020B0606020202030204" pitchFamily="34" charset="0"/>
                <a:cs typeface="Arial MT"/>
              </a:rPr>
              <a:t>Networks”,</a:t>
            </a:r>
            <a:r>
              <a:rPr sz="1100" dirty="0">
                <a:latin typeface="Arial Narrow" panose="020B0606020202030204" pitchFamily="34" charset="0"/>
                <a:cs typeface="Arial MT"/>
              </a:rPr>
              <a:t> </a:t>
            </a:r>
            <a:r>
              <a:rPr sz="1100" spc="-5" dirty="0">
                <a:latin typeface="Arial Narrow" panose="020B0606020202030204" pitchFamily="34" charset="0"/>
                <a:cs typeface="Arial MT"/>
              </a:rPr>
              <a:t>ECCV</a:t>
            </a:r>
            <a:r>
              <a:rPr sz="1100" spc="5" dirty="0">
                <a:latin typeface="Arial Narrow" panose="020B0606020202030204" pitchFamily="34" charset="0"/>
                <a:cs typeface="Arial MT"/>
              </a:rPr>
              <a:t> </a:t>
            </a:r>
            <a:r>
              <a:rPr sz="1100" dirty="0">
                <a:latin typeface="Arial Narrow" panose="020B0606020202030204" pitchFamily="34" charset="0"/>
                <a:cs typeface="Arial MT"/>
              </a:rPr>
              <a:t>2014</a:t>
            </a:r>
          </a:p>
        </p:txBody>
      </p:sp>
      <p:pic>
        <p:nvPicPr>
          <p:cNvPr id="3" name="object 6">
            <a:extLst>
              <a:ext uri="{FF2B5EF4-FFF2-40B4-BE49-F238E27FC236}">
                <a16:creationId xmlns:a16="http://schemas.microsoft.com/office/drawing/2014/main" id="{8B4794EA-71DF-C7A8-F0CC-C842D5CC941C}"/>
              </a:ext>
            </a:extLst>
          </p:cNvPr>
          <p:cNvPicPr/>
          <p:nvPr/>
        </p:nvPicPr>
        <p:blipFill>
          <a:blip r:embed="rId4" cstate="print"/>
          <a:stretch>
            <a:fillRect/>
          </a:stretch>
        </p:blipFill>
        <p:spPr>
          <a:xfrm>
            <a:off x="1749421" y="2519601"/>
            <a:ext cx="3732079" cy="1224535"/>
          </a:xfrm>
          <a:prstGeom prst="rect">
            <a:avLst/>
          </a:prstGeom>
        </p:spPr>
      </p:pic>
      <p:pic>
        <p:nvPicPr>
          <p:cNvPr id="18" name="object 11">
            <a:extLst>
              <a:ext uri="{FF2B5EF4-FFF2-40B4-BE49-F238E27FC236}">
                <a16:creationId xmlns:a16="http://schemas.microsoft.com/office/drawing/2014/main" id="{9D5B647C-125A-D357-BBF0-07A6BDB69683}"/>
              </a:ext>
            </a:extLst>
          </p:cNvPr>
          <p:cNvPicPr/>
          <p:nvPr/>
        </p:nvPicPr>
        <p:blipFill>
          <a:blip r:embed="rId5" cstate="print"/>
          <a:stretch>
            <a:fillRect/>
          </a:stretch>
        </p:blipFill>
        <p:spPr>
          <a:xfrm>
            <a:off x="1824554" y="3956945"/>
            <a:ext cx="3581814" cy="1109472"/>
          </a:xfrm>
          <a:prstGeom prst="rect">
            <a:avLst/>
          </a:prstGeom>
        </p:spPr>
      </p:pic>
      <p:sp>
        <p:nvSpPr>
          <p:cNvPr id="19" name="object 12">
            <a:extLst>
              <a:ext uri="{FF2B5EF4-FFF2-40B4-BE49-F238E27FC236}">
                <a16:creationId xmlns:a16="http://schemas.microsoft.com/office/drawing/2014/main" id="{510E99D8-F8C6-92BF-9ED6-3412B038C645}"/>
              </a:ext>
            </a:extLst>
          </p:cNvPr>
          <p:cNvSpPr txBox="1"/>
          <p:nvPr/>
        </p:nvSpPr>
        <p:spPr>
          <a:xfrm>
            <a:off x="5728878" y="2907491"/>
            <a:ext cx="2731791" cy="351378"/>
          </a:xfrm>
          <a:prstGeom prst="rect">
            <a:avLst/>
          </a:prstGeom>
        </p:spPr>
        <p:txBody>
          <a:bodyPr vert="horz" wrap="square" lIns="0" tIns="12700" rIns="0" bIns="0" rtlCol="0">
            <a:spAutoFit/>
          </a:bodyPr>
          <a:lstStyle/>
          <a:p>
            <a:pPr marL="12700">
              <a:lnSpc>
                <a:spcPct val="100000"/>
              </a:lnSpc>
              <a:spcBef>
                <a:spcPts val="100"/>
              </a:spcBef>
            </a:pPr>
            <a:r>
              <a:rPr sz="2200" spc="-5" dirty="0">
                <a:latin typeface="Arial MT"/>
                <a:cs typeface="Arial MT"/>
              </a:rPr>
              <a:t>P(elephant)</a:t>
            </a:r>
            <a:r>
              <a:rPr sz="2200" spc="-45" dirty="0">
                <a:latin typeface="Arial MT"/>
                <a:cs typeface="Arial MT"/>
              </a:rPr>
              <a:t> </a:t>
            </a:r>
            <a:r>
              <a:rPr sz="2200" dirty="0">
                <a:latin typeface="Arial MT"/>
                <a:cs typeface="Arial MT"/>
              </a:rPr>
              <a:t>=</a:t>
            </a:r>
            <a:r>
              <a:rPr sz="2200" spc="-45" dirty="0">
                <a:latin typeface="Arial MT"/>
                <a:cs typeface="Arial MT"/>
              </a:rPr>
              <a:t> </a:t>
            </a:r>
            <a:r>
              <a:rPr sz="2200" spc="-5" dirty="0">
                <a:latin typeface="Arial MT"/>
                <a:cs typeface="Arial MT"/>
              </a:rPr>
              <a:t>0.95</a:t>
            </a:r>
            <a:endParaRPr sz="2200" dirty="0">
              <a:latin typeface="Arial MT"/>
              <a:cs typeface="Arial MT"/>
            </a:endParaRPr>
          </a:p>
        </p:txBody>
      </p:sp>
      <p:sp>
        <p:nvSpPr>
          <p:cNvPr id="20" name="object 13">
            <a:extLst>
              <a:ext uri="{FF2B5EF4-FFF2-40B4-BE49-F238E27FC236}">
                <a16:creationId xmlns:a16="http://schemas.microsoft.com/office/drawing/2014/main" id="{DE9DF6C7-53FD-A4CC-4E09-E6FBCE89951F}"/>
              </a:ext>
            </a:extLst>
          </p:cNvPr>
          <p:cNvSpPr txBox="1"/>
          <p:nvPr/>
        </p:nvSpPr>
        <p:spPr>
          <a:xfrm>
            <a:off x="5728878" y="4202942"/>
            <a:ext cx="2731791" cy="351378"/>
          </a:xfrm>
          <a:prstGeom prst="rect">
            <a:avLst/>
          </a:prstGeom>
        </p:spPr>
        <p:txBody>
          <a:bodyPr vert="horz" wrap="square" lIns="0" tIns="12700" rIns="0" bIns="0" rtlCol="0">
            <a:spAutoFit/>
          </a:bodyPr>
          <a:lstStyle/>
          <a:p>
            <a:pPr marL="12700">
              <a:lnSpc>
                <a:spcPct val="100000"/>
              </a:lnSpc>
              <a:spcBef>
                <a:spcPts val="100"/>
              </a:spcBef>
            </a:pPr>
            <a:r>
              <a:rPr sz="2200" spc="-5" dirty="0">
                <a:latin typeface="Arial MT"/>
                <a:cs typeface="Arial MT"/>
              </a:rPr>
              <a:t>P(elephant)</a:t>
            </a:r>
            <a:r>
              <a:rPr sz="2200" spc="-45" dirty="0">
                <a:latin typeface="Arial MT"/>
                <a:cs typeface="Arial MT"/>
              </a:rPr>
              <a:t> </a:t>
            </a:r>
            <a:r>
              <a:rPr sz="2200" dirty="0">
                <a:latin typeface="Arial MT"/>
                <a:cs typeface="Arial MT"/>
              </a:rPr>
              <a:t>=</a:t>
            </a:r>
            <a:r>
              <a:rPr sz="2200" spc="-45" dirty="0">
                <a:latin typeface="Arial MT"/>
                <a:cs typeface="Arial MT"/>
              </a:rPr>
              <a:t> </a:t>
            </a:r>
            <a:r>
              <a:rPr sz="2200" spc="-5" dirty="0">
                <a:latin typeface="Arial MT"/>
                <a:cs typeface="Arial MT"/>
              </a:rPr>
              <a:t>0.75</a:t>
            </a:r>
            <a:endParaRPr sz="2200" dirty="0">
              <a:latin typeface="Arial MT"/>
              <a:cs typeface="Arial MT"/>
            </a:endParaRPr>
          </a:p>
        </p:txBody>
      </p:sp>
    </p:spTree>
    <p:extLst>
      <p:ext uri="{BB962C8B-B14F-4D97-AF65-F5344CB8AC3E}">
        <p14:creationId xmlns:p14="http://schemas.microsoft.com/office/powerpoint/2010/main" val="1030762949"/>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6A35B-9F5D-FAEE-6071-3512A1613117}"/>
              </a:ext>
            </a:extLst>
          </p:cNvPr>
          <p:cNvSpPr>
            <a:spLocks noGrp="1"/>
          </p:cNvSpPr>
          <p:nvPr>
            <p:ph type="title"/>
          </p:nvPr>
        </p:nvSpPr>
        <p:spPr/>
        <p:txBody>
          <a:bodyPr/>
          <a:lstStyle/>
          <a:p>
            <a:r>
              <a:rPr lang="en-US" altLang="zh-CN" sz="2800" spc="-5" dirty="0">
                <a:cs typeface="Arial" panose="020B0604020202020204" pitchFamily="34" charset="0"/>
              </a:rPr>
              <a:t>Which pixels matter: </a:t>
            </a:r>
            <a:r>
              <a:rPr lang="en-US" altLang="zh-CN" sz="2800" dirty="0">
                <a:cs typeface="Arial" panose="020B0604020202020204" pitchFamily="34" charset="0"/>
              </a:rPr>
              <a:t> </a:t>
            </a:r>
            <a:r>
              <a:rPr lang="en-US" altLang="zh-CN" sz="2800" spc="-5" dirty="0">
                <a:cs typeface="Arial" panose="020B0604020202020204" pitchFamily="34" charset="0"/>
              </a:rPr>
              <a:t>Saliency</a:t>
            </a:r>
            <a:r>
              <a:rPr lang="en-US" altLang="zh-CN" sz="2800" spc="-40" dirty="0">
                <a:cs typeface="Arial" panose="020B0604020202020204" pitchFamily="34" charset="0"/>
              </a:rPr>
              <a:t> </a:t>
            </a:r>
            <a:r>
              <a:rPr lang="en-US" altLang="zh-CN" sz="2800" spc="-5" dirty="0">
                <a:cs typeface="Arial" panose="020B0604020202020204" pitchFamily="34" charset="0"/>
              </a:rPr>
              <a:t>via</a:t>
            </a:r>
            <a:r>
              <a:rPr lang="en-US" altLang="zh-CN" sz="2800" spc="-40" dirty="0">
                <a:cs typeface="Arial" panose="020B0604020202020204" pitchFamily="34" charset="0"/>
              </a:rPr>
              <a:t> </a:t>
            </a:r>
            <a:r>
              <a:rPr lang="en-US" altLang="zh-CN" sz="2800" spc="-5" dirty="0">
                <a:cs typeface="Arial" panose="020B0604020202020204" pitchFamily="34" charset="0"/>
              </a:rPr>
              <a:t>Occlusion</a:t>
            </a:r>
            <a:endParaRPr lang="zh-CN" altLang="en-US" dirty="0">
              <a:cs typeface="Arial" panose="020B0604020202020204" pitchFamily="34" charset="0"/>
            </a:endParaRPr>
          </a:p>
        </p:txBody>
      </p:sp>
      <p:pic>
        <p:nvPicPr>
          <p:cNvPr id="5" name="object 4">
            <a:extLst>
              <a:ext uri="{FF2B5EF4-FFF2-40B4-BE49-F238E27FC236}">
                <a16:creationId xmlns:a16="http://schemas.microsoft.com/office/drawing/2014/main" id="{F2ACF6BC-660A-67B4-C13D-C640DD1E6541}"/>
              </a:ext>
            </a:extLst>
          </p:cNvPr>
          <p:cNvPicPr/>
          <p:nvPr/>
        </p:nvPicPr>
        <p:blipFill>
          <a:blip r:embed="rId2" cstate="print"/>
          <a:stretch>
            <a:fillRect/>
          </a:stretch>
        </p:blipFill>
        <p:spPr>
          <a:xfrm>
            <a:off x="5987927" y="4037835"/>
            <a:ext cx="2974848" cy="1414271"/>
          </a:xfrm>
          <a:prstGeom prst="rect">
            <a:avLst/>
          </a:prstGeom>
        </p:spPr>
      </p:pic>
      <p:pic>
        <p:nvPicPr>
          <p:cNvPr id="6" name="object 5">
            <a:extLst>
              <a:ext uri="{FF2B5EF4-FFF2-40B4-BE49-F238E27FC236}">
                <a16:creationId xmlns:a16="http://schemas.microsoft.com/office/drawing/2014/main" id="{C82AF04F-0243-04AE-AEBD-A28DCE15C93C}"/>
              </a:ext>
            </a:extLst>
          </p:cNvPr>
          <p:cNvPicPr/>
          <p:nvPr/>
        </p:nvPicPr>
        <p:blipFill>
          <a:blip r:embed="rId3" cstate="print"/>
          <a:stretch>
            <a:fillRect/>
          </a:stretch>
        </p:blipFill>
        <p:spPr>
          <a:xfrm>
            <a:off x="5507876" y="2623563"/>
            <a:ext cx="3868957" cy="1401205"/>
          </a:xfrm>
          <a:prstGeom prst="rect">
            <a:avLst/>
          </a:prstGeom>
        </p:spPr>
      </p:pic>
      <p:pic>
        <p:nvPicPr>
          <p:cNvPr id="9" name="object 8">
            <a:extLst>
              <a:ext uri="{FF2B5EF4-FFF2-40B4-BE49-F238E27FC236}">
                <a16:creationId xmlns:a16="http://schemas.microsoft.com/office/drawing/2014/main" id="{E1AA9EA2-8359-67C8-817B-4220E7F370F7}"/>
              </a:ext>
            </a:extLst>
          </p:cNvPr>
          <p:cNvPicPr/>
          <p:nvPr/>
        </p:nvPicPr>
        <p:blipFill>
          <a:blip r:embed="rId4" cstate="print"/>
          <a:stretch>
            <a:fillRect/>
          </a:stretch>
        </p:blipFill>
        <p:spPr>
          <a:xfrm>
            <a:off x="5367281" y="987551"/>
            <a:ext cx="3608832" cy="1505712"/>
          </a:xfrm>
          <a:prstGeom prst="rect">
            <a:avLst/>
          </a:prstGeom>
        </p:spPr>
      </p:pic>
      <p:grpSp>
        <p:nvGrpSpPr>
          <p:cNvPr id="10" name="object 9">
            <a:extLst>
              <a:ext uri="{FF2B5EF4-FFF2-40B4-BE49-F238E27FC236}">
                <a16:creationId xmlns:a16="http://schemas.microsoft.com/office/drawing/2014/main" id="{8D97C5F5-FD60-D243-C375-238430BDCD08}"/>
              </a:ext>
            </a:extLst>
          </p:cNvPr>
          <p:cNvGrpSpPr/>
          <p:nvPr/>
        </p:nvGrpSpPr>
        <p:grpSpPr>
          <a:xfrm>
            <a:off x="434755" y="2569464"/>
            <a:ext cx="1106805" cy="1109980"/>
            <a:chOff x="420623" y="1685544"/>
            <a:chExt cx="1106805" cy="1109980"/>
          </a:xfrm>
        </p:grpSpPr>
        <p:pic>
          <p:nvPicPr>
            <p:cNvPr id="11" name="object 10">
              <a:extLst>
                <a:ext uri="{FF2B5EF4-FFF2-40B4-BE49-F238E27FC236}">
                  <a16:creationId xmlns:a16="http://schemas.microsoft.com/office/drawing/2014/main" id="{80067884-9B08-8B7F-505A-8729CDB39786}"/>
                </a:ext>
              </a:extLst>
            </p:cNvPr>
            <p:cNvPicPr/>
            <p:nvPr/>
          </p:nvPicPr>
          <p:blipFill>
            <a:blip r:embed="rId5" cstate="print"/>
            <a:stretch>
              <a:fillRect/>
            </a:stretch>
          </p:blipFill>
          <p:spPr>
            <a:xfrm>
              <a:off x="420623" y="1685544"/>
              <a:ext cx="1106424" cy="1109471"/>
            </a:xfrm>
            <a:prstGeom prst="rect">
              <a:avLst/>
            </a:prstGeom>
          </p:spPr>
        </p:pic>
        <p:sp>
          <p:nvSpPr>
            <p:cNvPr id="12" name="object 11">
              <a:extLst>
                <a:ext uri="{FF2B5EF4-FFF2-40B4-BE49-F238E27FC236}">
                  <a16:creationId xmlns:a16="http://schemas.microsoft.com/office/drawing/2014/main" id="{6AE9DC94-DB6E-FF17-3A3A-B87B858F1668}"/>
                </a:ext>
              </a:extLst>
            </p:cNvPr>
            <p:cNvSpPr/>
            <p:nvPr/>
          </p:nvSpPr>
          <p:spPr>
            <a:xfrm>
              <a:off x="1110824" y="2374949"/>
              <a:ext cx="348615" cy="393700"/>
            </a:xfrm>
            <a:custGeom>
              <a:avLst/>
              <a:gdLst/>
              <a:ahLst/>
              <a:cxnLst/>
              <a:rect l="l" t="t" r="r" b="b"/>
              <a:pathLst>
                <a:path w="348615" h="393700">
                  <a:moveTo>
                    <a:pt x="348602" y="0"/>
                  </a:moveTo>
                  <a:lnTo>
                    <a:pt x="0" y="0"/>
                  </a:lnTo>
                  <a:lnTo>
                    <a:pt x="0" y="393598"/>
                  </a:lnTo>
                  <a:lnTo>
                    <a:pt x="348602" y="393598"/>
                  </a:lnTo>
                  <a:lnTo>
                    <a:pt x="348602" y="0"/>
                  </a:lnTo>
                  <a:close/>
                </a:path>
              </a:pathLst>
            </a:custGeom>
            <a:solidFill>
              <a:srgbClr val="CCCCCC"/>
            </a:solidFill>
          </p:spPr>
          <p:txBody>
            <a:bodyPr wrap="square" lIns="0" tIns="0" rIns="0" bIns="0" rtlCol="0"/>
            <a:lstStyle/>
            <a:p>
              <a:endParaRPr/>
            </a:p>
          </p:txBody>
        </p:sp>
      </p:grpSp>
      <p:grpSp>
        <p:nvGrpSpPr>
          <p:cNvPr id="13" name="object 12">
            <a:extLst>
              <a:ext uri="{FF2B5EF4-FFF2-40B4-BE49-F238E27FC236}">
                <a16:creationId xmlns:a16="http://schemas.microsoft.com/office/drawing/2014/main" id="{E0A21864-062B-F8CA-177C-EEF4FDE2F576}"/>
              </a:ext>
            </a:extLst>
          </p:cNvPr>
          <p:cNvGrpSpPr/>
          <p:nvPr/>
        </p:nvGrpSpPr>
        <p:grpSpPr>
          <a:xfrm>
            <a:off x="434755" y="3861815"/>
            <a:ext cx="1106805" cy="1109980"/>
            <a:chOff x="420623" y="2977895"/>
            <a:chExt cx="1106805" cy="1109980"/>
          </a:xfrm>
        </p:grpSpPr>
        <p:pic>
          <p:nvPicPr>
            <p:cNvPr id="14" name="object 13">
              <a:extLst>
                <a:ext uri="{FF2B5EF4-FFF2-40B4-BE49-F238E27FC236}">
                  <a16:creationId xmlns:a16="http://schemas.microsoft.com/office/drawing/2014/main" id="{21EAE69E-A510-61B3-B262-BE48C4177C83}"/>
                </a:ext>
              </a:extLst>
            </p:cNvPr>
            <p:cNvPicPr/>
            <p:nvPr/>
          </p:nvPicPr>
          <p:blipFill>
            <a:blip r:embed="rId6" cstate="print"/>
            <a:stretch>
              <a:fillRect/>
            </a:stretch>
          </p:blipFill>
          <p:spPr>
            <a:xfrm>
              <a:off x="420623" y="2977895"/>
              <a:ext cx="1106424" cy="1109472"/>
            </a:xfrm>
            <a:prstGeom prst="rect">
              <a:avLst/>
            </a:prstGeom>
          </p:spPr>
        </p:pic>
        <p:sp>
          <p:nvSpPr>
            <p:cNvPr id="15" name="object 14">
              <a:extLst>
                <a:ext uri="{FF2B5EF4-FFF2-40B4-BE49-F238E27FC236}">
                  <a16:creationId xmlns:a16="http://schemas.microsoft.com/office/drawing/2014/main" id="{797FA74F-D621-51FB-1343-4011E978AA60}"/>
                </a:ext>
              </a:extLst>
            </p:cNvPr>
            <p:cNvSpPr/>
            <p:nvPr/>
          </p:nvSpPr>
          <p:spPr>
            <a:xfrm>
              <a:off x="669199" y="3140849"/>
              <a:ext cx="348615" cy="393700"/>
            </a:xfrm>
            <a:custGeom>
              <a:avLst/>
              <a:gdLst/>
              <a:ahLst/>
              <a:cxnLst/>
              <a:rect l="l" t="t" r="r" b="b"/>
              <a:pathLst>
                <a:path w="348615" h="393700">
                  <a:moveTo>
                    <a:pt x="348602" y="0"/>
                  </a:moveTo>
                  <a:lnTo>
                    <a:pt x="0" y="0"/>
                  </a:lnTo>
                  <a:lnTo>
                    <a:pt x="0" y="393598"/>
                  </a:lnTo>
                  <a:lnTo>
                    <a:pt x="348602" y="393598"/>
                  </a:lnTo>
                  <a:lnTo>
                    <a:pt x="348602" y="0"/>
                  </a:lnTo>
                  <a:close/>
                </a:path>
              </a:pathLst>
            </a:custGeom>
            <a:solidFill>
              <a:srgbClr val="CCCCCC"/>
            </a:solidFill>
          </p:spPr>
          <p:txBody>
            <a:bodyPr wrap="square" lIns="0" tIns="0" rIns="0" bIns="0" rtlCol="0"/>
            <a:lstStyle/>
            <a:p>
              <a:endParaRPr/>
            </a:p>
          </p:txBody>
        </p:sp>
      </p:grpSp>
      <p:sp>
        <p:nvSpPr>
          <p:cNvPr id="16" name="object 15">
            <a:extLst>
              <a:ext uri="{FF2B5EF4-FFF2-40B4-BE49-F238E27FC236}">
                <a16:creationId xmlns:a16="http://schemas.microsoft.com/office/drawing/2014/main" id="{C018E533-FB92-FDE0-565A-1C12619F53A2}"/>
              </a:ext>
            </a:extLst>
          </p:cNvPr>
          <p:cNvSpPr txBox="1"/>
          <p:nvPr/>
        </p:nvSpPr>
        <p:spPr>
          <a:xfrm>
            <a:off x="434755" y="1436324"/>
            <a:ext cx="4377402" cy="950260"/>
          </a:xfrm>
          <a:prstGeom prst="rect">
            <a:avLst/>
          </a:prstGeom>
        </p:spPr>
        <p:txBody>
          <a:bodyPr vert="horz" wrap="square" lIns="0" tIns="26670" rIns="0" bIns="0" rtlCol="0">
            <a:spAutoFit/>
          </a:bodyPr>
          <a:lstStyle/>
          <a:p>
            <a:pPr marL="12700" marR="5080">
              <a:spcBef>
                <a:spcPts val="210"/>
              </a:spcBef>
            </a:pPr>
            <a:r>
              <a:rPr sz="2000" spc="-5" dirty="0">
                <a:cs typeface="Arial" panose="020B0604020202020204" pitchFamily="34" charset="0"/>
              </a:rPr>
              <a:t>Mask part of the image before feeding to </a:t>
            </a:r>
            <a:r>
              <a:rPr sz="2000" dirty="0">
                <a:cs typeface="Arial" panose="020B0604020202020204" pitchFamily="34" charset="0"/>
              </a:rPr>
              <a:t>CNN, </a:t>
            </a:r>
            <a:r>
              <a:rPr sz="2000" spc="5" dirty="0">
                <a:cs typeface="Arial" panose="020B0604020202020204" pitchFamily="34" charset="0"/>
              </a:rPr>
              <a:t> </a:t>
            </a:r>
            <a:r>
              <a:rPr sz="2000" spc="-5" dirty="0">
                <a:cs typeface="Arial" panose="020B0604020202020204" pitchFamily="34" charset="0"/>
              </a:rPr>
              <a:t>check</a:t>
            </a:r>
            <a:r>
              <a:rPr sz="2000" spc="-10" dirty="0">
                <a:cs typeface="Arial" panose="020B0604020202020204" pitchFamily="34" charset="0"/>
              </a:rPr>
              <a:t> </a:t>
            </a:r>
            <a:r>
              <a:rPr sz="2000" spc="-5" dirty="0">
                <a:cs typeface="Arial" panose="020B0604020202020204" pitchFamily="34" charset="0"/>
              </a:rPr>
              <a:t>how much</a:t>
            </a:r>
            <a:r>
              <a:rPr sz="2000" spc="-10" dirty="0">
                <a:cs typeface="Arial" panose="020B0604020202020204" pitchFamily="34" charset="0"/>
              </a:rPr>
              <a:t> </a:t>
            </a:r>
            <a:r>
              <a:rPr sz="2000" spc="-5" dirty="0">
                <a:cs typeface="Arial" panose="020B0604020202020204" pitchFamily="34" charset="0"/>
              </a:rPr>
              <a:t>predicted</a:t>
            </a:r>
            <a:r>
              <a:rPr sz="2000" spc="-10" dirty="0">
                <a:cs typeface="Arial" panose="020B0604020202020204" pitchFamily="34" charset="0"/>
              </a:rPr>
              <a:t> </a:t>
            </a:r>
            <a:r>
              <a:rPr sz="2000" spc="-5" dirty="0">
                <a:cs typeface="Arial" panose="020B0604020202020204" pitchFamily="34" charset="0"/>
              </a:rPr>
              <a:t>probabilities change</a:t>
            </a:r>
            <a:endParaRPr sz="2000" dirty="0">
              <a:cs typeface="Arial" panose="020B0604020202020204" pitchFamily="34" charset="0"/>
            </a:endParaRPr>
          </a:p>
        </p:txBody>
      </p:sp>
      <p:pic>
        <p:nvPicPr>
          <p:cNvPr id="18" name="object 6">
            <a:extLst>
              <a:ext uri="{FF2B5EF4-FFF2-40B4-BE49-F238E27FC236}">
                <a16:creationId xmlns:a16="http://schemas.microsoft.com/office/drawing/2014/main" id="{E2846A17-58F0-EDD5-A8C1-EED97DB91996}"/>
              </a:ext>
            </a:extLst>
          </p:cNvPr>
          <p:cNvPicPr/>
          <p:nvPr/>
        </p:nvPicPr>
        <p:blipFill>
          <a:blip r:embed="rId7" cstate="print"/>
          <a:stretch>
            <a:fillRect/>
          </a:stretch>
        </p:blipFill>
        <p:spPr>
          <a:xfrm>
            <a:off x="1749421" y="2519601"/>
            <a:ext cx="3732079" cy="1224535"/>
          </a:xfrm>
          <a:prstGeom prst="rect">
            <a:avLst/>
          </a:prstGeom>
        </p:spPr>
      </p:pic>
      <p:pic>
        <p:nvPicPr>
          <p:cNvPr id="19" name="object 11">
            <a:extLst>
              <a:ext uri="{FF2B5EF4-FFF2-40B4-BE49-F238E27FC236}">
                <a16:creationId xmlns:a16="http://schemas.microsoft.com/office/drawing/2014/main" id="{B17FA791-9B42-C953-F822-E9A9B3326F70}"/>
              </a:ext>
            </a:extLst>
          </p:cNvPr>
          <p:cNvPicPr/>
          <p:nvPr/>
        </p:nvPicPr>
        <p:blipFill>
          <a:blip r:embed="rId8" cstate="print"/>
          <a:stretch>
            <a:fillRect/>
          </a:stretch>
        </p:blipFill>
        <p:spPr>
          <a:xfrm>
            <a:off x="1824554" y="3956945"/>
            <a:ext cx="3581814" cy="1109472"/>
          </a:xfrm>
          <a:prstGeom prst="rect">
            <a:avLst/>
          </a:prstGeom>
        </p:spPr>
      </p:pic>
      <p:sp>
        <p:nvSpPr>
          <p:cNvPr id="20" name="object 17">
            <a:extLst>
              <a:ext uri="{FF2B5EF4-FFF2-40B4-BE49-F238E27FC236}">
                <a16:creationId xmlns:a16="http://schemas.microsoft.com/office/drawing/2014/main" id="{C6E3ED39-DB62-8102-6566-5B60A1515B82}"/>
              </a:ext>
            </a:extLst>
          </p:cNvPr>
          <p:cNvSpPr txBox="1"/>
          <p:nvPr/>
        </p:nvSpPr>
        <p:spPr>
          <a:xfrm>
            <a:off x="434755" y="5483350"/>
            <a:ext cx="7129030" cy="181460"/>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Zeiler and Fergus, “Visualizing and Understanding Convolutional  Networks”, ECCV 2014</a:t>
            </a:r>
          </a:p>
        </p:txBody>
      </p:sp>
    </p:spTree>
    <p:extLst>
      <p:ext uri="{BB962C8B-B14F-4D97-AF65-F5344CB8AC3E}">
        <p14:creationId xmlns:p14="http://schemas.microsoft.com/office/powerpoint/2010/main" val="803299275"/>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3E3F48-C743-7744-12CC-010DDA2CF4D1}"/>
              </a:ext>
            </a:extLst>
          </p:cNvPr>
          <p:cNvSpPr>
            <a:spLocks noGrp="1"/>
          </p:cNvSpPr>
          <p:nvPr>
            <p:ph type="title"/>
          </p:nvPr>
        </p:nvSpPr>
        <p:spPr/>
        <p:txBody>
          <a:bodyPr/>
          <a:lstStyle/>
          <a:p>
            <a:r>
              <a:rPr lang="en-US" altLang="zh-CN" spc="-5" dirty="0"/>
              <a:t>Which</a:t>
            </a:r>
            <a:r>
              <a:rPr lang="en-US" altLang="zh-CN" spc="-15" dirty="0"/>
              <a:t> </a:t>
            </a:r>
            <a:r>
              <a:rPr lang="en-US" altLang="zh-CN" spc="-5" dirty="0"/>
              <a:t>pixels</a:t>
            </a:r>
            <a:r>
              <a:rPr lang="en-US" altLang="zh-CN" spc="-10" dirty="0"/>
              <a:t> </a:t>
            </a:r>
            <a:r>
              <a:rPr lang="en-US" altLang="zh-CN" spc="-5" dirty="0"/>
              <a:t>matter: Saliency</a:t>
            </a:r>
            <a:r>
              <a:rPr lang="en-US" altLang="zh-CN" spc="-10" dirty="0"/>
              <a:t> </a:t>
            </a:r>
            <a:r>
              <a:rPr lang="en-US" altLang="zh-CN" spc="-5" dirty="0"/>
              <a:t>via</a:t>
            </a:r>
            <a:r>
              <a:rPr lang="en-US" altLang="zh-CN" spc="-15" dirty="0"/>
              <a:t> </a:t>
            </a:r>
            <a:r>
              <a:rPr lang="en-US" altLang="zh-CN" spc="-5" dirty="0"/>
              <a:t>Backprop</a:t>
            </a:r>
            <a:endParaRPr lang="zh-CN" altLang="en-US" dirty="0"/>
          </a:p>
        </p:txBody>
      </p:sp>
      <p:pic>
        <p:nvPicPr>
          <p:cNvPr id="4" name="object 3">
            <a:extLst>
              <a:ext uri="{FF2B5EF4-FFF2-40B4-BE49-F238E27FC236}">
                <a16:creationId xmlns:a16="http://schemas.microsoft.com/office/drawing/2014/main" id="{07DECE86-872C-0243-85F4-70181C6C8CB3}"/>
              </a:ext>
            </a:extLst>
          </p:cNvPr>
          <p:cNvPicPr/>
          <p:nvPr/>
        </p:nvPicPr>
        <p:blipFill>
          <a:blip r:embed="rId3" cstate="print"/>
          <a:stretch>
            <a:fillRect/>
          </a:stretch>
        </p:blipFill>
        <p:spPr>
          <a:xfrm>
            <a:off x="3020622" y="2467357"/>
            <a:ext cx="3945882" cy="1222243"/>
          </a:xfrm>
          <a:prstGeom prst="rect">
            <a:avLst/>
          </a:prstGeom>
        </p:spPr>
      </p:pic>
      <p:sp>
        <p:nvSpPr>
          <p:cNvPr id="5" name="object 4">
            <a:extLst>
              <a:ext uri="{FF2B5EF4-FFF2-40B4-BE49-F238E27FC236}">
                <a16:creationId xmlns:a16="http://schemas.microsoft.com/office/drawing/2014/main" id="{4E6C1F32-C5A7-B44F-2BA2-0D896A866D38}"/>
              </a:ext>
            </a:extLst>
          </p:cNvPr>
          <p:cNvSpPr txBox="1"/>
          <p:nvPr/>
        </p:nvSpPr>
        <p:spPr>
          <a:xfrm>
            <a:off x="7302855" y="2721356"/>
            <a:ext cx="1159506" cy="474489"/>
          </a:xfrm>
          <a:prstGeom prst="rect">
            <a:avLst/>
          </a:prstGeom>
        </p:spPr>
        <p:txBody>
          <a:bodyPr vert="horz" wrap="square" lIns="0" tIns="12700" rIns="0" bIns="0" rtlCol="0">
            <a:spAutoFit/>
          </a:bodyPr>
          <a:lstStyle/>
          <a:p>
            <a:pPr marL="12700">
              <a:lnSpc>
                <a:spcPct val="100000"/>
              </a:lnSpc>
              <a:spcBef>
                <a:spcPts val="100"/>
              </a:spcBef>
            </a:pPr>
            <a:r>
              <a:rPr sz="3000" spc="-5" dirty="0">
                <a:latin typeface="Arial MT"/>
                <a:cs typeface="Arial MT"/>
              </a:rPr>
              <a:t>D</a:t>
            </a:r>
            <a:r>
              <a:rPr sz="3000" spc="-10" dirty="0">
                <a:latin typeface="Arial MT"/>
                <a:cs typeface="Arial MT"/>
              </a:rPr>
              <a:t>o</a:t>
            </a:r>
            <a:r>
              <a:rPr sz="3000" dirty="0">
                <a:latin typeface="Arial MT"/>
                <a:cs typeface="Arial MT"/>
              </a:rPr>
              <a:t>g</a:t>
            </a:r>
          </a:p>
        </p:txBody>
      </p:sp>
      <p:pic>
        <p:nvPicPr>
          <p:cNvPr id="6" name="object 5">
            <a:extLst>
              <a:ext uri="{FF2B5EF4-FFF2-40B4-BE49-F238E27FC236}">
                <a16:creationId xmlns:a16="http://schemas.microsoft.com/office/drawing/2014/main" id="{6BAD93FA-BAF9-602A-296D-D9497EA404F6}"/>
              </a:ext>
            </a:extLst>
          </p:cNvPr>
          <p:cNvPicPr/>
          <p:nvPr/>
        </p:nvPicPr>
        <p:blipFill>
          <a:blip r:embed="rId4" cstate="print"/>
          <a:stretch>
            <a:fillRect/>
          </a:stretch>
        </p:blipFill>
        <p:spPr>
          <a:xfrm>
            <a:off x="579120" y="2399157"/>
            <a:ext cx="2105151" cy="1358644"/>
          </a:xfrm>
          <a:prstGeom prst="rect">
            <a:avLst/>
          </a:prstGeom>
        </p:spPr>
      </p:pic>
      <p:sp>
        <p:nvSpPr>
          <p:cNvPr id="7" name="object 6">
            <a:extLst>
              <a:ext uri="{FF2B5EF4-FFF2-40B4-BE49-F238E27FC236}">
                <a16:creationId xmlns:a16="http://schemas.microsoft.com/office/drawing/2014/main" id="{7A12C589-8CF1-15CE-7359-AE64C300F1A7}"/>
              </a:ext>
            </a:extLst>
          </p:cNvPr>
          <p:cNvSpPr txBox="1"/>
          <p:nvPr/>
        </p:nvSpPr>
        <p:spPr>
          <a:xfrm>
            <a:off x="1922011" y="1610781"/>
            <a:ext cx="4916380" cy="351378"/>
          </a:xfrm>
          <a:prstGeom prst="rect">
            <a:avLst/>
          </a:prstGeom>
        </p:spPr>
        <p:txBody>
          <a:bodyPr vert="horz" wrap="square" lIns="0" tIns="12700" rIns="0" bIns="0" rtlCol="0">
            <a:spAutoFit/>
          </a:bodyPr>
          <a:lstStyle/>
          <a:p>
            <a:pPr marL="12700">
              <a:lnSpc>
                <a:spcPct val="100000"/>
              </a:lnSpc>
              <a:spcBef>
                <a:spcPts val="100"/>
              </a:spcBef>
            </a:pPr>
            <a:r>
              <a:rPr sz="2200" dirty="0">
                <a:cs typeface="Arial" panose="020B0604020202020204" pitchFamily="34" charset="0"/>
              </a:rPr>
              <a:t>Forward</a:t>
            </a:r>
            <a:r>
              <a:rPr sz="2200" spc="-30" dirty="0">
                <a:cs typeface="Arial" panose="020B0604020202020204" pitchFamily="34" charset="0"/>
              </a:rPr>
              <a:t> </a:t>
            </a:r>
            <a:r>
              <a:rPr sz="2200" spc="-5" dirty="0">
                <a:cs typeface="Arial" panose="020B0604020202020204" pitchFamily="34" charset="0"/>
              </a:rPr>
              <a:t>pass:</a:t>
            </a:r>
            <a:r>
              <a:rPr sz="2200" spc="-30" dirty="0">
                <a:cs typeface="Arial" panose="020B0604020202020204" pitchFamily="34" charset="0"/>
              </a:rPr>
              <a:t> </a:t>
            </a:r>
            <a:r>
              <a:rPr sz="2200" spc="-5" dirty="0">
                <a:cs typeface="Arial" panose="020B0604020202020204" pitchFamily="34" charset="0"/>
              </a:rPr>
              <a:t>Compute</a:t>
            </a:r>
            <a:r>
              <a:rPr sz="2200" spc="-30" dirty="0">
                <a:cs typeface="Arial" panose="020B0604020202020204" pitchFamily="34" charset="0"/>
              </a:rPr>
              <a:t> </a:t>
            </a:r>
            <a:r>
              <a:rPr sz="2200" spc="-5" dirty="0">
                <a:cs typeface="Arial" panose="020B0604020202020204" pitchFamily="34" charset="0"/>
              </a:rPr>
              <a:t>probabilities</a:t>
            </a:r>
            <a:endParaRPr sz="2200" dirty="0">
              <a:cs typeface="Arial" panose="020B0604020202020204" pitchFamily="34" charset="0"/>
            </a:endParaRPr>
          </a:p>
        </p:txBody>
      </p:sp>
      <p:sp>
        <p:nvSpPr>
          <p:cNvPr id="8" name="object 7">
            <a:extLst>
              <a:ext uri="{FF2B5EF4-FFF2-40B4-BE49-F238E27FC236}">
                <a16:creationId xmlns:a16="http://schemas.microsoft.com/office/drawing/2014/main" id="{337D45D5-70B2-61D1-35B9-5F8BFCFD4F63}"/>
              </a:ext>
            </a:extLst>
          </p:cNvPr>
          <p:cNvSpPr/>
          <p:nvPr/>
        </p:nvSpPr>
        <p:spPr>
          <a:xfrm>
            <a:off x="1067154" y="2162542"/>
            <a:ext cx="6705245" cy="103138"/>
          </a:xfrm>
          <a:custGeom>
            <a:avLst/>
            <a:gdLst/>
            <a:ahLst/>
            <a:cxnLst/>
            <a:rect l="l" t="t" r="r" b="b"/>
            <a:pathLst>
              <a:path w="5910580" h="85725">
                <a:moveTo>
                  <a:pt x="5824270" y="0"/>
                </a:moveTo>
                <a:lnTo>
                  <a:pt x="5824270" y="85725"/>
                </a:lnTo>
                <a:lnTo>
                  <a:pt x="5881420" y="57150"/>
                </a:lnTo>
                <a:lnTo>
                  <a:pt x="5838558" y="57150"/>
                </a:lnTo>
                <a:lnTo>
                  <a:pt x="5838558" y="28575"/>
                </a:lnTo>
                <a:lnTo>
                  <a:pt x="5881420" y="28575"/>
                </a:lnTo>
                <a:lnTo>
                  <a:pt x="5824270" y="0"/>
                </a:lnTo>
                <a:close/>
              </a:path>
              <a:path w="5910580" h="85725">
                <a:moveTo>
                  <a:pt x="5824270" y="28575"/>
                </a:moveTo>
                <a:lnTo>
                  <a:pt x="0" y="28575"/>
                </a:lnTo>
                <a:lnTo>
                  <a:pt x="0" y="57150"/>
                </a:lnTo>
                <a:lnTo>
                  <a:pt x="5824270" y="57150"/>
                </a:lnTo>
                <a:lnTo>
                  <a:pt x="5824270" y="28575"/>
                </a:lnTo>
                <a:close/>
              </a:path>
              <a:path w="5910580" h="85725">
                <a:moveTo>
                  <a:pt x="5881420" y="28575"/>
                </a:moveTo>
                <a:lnTo>
                  <a:pt x="5838558" y="28575"/>
                </a:lnTo>
                <a:lnTo>
                  <a:pt x="5838558" y="57150"/>
                </a:lnTo>
                <a:lnTo>
                  <a:pt x="5881420" y="57150"/>
                </a:lnTo>
                <a:lnTo>
                  <a:pt x="5909995" y="42862"/>
                </a:lnTo>
                <a:lnTo>
                  <a:pt x="5881420" y="28575"/>
                </a:lnTo>
                <a:close/>
              </a:path>
            </a:pathLst>
          </a:custGeom>
          <a:solidFill>
            <a:srgbClr val="666666"/>
          </a:solidFill>
        </p:spPr>
        <p:txBody>
          <a:bodyPr wrap="square" lIns="0" tIns="0" rIns="0" bIns="0" rtlCol="0"/>
          <a:lstStyle/>
          <a:p>
            <a:endParaRPr/>
          </a:p>
        </p:txBody>
      </p:sp>
      <p:sp>
        <p:nvSpPr>
          <p:cNvPr id="9" name="object 8">
            <a:extLst>
              <a:ext uri="{FF2B5EF4-FFF2-40B4-BE49-F238E27FC236}">
                <a16:creationId xmlns:a16="http://schemas.microsoft.com/office/drawing/2014/main" id="{713D7DF2-87BF-15D9-D2FC-CD56C54A5C89}"/>
              </a:ext>
            </a:extLst>
          </p:cNvPr>
          <p:cNvSpPr txBox="1"/>
          <p:nvPr/>
        </p:nvSpPr>
        <p:spPr>
          <a:xfrm>
            <a:off x="414115" y="5559304"/>
            <a:ext cx="8729885" cy="361637"/>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Simonyan, Vedaldi, and Zisserman, “Deep Inside Convolutional Networks: Visualising Image Classification  Models and Saliency Maps”, ICLR Workshop 2014.</a:t>
            </a:r>
          </a:p>
          <a:p>
            <a:r>
              <a:rPr dirty="0"/>
              <a:t>Figures copyright Karen Simonyan, Andrea Vedaldi, and Andrew Zisserman, 2014; reproduced with permission.</a:t>
            </a:r>
          </a:p>
        </p:txBody>
      </p:sp>
    </p:spTree>
    <p:extLst>
      <p:ext uri="{BB962C8B-B14F-4D97-AF65-F5344CB8AC3E}">
        <p14:creationId xmlns:p14="http://schemas.microsoft.com/office/powerpoint/2010/main" val="112814101"/>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3E3F48-C743-7744-12CC-010DDA2CF4D1}"/>
              </a:ext>
            </a:extLst>
          </p:cNvPr>
          <p:cNvSpPr>
            <a:spLocks noGrp="1"/>
          </p:cNvSpPr>
          <p:nvPr>
            <p:ph type="title"/>
          </p:nvPr>
        </p:nvSpPr>
        <p:spPr/>
        <p:txBody>
          <a:bodyPr/>
          <a:lstStyle/>
          <a:p>
            <a:r>
              <a:rPr lang="en-US" altLang="zh-CN" spc="-5" dirty="0"/>
              <a:t>Which</a:t>
            </a:r>
            <a:r>
              <a:rPr lang="en-US" altLang="zh-CN" spc="-15" dirty="0"/>
              <a:t> </a:t>
            </a:r>
            <a:r>
              <a:rPr lang="en-US" altLang="zh-CN" spc="-5" dirty="0"/>
              <a:t>pixels</a:t>
            </a:r>
            <a:r>
              <a:rPr lang="en-US" altLang="zh-CN" spc="-10" dirty="0"/>
              <a:t> </a:t>
            </a:r>
            <a:r>
              <a:rPr lang="en-US" altLang="zh-CN" spc="-5" dirty="0"/>
              <a:t>matter: Saliency</a:t>
            </a:r>
            <a:r>
              <a:rPr lang="en-US" altLang="zh-CN" spc="-10" dirty="0"/>
              <a:t> </a:t>
            </a:r>
            <a:r>
              <a:rPr lang="en-US" altLang="zh-CN" spc="-5" dirty="0"/>
              <a:t>via</a:t>
            </a:r>
            <a:r>
              <a:rPr lang="en-US" altLang="zh-CN" spc="-15" dirty="0"/>
              <a:t> </a:t>
            </a:r>
            <a:r>
              <a:rPr lang="en-US" altLang="zh-CN" spc="-5" dirty="0"/>
              <a:t>Backprop</a:t>
            </a:r>
            <a:endParaRPr lang="zh-CN" altLang="en-US" dirty="0"/>
          </a:p>
        </p:txBody>
      </p:sp>
      <p:pic>
        <p:nvPicPr>
          <p:cNvPr id="4" name="object 3">
            <a:extLst>
              <a:ext uri="{FF2B5EF4-FFF2-40B4-BE49-F238E27FC236}">
                <a16:creationId xmlns:a16="http://schemas.microsoft.com/office/drawing/2014/main" id="{07DECE86-872C-0243-85F4-70181C6C8CB3}"/>
              </a:ext>
            </a:extLst>
          </p:cNvPr>
          <p:cNvPicPr/>
          <p:nvPr/>
        </p:nvPicPr>
        <p:blipFill>
          <a:blip r:embed="rId2" cstate="print"/>
          <a:stretch>
            <a:fillRect/>
          </a:stretch>
        </p:blipFill>
        <p:spPr>
          <a:xfrm>
            <a:off x="3020622" y="2467357"/>
            <a:ext cx="3945882" cy="1222243"/>
          </a:xfrm>
          <a:prstGeom prst="rect">
            <a:avLst/>
          </a:prstGeom>
        </p:spPr>
      </p:pic>
      <p:sp>
        <p:nvSpPr>
          <p:cNvPr id="5" name="object 4">
            <a:extLst>
              <a:ext uri="{FF2B5EF4-FFF2-40B4-BE49-F238E27FC236}">
                <a16:creationId xmlns:a16="http://schemas.microsoft.com/office/drawing/2014/main" id="{4E6C1F32-C5A7-B44F-2BA2-0D896A866D38}"/>
              </a:ext>
            </a:extLst>
          </p:cNvPr>
          <p:cNvSpPr txBox="1"/>
          <p:nvPr/>
        </p:nvSpPr>
        <p:spPr>
          <a:xfrm>
            <a:off x="7302855" y="2721356"/>
            <a:ext cx="1159506" cy="474489"/>
          </a:xfrm>
          <a:prstGeom prst="rect">
            <a:avLst/>
          </a:prstGeom>
        </p:spPr>
        <p:txBody>
          <a:bodyPr vert="horz" wrap="square" lIns="0" tIns="12700" rIns="0" bIns="0" rtlCol="0">
            <a:spAutoFit/>
          </a:bodyPr>
          <a:lstStyle/>
          <a:p>
            <a:pPr marL="12700">
              <a:lnSpc>
                <a:spcPct val="100000"/>
              </a:lnSpc>
              <a:spcBef>
                <a:spcPts val="100"/>
              </a:spcBef>
            </a:pPr>
            <a:r>
              <a:rPr sz="3000" spc="-5" dirty="0">
                <a:latin typeface="Arial MT"/>
                <a:cs typeface="Arial MT"/>
              </a:rPr>
              <a:t>D</a:t>
            </a:r>
            <a:r>
              <a:rPr sz="3000" spc="-10" dirty="0">
                <a:latin typeface="Arial MT"/>
                <a:cs typeface="Arial MT"/>
              </a:rPr>
              <a:t>o</a:t>
            </a:r>
            <a:r>
              <a:rPr sz="3000" dirty="0">
                <a:latin typeface="Arial MT"/>
                <a:cs typeface="Arial MT"/>
              </a:rPr>
              <a:t>g</a:t>
            </a:r>
          </a:p>
        </p:txBody>
      </p:sp>
      <p:pic>
        <p:nvPicPr>
          <p:cNvPr id="6" name="object 5">
            <a:extLst>
              <a:ext uri="{FF2B5EF4-FFF2-40B4-BE49-F238E27FC236}">
                <a16:creationId xmlns:a16="http://schemas.microsoft.com/office/drawing/2014/main" id="{6BAD93FA-BAF9-602A-296D-D9497EA404F6}"/>
              </a:ext>
            </a:extLst>
          </p:cNvPr>
          <p:cNvPicPr/>
          <p:nvPr/>
        </p:nvPicPr>
        <p:blipFill>
          <a:blip r:embed="rId3" cstate="print"/>
          <a:stretch>
            <a:fillRect/>
          </a:stretch>
        </p:blipFill>
        <p:spPr>
          <a:xfrm>
            <a:off x="579120" y="2399157"/>
            <a:ext cx="2105151" cy="1358644"/>
          </a:xfrm>
          <a:prstGeom prst="rect">
            <a:avLst/>
          </a:prstGeom>
        </p:spPr>
      </p:pic>
      <p:sp>
        <p:nvSpPr>
          <p:cNvPr id="7" name="object 6">
            <a:extLst>
              <a:ext uri="{FF2B5EF4-FFF2-40B4-BE49-F238E27FC236}">
                <a16:creationId xmlns:a16="http://schemas.microsoft.com/office/drawing/2014/main" id="{7A12C589-8CF1-15CE-7359-AE64C300F1A7}"/>
              </a:ext>
            </a:extLst>
          </p:cNvPr>
          <p:cNvSpPr txBox="1"/>
          <p:nvPr/>
        </p:nvSpPr>
        <p:spPr>
          <a:xfrm>
            <a:off x="1922011" y="1610781"/>
            <a:ext cx="4916380" cy="351378"/>
          </a:xfrm>
          <a:prstGeom prst="rect">
            <a:avLst/>
          </a:prstGeom>
        </p:spPr>
        <p:txBody>
          <a:bodyPr vert="horz" wrap="square" lIns="0" tIns="12700" rIns="0" bIns="0" rtlCol="0">
            <a:spAutoFit/>
          </a:bodyPr>
          <a:lstStyle/>
          <a:p>
            <a:pPr marL="12700">
              <a:lnSpc>
                <a:spcPct val="100000"/>
              </a:lnSpc>
              <a:spcBef>
                <a:spcPts val="100"/>
              </a:spcBef>
            </a:pPr>
            <a:r>
              <a:rPr sz="2200" dirty="0">
                <a:cs typeface="Arial" panose="020B0604020202020204" pitchFamily="34" charset="0"/>
              </a:rPr>
              <a:t>Forward</a:t>
            </a:r>
            <a:r>
              <a:rPr sz="2200" spc="-30" dirty="0">
                <a:cs typeface="Arial" panose="020B0604020202020204" pitchFamily="34" charset="0"/>
              </a:rPr>
              <a:t> </a:t>
            </a:r>
            <a:r>
              <a:rPr sz="2200" spc="-5" dirty="0">
                <a:cs typeface="Arial" panose="020B0604020202020204" pitchFamily="34" charset="0"/>
              </a:rPr>
              <a:t>pass:</a:t>
            </a:r>
            <a:r>
              <a:rPr sz="2200" spc="-30" dirty="0">
                <a:cs typeface="Arial" panose="020B0604020202020204" pitchFamily="34" charset="0"/>
              </a:rPr>
              <a:t> </a:t>
            </a:r>
            <a:r>
              <a:rPr sz="2200" spc="-5" dirty="0">
                <a:cs typeface="Arial" panose="020B0604020202020204" pitchFamily="34" charset="0"/>
              </a:rPr>
              <a:t>Compute</a:t>
            </a:r>
            <a:r>
              <a:rPr sz="2200" spc="-30" dirty="0">
                <a:cs typeface="Arial" panose="020B0604020202020204" pitchFamily="34" charset="0"/>
              </a:rPr>
              <a:t> </a:t>
            </a:r>
            <a:r>
              <a:rPr sz="2200" spc="-5" dirty="0">
                <a:cs typeface="Arial" panose="020B0604020202020204" pitchFamily="34" charset="0"/>
              </a:rPr>
              <a:t>probabilities</a:t>
            </a:r>
            <a:endParaRPr sz="2200" dirty="0">
              <a:cs typeface="Arial" panose="020B0604020202020204" pitchFamily="34" charset="0"/>
            </a:endParaRPr>
          </a:p>
        </p:txBody>
      </p:sp>
      <p:sp>
        <p:nvSpPr>
          <p:cNvPr id="8" name="object 7">
            <a:extLst>
              <a:ext uri="{FF2B5EF4-FFF2-40B4-BE49-F238E27FC236}">
                <a16:creationId xmlns:a16="http://schemas.microsoft.com/office/drawing/2014/main" id="{337D45D5-70B2-61D1-35B9-5F8BFCFD4F63}"/>
              </a:ext>
            </a:extLst>
          </p:cNvPr>
          <p:cNvSpPr/>
          <p:nvPr/>
        </p:nvSpPr>
        <p:spPr>
          <a:xfrm>
            <a:off x="1067154" y="2162542"/>
            <a:ext cx="6705245" cy="103138"/>
          </a:xfrm>
          <a:custGeom>
            <a:avLst/>
            <a:gdLst/>
            <a:ahLst/>
            <a:cxnLst/>
            <a:rect l="l" t="t" r="r" b="b"/>
            <a:pathLst>
              <a:path w="5910580" h="85725">
                <a:moveTo>
                  <a:pt x="5824270" y="0"/>
                </a:moveTo>
                <a:lnTo>
                  <a:pt x="5824270" y="85725"/>
                </a:lnTo>
                <a:lnTo>
                  <a:pt x="5881420" y="57150"/>
                </a:lnTo>
                <a:lnTo>
                  <a:pt x="5838558" y="57150"/>
                </a:lnTo>
                <a:lnTo>
                  <a:pt x="5838558" y="28575"/>
                </a:lnTo>
                <a:lnTo>
                  <a:pt x="5881420" y="28575"/>
                </a:lnTo>
                <a:lnTo>
                  <a:pt x="5824270" y="0"/>
                </a:lnTo>
                <a:close/>
              </a:path>
              <a:path w="5910580" h="85725">
                <a:moveTo>
                  <a:pt x="5824270" y="28575"/>
                </a:moveTo>
                <a:lnTo>
                  <a:pt x="0" y="28575"/>
                </a:lnTo>
                <a:lnTo>
                  <a:pt x="0" y="57150"/>
                </a:lnTo>
                <a:lnTo>
                  <a:pt x="5824270" y="57150"/>
                </a:lnTo>
                <a:lnTo>
                  <a:pt x="5824270" y="28575"/>
                </a:lnTo>
                <a:close/>
              </a:path>
              <a:path w="5910580" h="85725">
                <a:moveTo>
                  <a:pt x="5881420" y="28575"/>
                </a:moveTo>
                <a:lnTo>
                  <a:pt x="5838558" y="28575"/>
                </a:lnTo>
                <a:lnTo>
                  <a:pt x="5838558" y="57150"/>
                </a:lnTo>
                <a:lnTo>
                  <a:pt x="5881420" y="57150"/>
                </a:lnTo>
                <a:lnTo>
                  <a:pt x="5909995" y="42862"/>
                </a:lnTo>
                <a:lnTo>
                  <a:pt x="5881420" y="28575"/>
                </a:lnTo>
                <a:close/>
              </a:path>
            </a:pathLst>
          </a:custGeom>
          <a:solidFill>
            <a:srgbClr val="666666"/>
          </a:solidFill>
        </p:spPr>
        <p:txBody>
          <a:bodyPr wrap="square" lIns="0" tIns="0" rIns="0" bIns="0" rtlCol="0"/>
          <a:lstStyle/>
          <a:p>
            <a:endParaRPr/>
          </a:p>
        </p:txBody>
      </p:sp>
      <p:sp>
        <p:nvSpPr>
          <p:cNvPr id="3" name="object 9">
            <a:extLst>
              <a:ext uri="{FF2B5EF4-FFF2-40B4-BE49-F238E27FC236}">
                <a16:creationId xmlns:a16="http://schemas.microsoft.com/office/drawing/2014/main" id="{80B3A8D8-40D1-B336-ACDA-8B0B758E1589}"/>
              </a:ext>
            </a:extLst>
          </p:cNvPr>
          <p:cNvSpPr txBox="1"/>
          <p:nvPr/>
        </p:nvSpPr>
        <p:spPr>
          <a:xfrm>
            <a:off x="355384" y="4107964"/>
            <a:ext cx="5524160" cy="1032975"/>
          </a:xfrm>
          <a:prstGeom prst="rect">
            <a:avLst/>
          </a:prstGeom>
        </p:spPr>
        <p:txBody>
          <a:bodyPr vert="horz" wrap="square" lIns="0" tIns="17145" rIns="0" bIns="0" rtlCol="0">
            <a:spAutoFit/>
          </a:bodyPr>
          <a:lstStyle/>
          <a:p>
            <a:pPr marL="12700" marR="5080">
              <a:spcBef>
                <a:spcPts val="135"/>
              </a:spcBef>
            </a:pPr>
            <a:r>
              <a:rPr sz="2200" spc="-5" dirty="0">
                <a:latin typeface="+mn-lt"/>
                <a:cs typeface="Arial MT"/>
              </a:rPr>
              <a:t>Compute gradient of </a:t>
            </a:r>
            <a:r>
              <a:rPr sz="2200" b="1" spc="-5" dirty="0">
                <a:latin typeface="+mn-lt"/>
                <a:cs typeface="Arial"/>
              </a:rPr>
              <a:t>(unnormalized) class </a:t>
            </a:r>
            <a:r>
              <a:rPr sz="2200" b="1" spc="-375" dirty="0">
                <a:latin typeface="+mn-lt"/>
                <a:cs typeface="Arial"/>
              </a:rPr>
              <a:t> </a:t>
            </a:r>
            <a:r>
              <a:rPr sz="2200" b="1" spc="-5" dirty="0">
                <a:latin typeface="+mn-lt"/>
                <a:cs typeface="Arial"/>
              </a:rPr>
              <a:t>score </a:t>
            </a:r>
            <a:r>
              <a:rPr sz="2200" spc="-5" dirty="0">
                <a:latin typeface="+mn-lt"/>
                <a:cs typeface="Arial MT"/>
              </a:rPr>
              <a:t>with respect to image pixels, take </a:t>
            </a:r>
            <a:r>
              <a:rPr sz="2200" dirty="0">
                <a:latin typeface="+mn-lt"/>
                <a:cs typeface="Arial MT"/>
              </a:rPr>
              <a:t> </a:t>
            </a:r>
            <a:r>
              <a:rPr sz="2200" spc="-5" dirty="0">
                <a:latin typeface="+mn-lt"/>
                <a:cs typeface="Arial MT"/>
              </a:rPr>
              <a:t>absolute</a:t>
            </a:r>
            <a:r>
              <a:rPr sz="2200" spc="-10" dirty="0">
                <a:latin typeface="+mn-lt"/>
                <a:cs typeface="Arial MT"/>
              </a:rPr>
              <a:t> </a:t>
            </a:r>
            <a:r>
              <a:rPr sz="2200" spc="-5" dirty="0">
                <a:latin typeface="+mn-lt"/>
                <a:cs typeface="Arial MT"/>
              </a:rPr>
              <a:t>value</a:t>
            </a:r>
            <a:r>
              <a:rPr sz="2200" spc="-10" dirty="0">
                <a:latin typeface="+mn-lt"/>
                <a:cs typeface="Arial MT"/>
              </a:rPr>
              <a:t> </a:t>
            </a:r>
            <a:r>
              <a:rPr sz="2200" spc="-5" dirty="0">
                <a:latin typeface="+mn-lt"/>
                <a:cs typeface="Arial MT"/>
              </a:rPr>
              <a:t>and</a:t>
            </a:r>
            <a:r>
              <a:rPr sz="2200" spc="-10" dirty="0">
                <a:latin typeface="+mn-lt"/>
                <a:cs typeface="Arial MT"/>
              </a:rPr>
              <a:t> </a:t>
            </a:r>
            <a:r>
              <a:rPr sz="2200" spc="-5" dirty="0">
                <a:latin typeface="+mn-lt"/>
                <a:cs typeface="Arial MT"/>
              </a:rPr>
              <a:t>max</a:t>
            </a:r>
            <a:r>
              <a:rPr sz="2200" spc="-10" dirty="0">
                <a:latin typeface="+mn-lt"/>
                <a:cs typeface="Arial MT"/>
              </a:rPr>
              <a:t> </a:t>
            </a:r>
            <a:r>
              <a:rPr sz="2200" spc="-5" dirty="0">
                <a:latin typeface="+mn-lt"/>
                <a:cs typeface="Arial MT"/>
              </a:rPr>
              <a:t>over</a:t>
            </a:r>
            <a:r>
              <a:rPr sz="2200" spc="-15" dirty="0">
                <a:latin typeface="+mn-lt"/>
                <a:cs typeface="Arial MT"/>
              </a:rPr>
              <a:t> </a:t>
            </a:r>
            <a:r>
              <a:rPr sz="2200" spc="-5" dirty="0">
                <a:latin typeface="+mn-lt"/>
                <a:cs typeface="Arial MT"/>
              </a:rPr>
              <a:t>RGB</a:t>
            </a:r>
            <a:r>
              <a:rPr sz="2200" dirty="0">
                <a:latin typeface="+mn-lt"/>
                <a:cs typeface="Arial MT"/>
              </a:rPr>
              <a:t> </a:t>
            </a:r>
            <a:r>
              <a:rPr sz="2200" spc="-5" dirty="0">
                <a:latin typeface="+mn-lt"/>
                <a:cs typeface="Arial MT"/>
              </a:rPr>
              <a:t>channels</a:t>
            </a:r>
            <a:endParaRPr sz="2200" dirty="0">
              <a:latin typeface="+mn-lt"/>
              <a:cs typeface="Arial MT"/>
            </a:endParaRPr>
          </a:p>
        </p:txBody>
      </p:sp>
      <p:pic>
        <p:nvPicPr>
          <p:cNvPr id="10" name="object 10">
            <a:extLst>
              <a:ext uri="{FF2B5EF4-FFF2-40B4-BE49-F238E27FC236}">
                <a16:creationId xmlns:a16="http://schemas.microsoft.com/office/drawing/2014/main" id="{9C033CB9-70EF-93BB-E58A-156C281D3800}"/>
              </a:ext>
            </a:extLst>
          </p:cNvPr>
          <p:cNvPicPr/>
          <p:nvPr/>
        </p:nvPicPr>
        <p:blipFill>
          <a:blip r:embed="rId4" cstate="print"/>
          <a:stretch>
            <a:fillRect/>
          </a:stretch>
        </p:blipFill>
        <p:spPr>
          <a:xfrm>
            <a:off x="6224058" y="3757801"/>
            <a:ext cx="2481487" cy="1610676"/>
          </a:xfrm>
          <a:prstGeom prst="rect">
            <a:avLst/>
          </a:prstGeom>
        </p:spPr>
      </p:pic>
      <p:sp>
        <p:nvSpPr>
          <p:cNvPr id="11" name="object 8">
            <a:extLst>
              <a:ext uri="{FF2B5EF4-FFF2-40B4-BE49-F238E27FC236}">
                <a16:creationId xmlns:a16="http://schemas.microsoft.com/office/drawing/2014/main" id="{713D7DF2-87BF-15D9-D2FC-CD56C54A5C89}"/>
              </a:ext>
            </a:extLst>
          </p:cNvPr>
          <p:cNvSpPr txBox="1"/>
          <p:nvPr/>
        </p:nvSpPr>
        <p:spPr>
          <a:xfrm>
            <a:off x="414115" y="5559304"/>
            <a:ext cx="8729885" cy="361637"/>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Simonyan, Vedaldi, and Zisserman, “Deep Inside Convolutional Networks: Visualising Image Classification  Models and Saliency Maps”, ICLR Workshop 2014.</a:t>
            </a:r>
          </a:p>
          <a:p>
            <a:r>
              <a:rPr dirty="0"/>
              <a:t>Figures copyright Karen Simonyan, Andrea Vedaldi, and Andrew Zisserman, 2014; reproduced with permission.</a:t>
            </a:r>
          </a:p>
        </p:txBody>
      </p:sp>
    </p:spTree>
    <p:extLst>
      <p:ext uri="{BB962C8B-B14F-4D97-AF65-F5344CB8AC3E}">
        <p14:creationId xmlns:p14="http://schemas.microsoft.com/office/powerpoint/2010/main" val="1989997714"/>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3E4EA-1F19-34F5-6BC1-C4177E62AC8E}"/>
              </a:ext>
            </a:extLst>
          </p:cNvPr>
          <p:cNvSpPr>
            <a:spLocks noGrp="1"/>
          </p:cNvSpPr>
          <p:nvPr>
            <p:ph type="title"/>
          </p:nvPr>
        </p:nvSpPr>
        <p:spPr/>
        <p:txBody>
          <a:bodyPr/>
          <a:lstStyle/>
          <a:p>
            <a:r>
              <a:rPr lang="en-US" altLang="zh-CN" sz="2800" spc="-5" dirty="0"/>
              <a:t>Last</a:t>
            </a:r>
            <a:r>
              <a:rPr lang="en-US" altLang="zh-CN" sz="2800" spc="-20" dirty="0"/>
              <a:t> </a:t>
            </a:r>
            <a:r>
              <a:rPr lang="en-US" altLang="zh-CN" sz="2800" spc="-5" dirty="0"/>
              <a:t>time:</a:t>
            </a:r>
            <a:r>
              <a:rPr lang="en-US" altLang="zh-CN" sz="2800" spc="-20" dirty="0"/>
              <a:t> </a:t>
            </a:r>
            <a:r>
              <a:rPr lang="en-US" altLang="zh-CN" sz="2800" spc="-5" dirty="0"/>
              <a:t>Activation</a:t>
            </a:r>
            <a:r>
              <a:rPr lang="en-US" altLang="zh-CN" sz="2800" spc="-20" dirty="0"/>
              <a:t> </a:t>
            </a:r>
            <a:r>
              <a:rPr lang="en-US" altLang="zh-CN" sz="2800" spc="-5" dirty="0"/>
              <a:t>Functions</a:t>
            </a:r>
            <a:endParaRPr lang="zh-CN" altLang="en-US" dirty="0"/>
          </a:p>
        </p:txBody>
      </p:sp>
      <p:sp>
        <p:nvSpPr>
          <p:cNvPr id="34" name="object 3">
            <a:extLst>
              <a:ext uri="{FF2B5EF4-FFF2-40B4-BE49-F238E27FC236}">
                <a16:creationId xmlns:a16="http://schemas.microsoft.com/office/drawing/2014/main" id="{E046DFF5-6A43-DB65-564B-D74121EF81D6}"/>
              </a:ext>
            </a:extLst>
          </p:cNvPr>
          <p:cNvSpPr txBox="1"/>
          <p:nvPr/>
        </p:nvSpPr>
        <p:spPr>
          <a:xfrm>
            <a:off x="538133" y="1621027"/>
            <a:ext cx="1226185" cy="160782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S</a:t>
            </a:r>
            <a:r>
              <a:rPr sz="2400" b="1" spc="-10" dirty="0">
                <a:latin typeface="Arial"/>
                <a:cs typeface="Arial"/>
              </a:rPr>
              <a:t>i</a:t>
            </a:r>
            <a:r>
              <a:rPr sz="2400" b="1" spc="-5" dirty="0">
                <a:latin typeface="Arial"/>
                <a:cs typeface="Arial"/>
              </a:rPr>
              <a:t>g</a:t>
            </a:r>
            <a:r>
              <a:rPr sz="2400" b="1" dirty="0">
                <a:latin typeface="Arial"/>
                <a:cs typeface="Arial"/>
              </a:rPr>
              <a:t>m</a:t>
            </a:r>
            <a:r>
              <a:rPr sz="2400" b="1" spc="-5" dirty="0">
                <a:latin typeface="Arial"/>
                <a:cs typeface="Arial"/>
              </a:rPr>
              <a:t>o</a:t>
            </a:r>
            <a:r>
              <a:rPr sz="2400" b="1" spc="-10" dirty="0">
                <a:latin typeface="Arial"/>
                <a:cs typeface="Arial"/>
              </a:rPr>
              <a:t>i</a:t>
            </a:r>
            <a:r>
              <a:rPr sz="2400" b="1" dirty="0">
                <a:latin typeface="Arial"/>
                <a:cs typeface="Arial"/>
              </a:rPr>
              <a:t>d</a:t>
            </a:r>
            <a:endParaRPr sz="2400" dirty="0">
              <a:latin typeface="Arial"/>
              <a:cs typeface="Arial"/>
            </a:endParaRPr>
          </a:p>
          <a:p>
            <a:pPr>
              <a:lnSpc>
                <a:spcPct val="100000"/>
              </a:lnSpc>
            </a:pPr>
            <a:endParaRPr sz="2700" dirty="0">
              <a:latin typeface="Arial"/>
              <a:cs typeface="Arial"/>
            </a:endParaRPr>
          </a:p>
          <a:p>
            <a:pPr>
              <a:lnSpc>
                <a:spcPct val="100000"/>
              </a:lnSpc>
              <a:spcBef>
                <a:spcPts val="25"/>
              </a:spcBef>
            </a:pPr>
            <a:endParaRPr sz="3100" dirty="0">
              <a:latin typeface="Arial"/>
              <a:cs typeface="Arial"/>
            </a:endParaRPr>
          </a:p>
          <a:p>
            <a:pPr marL="12700">
              <a:lnSpc>
                <a:spcPct val="100000"/>
              </a:lnSpc>
            </a:pPr>
            <a:r>
              <a:rPr sz="2400" b="1" spc="-5" dirty="0">
                <a:latin typeface="Arial"/>
                <a:cs typeface="Arial"/>
              </a:rPr>
              <a:t>tanh</a:t>
            </a:r>
            <a:endParaRPr sz="2400" dirty="0">
              <a:latin typeface="Arial"/>
              <a:cs typeface="Arial"/>
            </a:endParaRPr>
          </a:p>
        </p:txBody>
      </p:sp>
      <p:sp>
        <p:nvSpPr>
          <p:cNvPr id="35" name="object 4">
            <a:extLst>
              <a:ext uri="{FF2B5EF4-FFF2-40B4-BE49-F238E27FC236}">
                <a16:creationId xmlns:a16="http://schemas.microsoft.com/office/drawing/2014/main" id="{86B45BEC-8E97-F96A-5AE2-2B071E85D073}"/>
              </a:ext>
            </a:extLst>
          </p:cNvPr>
          <p:cNvSpPr txBox="1"/>
          <p:nvPr/>
        </p:nvSpPr>
        <p:spPr>
          <a:xfrm>
            <a:off x="538133" y="4126483"/>
            <a:ext cx="82169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Re</a:t>
            </a:r>
            <a:r>
              <a:rPr sz="2400" b="1" spc="-5" dirty="0">
                <a:latin typeface="Arial"/>
                <a:cs typeface="Arial"/>
              </a:rPr>
              <a:t>L</a:t>
            </a:r>
            <a:r>
              <a:rPr sz="2400" b="1" dirty="0">
                <a:latin typeface="Arial"/>
                <a:cs typeface="Arial"/>
              </a:rPr>
              <a:t>U</a:t>
            </a:r>
            <a:endParaRPr sz="2400">
              <a:latin typeface="Arial"/>
              <a:cs typeface="Arial"/>
            </a:endParaRPr>
          </a:p>
        </p:txBody>
      </p:sp>
      <p:sp>
        <p:nvSpPr>
          <p:cNvPr id="36" name="object 5">
            <a:extLst>
              <a:ext uri="{FF2B5EF4-FFF2-40B4-BE49-F238E27FC236}">
                <a16:creationId xmlns:a16="http://schemas.microsoft.com/office/drawing/2014/main" id="{93D42E95-EEC9-6C14-778A-F85CB60DAAB2}"/>
              </a:ext>
            </a:extLst>
          </p:cNvPr>
          <p:cNvSpPr txBox="1"/>
          <p:nvPr/>
        </p:nvSpPr>
        <p:spPr>
          <a:xfrm>
            <a:off x="4943712" y="1560068"/>
            <a:ext cx="177165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Leaky</a:t>
            </a:r>
            <a:r>
              <a:rPr sz="2400" b="1" spc="-60" dirty="0">
                <a:latin typeface="Arial"/>
                <a:cs typeface="Arial"/>
              </a:rPr>
              <a:t> </a:t>
            </a:r>
            <a:r>
              <a:rPr sz="2400" b="1" spc="-5" dirty="0">
                <a:latin typeface="Arial"/>
                <a:cs typeface="Arial"/>
              </a:rPr>
              <a:t>ReLU</a:t>
            </a:r>
            <a:endParaRPr sz="2400">
              <a:latin typeface="Arial"/>
              <a:cs typeface="Arial"/>
            </a:endParaRPr>
          </a:p>
        </p:txBody>
      </p:sp>
      <p:sp>
        <p:nvSpPr>
          <p:cNvPr id="37" name="object 6">
            <a:extLst>
              <a:ext uri="{FF2B5EF4-FFF2-40B4-BE49-F238E27FC236}">
                <a16:creationId xmlns:a16="http://schemas.microsoft.com/office/drawing/2014/main" id="{2FF3C6E3-F44D-3B95-0B12-2B3F284E856D}"/>
              </a:ext>
            </a:extLst>
          </p:cNvPr>
          <p:cNvSpPr txBox="1"/>
          <p:nvPr/>
        </p:nvSpPr>
        <p:spPr>
          <a:xfrm>
            <a:off x="5019912" y="2965196"/>
            <a:ext cx="109220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Max</a:t>
            </a:r>
            <a:r>
              <a:rPr sz="2400" b="1" spc="-5" dirty="0">
                <a:latin typeface="Arial"/>
                <a:cs typeface="Arial"/>
              </a:rPr>
              <a:t>ou</a:t>
            </a:r>
            <a:r>
              <a:rPr sz="2400" b="1" dirty="0">
                <a:latin typeface="Arial"/>
                <a:cs typeface="Arial"/>
              </a:rPr>
              <a:t>t</a:t>
            </a:r>
            <a:endParaRPr sz="2400">
              <a:latin typeface="Arial"/>
              <a:cs typeface="Arial"/>
            </a:endParaRPr>
          </a:p>
        </p:txBody>
      </p:sp>
      <p:sp>
        <p:nvSpPr>
          <p:cNvPr id="38" name="object 7">
            <a:extLst>
              <a:ext uri="{FF2B5EF4-FFF2-40B4-BE49-F238E27FC236}">
                <a16:creationId xmlns:a16="http://schemas.microsoft.com/office/drawing/2014/main" id="{212A6916-AA2F-9BF9-1D5B-CD3F23C8FD2F}"/>
              </a:ext>
            </a:extLst>
          </p:cNvPr>
          <p:cNvSpPr txBox="1"/>
          <p:nvPr/>
        </p:nvSpPr>
        <p:spPr>
          <a:xfrm>
            <a:off x="5065022" y="4050283"/>
            <a:ext cx="63500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EL</a:t>
            </a:r>
            <a:r>
              <a:rPr sz="2400" b="1" dirty="0">
                <a:latin typeface="Arial"/>
                <a:cs typeface="Arial"/>
              </a:rPr>
              <a:t>U</a:t>
            </a:r>
            <a:endParaRPr sz="2400">
              <a:latin typeface="Arial"/>
              <a:cs typeface="Arial"/>
            </a:endParaRPr>
          </a:p>
        </p:txBody>
      </p:sp>
      <p:pic>
        <p:nvPicPr>
          <p:cNvPr id="39" name="object 8">
            <a:extLst>
              <a:ext uri="{FF2B5EF4-FFF2-40B4-BE49-F238E27FC236}">
                <a16:creationId xmlns:a16="http://schemas.microsoft.com/office/drawing/2014/main" id="{69A6E6D7-6064-83FE-E2B9-3DF144322F59}"/>
              </a:ext>
            </a:extLst>
          </p:cNvPr>
          <p:cNvPicPr/>
          <p:nvPr/>
        </p:nvPicPr>
        <p:blipFill>
          <a:blip r:embed="rId2" cstate="print"/>
          <a:stretch>
            <a:fillRect/>
          </a:stretch>
        </p:blipFill>
        <p:spPr>
          <a:xfrm>
            <a:off x="560320" y="2075688"/>
            <a:ext cx="1652016" cy="387096"/>
          </a:xfrm>
          <a:prstGeom prst="rect">
            <a:avLst/>
          </a:prstGeom>
        </p:spPr>
      </p:pic>
      <p:pic>
        <p:nvPicPr>
          <p:cNvPr id="40" name="object 9">
            <a:extLst>
              <a:ext uri="{FF2B5EF4-FFF2-40B4-BE49-F238E27FC236}">
                <a16:creationId xmlns:a16="http://schemas.microsoft.com/office/drawing/2014/main" id="{829C8902-CCE6-3C13-946F-B04E7DFB5BD0}"/>
              </a:ext>
            </a:extLst>
          </p:cNvPr>
          <p:cNvPicPr/>
          <p:nvPr/>
        </p:nvPicPr>
        <p:blipFill>
          <a:blip r:embed="rId3" cstate="print"/>
          <a:stretch>
            <a:fillRect/>
          </a:stretch>
        </p:blipFill>
        <p:spPr>
          <a:xfrm>
            <a:off x="560320" y="3261359"/>
            <a:ext cx="1078992" cy="350519"/>
          </a:xfrm>
          <a:prstGeom prst="rect">
            <a:avLst/>
          </a:prstGeom>
        </p:spPr>
      </p:pic>
      <p:pic>
        <p:nvPicPr>
          <p:cNvPr id="41" name="object 10">
            <a:extLst>
              <a:ext uri="{FF2B5EF4-FFF2-40B4-BE49-F238E27FC236}">
                <a16:creationId xmlns:a16="http://schemas.microsoft.com/office/drawing/2014/main" id="{99650605-0F5B-760B-7135-FAA7F5079BE3}"/>
              </a:ext>
            </a:extLst>
          </p:cNvPr>
          <p:cNvPicPr/>
          <p:nvPr/>
        </p:nvPicPr>
        <p:blipFill>
          <a:blip r:embed="rId4" cstate="print"/>
          <a:stretch>
            <a:fillRect/>
          </a:stretch>
        </p:blipFill>
        <p:spPr>
          <a:xfrm>
            <a:off x="560320" y="4550663"/>
            <a:ext cx="1338072" cy="353568"/>
          </a:xfrm>
          <a:prstGeom prst="rect">
            <a:avLst/>
          </a:prstGeom>
        </p:spPr>
      </p:pic>
      <p:pic>
        <p:nvPicPr>
          <p:cNvPr id="42" name="object 11">
            <a:extLst>
              <a:ext uri="{FF2B5EF4-FFF2-40B4-BE49-F238E27FC236}">
                <a16:creationId xmlns:a16="http://schemas.microsoft.com/office/drawing/2014/main" id="{1919BA93-8B2E-58D2-C2B1-973E06618338}"/>
              </a:ext>
            </a:extLst>
          </p:cNvPr>
          <p:cNvPicPr/>
          <p:nvPr/>
        </p:nvPicPr>
        <p:blipFill>
          <a:blip r:embed="rId5" cstate="print"/>
          <a:stretch>
            <a:fillRect/>
          </a:stretch>
        </p:blipFill>
        <p:spPr>
          <a:xfrm>
            <a:off x="4986016" y="1950719"/>
            <a:ext cx="1652015" cy="329184"/>
          </a:xfrm>
          <a:prstGeom prst="rect">
            <a:avLst/>
          </a:prstGeom>
        </p:spPr>
      </p:pic>
      <p:pic>
        <p:nvPicPr>
          <p:cNvPr id="43" name="object 12">
            <a:extLst>
              <a:ext uri="{FF2B5EF4-FFF2-40B4-BE49-F238E27FC236}">
                <a16:creationId xmlns:a16="http://schemas.microsoft.com/office/drawing/2014/main" id="{F202789E-2FE0-EB28-66AE-091DA80831AA}"/>
              </a:ext>
            </a:extLst>
          </p:cNvPr>
          <p:cNvPicPr/>
          <p:nvPr/>
        </p:nvPicPr>
        <p:blipFill>
          <a:blip r:embed="rId6" cstate="print"/>
          <a:stretch>
            <a:fillRect/>
          </a:stretch>
        </p:blipFill>
        <p:spPr>
          <a:xfrm>
            <a:off x="5040879" y="4434839"/>
            <a:ext cx="1901952" cy="716279"/>
          </a:xfrm>
          <a:prstGeom prst="rect">
            <a:avLst/>
          </a:prstGeom>
        </p:spPr>
      </p:pic>
      <p:pic>
        <p:nvPicPr>
          <p:cNvPr id="44" name="object 13">
            <a:extLst>
              <a:ext uri="{FF2B5EF4-FFF2-40B4-BE49-F238E27FC236}">
                <a16:creationId xmlns:a16="http://schemas.microsoft.com/office/drawing/2014/main" id="{7D7295F0-600B-EA40-F575-8D174942A3DE}"/>
              </a:ext>
            </a:extLst>
          </p:cNvPr>
          <p:cNvPicPr/>
          <p:nvPr/>
        </p:nvPicPr>
        <p:blipFill>
          <a:blip r:embed="rId7" cstate="print"/>
          <a:stretch>
            <a:fillRect/>
          </a:stretch>
        </p:blipFill>
        <p:spPr>
          <a:xfrm>
            <a:off x="5040879" y="3325368"/>
            <a:ext cx="2968752" cy="307848"/>
          </a:xfrm>
          <a:prstGeom prst="rect">
            <a:avLst/>
          </a:prstGeom>
        </p:spPr>
      </p:pic>
      <p:pic>
        <p:nvPicPr>
          <p:cNvPr id="45" name="object 14">
            <a:extLst>
              <a:ext uri="{FF2B5EF4-FFF2-40B4-BE49-F238E27FC236}">
                <a16:creationId xmlns:a16="http://schemas.microsoft.com/office/drawing/2014/main" id="{A3E3F51E-1CD8-BFCA-8CAE-5A6007BA7C69}"/>
              </a:ext>
            </a:extLst>
          </p:cNvPr>
          <p:cNvPicPr/>
          <p:nvPr/>
        </p:nvPicPr>
        <p:blipFill>
          <a:blip r:embed="rId8" cstate="print"/>
          <a:stretch>
            <a:fillRect/>
          </a:stretch>
        </p:blipFill>
        <p:spPr>
          <a:xfrm>
            <a:off x="2514087" y="1542288"/>
            <a:ext cx="1456944" cy="1146047"/>
          </a:xfrm>
          <a:prstGeom prst="rect">
            <a:avLst/>
          </a:prstGeom>
        </p:spPr>
      </p:pic>
      <p:pic>
        <p:nvPicPr>
          <p:cNvPr id="46" name="object 15">
            <a:extLst>
              <a:ext uri="{FF2B5EF4-FFF2-40B4-BE49-F238E27FC236}">
                <a16:creationId xmlns:a16="http://schemas.microsoft.com/office/drawing/2014/main" id="{0D7D5C57-503B-330B-8343-10C0D5D83FFD}"/>
              </a:ext>
            </a:extLst>
          </p:cNvPr>
          <p:cNvPicPr/>
          <p:nvPr/>
        </p:nvPicPr>
        <p:blipFill>
          <a:blip r:embed="rId9" cstate="print"/>
          <a:stretch>
            <a:fillRect/>
          </a:stretch>
        </p:blipFill>
        <p:spPr>
          <a:xfrm>
            <a:off x="2514087" y="2816352"/>
            <a:ext cx="1456944" cy="1112520"/>
          </a:xfrm>
          <a:prstGeom prst="rect">
            <a:avLst/>
          </a:prstGeom>
        </p:spPr>
      </p:pic>
      <p:pic>
        <p:nvPicPr>
          <p:cNvPr id="47" name="object 16">
            <a:extLst>
              <a:ext uri="{FF2B5EF4-FFF2-40B4-BE49-F238E27FC236}">
                <a16:creationId xmlns:a16="http://schemas.microsoft.com/office/drawing/2014/main" id="{16DBBFBB-6272-475F-A393-78E441F319A2}"/>
              </a:ext>
            </a:extLst>
          </p:cNvPr>
          <p:cNvPicPr/>
          <p:nvPr/>
        </p:nvPicPr>
        <p:blipFill>
          <a:blip r:embed="rId10" cstate="print"/>
          <a:stretch>
            <a:fillRect/>
          </a:stretch>
        </p:blipFill>
        <p:spPr>
          <a:xfrm>
            <a:off x="2562856" y="4005071"/>
            <a:ext cx="1371600" cy="1146048"/>
          </a:xfrm>
          <a:prstGeom prst="rect">
            <a:avLst/>
          </a:prstGeom>
        </p:spPr>
      </p:pic>
      <p:pic>
        <p:nvPicPr>
          <p:cNvPr id="48" name="object 17">
            <a:extLst>
              <a:ext uri="{FF2B5EF4-FFF2-40B4-BE49-F238E27FC236}">
                <a16:creationId xmlns:a16="http://schemas.microsoft.com/office/drawing/2014/main" id="{14D5F52F-4036-7517-80D2-762082E8E572}"/>
              </a:ext>
            </a:extLst>
          </p:cNvPr>
          <p:cNvPicPr/>
          <p:nvPr/>
        </p:nvPicPr>
        <p:blipFill>
          <a:blip r:embed="rId11" cstate="print"/>
          <a:stretch>
            <a:fillRect/>
          </a:stretch>
        </p:blipFill>
        <p:spPr>
          <a:xfrm>
            <a:off x="7214103" y="1542288"/>
            <a:ext cx="1456944" cy="1146047"/>
          </a:xfrm>
          <a:prstGeom prst="rect">
            <a:avLst/>
          </a:prstGeom>
        </p:spPr>
      </p:pic>
      <p:pic>
        <p:nvPicPr>
          <p:cNvPr id="49" name="object 18">
            <a:extLst>
              <a:ext uri="{FF2B5EF4-FFF2-40B4-BE49-F238E27FC236}">
                <a16:creationId xmlns:a16="http://schemas.microsoft.com/office/drawing/2014/main" id="{41FA2B00-B62B-7865-A4C6-585B9541C045}"/>
              </a:ext>
            </a:extLst>
          </p:cNvPr>
          <p:cNvPicPr/>
          <p:nvPr/>
        </p:nvPicPr>
        <p:blipFill>
          <a:blip r:embed="rId12" cstate="print"/>
          <a:stretch>
            <a:fillRect/>
          </a:stretch>
        </p:blipFill>
        <p:spPr>
          <a:xfrm>
            <a:off x="7214103" y="4005071"/>
            <a:ext cx="1456944" cy="1121664"/>
          </a:xfrm>
          <a:prstGeom prst="rect">
            <a:avLst/>
          </a:prstGeom>
        </p:spPr>
      </p:pic>
      <p:sp>
        <p:nvSpPr>
          <p:cNvPr id="3" name="矩形 2"/>
          <p:cNvSpPr/>
          <p:nvPr/>
        </p:nvSpPr>
        <p:spPr>
          <a:xfrm>
            <a:off x="328503" y="5641340"/>
            <a:ext cx="8691672" cy="584775"/>
          </a:xfrm>
          <a:prstGeom prst="rect">
            <a:avLst/>
          </a:prstGeom>
        </p:spPr>
        <p:txBody>
          <a:bodyPr wrap="square">
            <a:spAutoFit/>
          </a:bodyPr>
          <a:lstStyle/>
          <a:p>
            <a:r>
              <a:rPr lang="en-US" altLang="zh-CN" sz="1600" dirty="0" err="1" smtClean="0">
                <a:solidFill>
                  <a:srgbClr val="002060"/>
                </a:solidFill>
              </a:rPr>
              <a:t>Sitzmann</a:t>
            </a:r>
            <a:r>
              <a:rPr lang="en-US" altLang="zh-CN" sz="1600" dirty="0">
                <a:solidFill>
                  <a:srgbClr val="002060"/>
                </a:solidFill>
              </a:rPr>
              <a:t>, Vincent, et al. "</a:t>
            </a:r>
            <a:r>
              <a:rPr lang="en-US" altLang="zh-CN" sz="1600" b="1" dirty="0">
                <a:solidFill>
                  <a:srgbClr val="002060"/>
                </a:solidFill>
              </a:rPr>
              <a:t>Implicit neural representations with periodic activation functions</a:t>
            </a:r>
            <a:r>
              <a:rPr lang="en-US" altLang="zh-CN" sz="1600" dirty="0">
                <a:solidFill>
                  <a:srgbClr val="002060"/>
                </a:solidFill>
              </a:rPr>
              <a:t>." </a:t>
            </a:r>
            <a:r>
              <a:rPr lang="en-US" altLang="zh-CN" sz="1600" i="1" dirty="0">
                <a:solidFill>
                  <a:srgbClr val="002060"/>
                </a:solidFill>
              </a:rPr>
              <a:t>Advances in Neural Information Processing Systems</a:t>
            </a:r>
            <a:r>
              <a:rPr lang="en-US" altLang="zh-CN" sz="1600" dirty="0">
                <a:solidFill>
                  <a:srgbClr val="002060"/>
                </a:solidFill>
              </a:rPr>
              <a:t> 33 (2020): 7462-7473.</a:t>
            </a:r>
            <a:endParaRPr lang="en-US" altLang="zh-CN" sz="1600" b="1" dirty="0">
              <a:solidFill>
                <a:srgbClr val="002060"/>
              </a:solidFill>
              <a:latin typeface="Lucida Grande" pitchFamily="2" charset="0"/>
            </a:endParaRPr>
          </a:p>
        </p:txBody>
      </p:sp>
    </p:spTree>
    <p:extLst>
      <p:ext uri="{BB962C8B-B14F-4D97-AF65-F5344CB8AC3E}">
        <p14:creationId xmlns:p14="http://schemas.microsoft.com/office/powerpoint/2010/main" val="233113356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5ED6DF-DD2D-1820-E46A-F8FFD2D314B5}"/>
              </a:ext>
            </a:extLst>
          </p:cNvPr>
          <p:cNvSpPr>
            <a:spLocks noGrp="1"/>
          </p:cNvSpPr>
          <p:nvPr>
            <p:ph type="title"/>
          </p:nvPr>
        </p:nvSpPr>
        <p:spPr/>
        <p:txBody>
          <a:bodyPr/>
          <a:lstStyle/>
          <a:p>
            <a:r>
              <a:rPr lang="en-US" altLang="zh-CN" spc="-5" dirty="0"/>
              <a:t>Saliency</a:t>
            </a:r>
            <a:r>
              <a:rPr lang="en-US" altLang="zh-CN" spc="-90" dirty="0"/>
              <a:t> </a:t>
            </a:r>
            <a:r>
              <a:rPr lang="en-US" altLang="zh-CN" spc="-5" dirty="0"/>
              <a:t>Maps</a:t>
            </a:r>
            <a:endParaRPr lang="zh-CN" altLang="en-US" dirty="0"/>
          </a:p>
        </p:txBody>
      </p:sp>
      <p:pic>
        <p:nvPicPr>
          <p:cNvPr id="4" name="object 3">
            <a:extLst>
              <a:ext uri="{FF2B5EF4-FFF2-40B4-BE49-F238E27FC236}">
                <a16:creationId xmlns:a16="http://schemas.microsoft.com/office/drawing/2014/main" id="{EE95B498-4537-EC63-7974-57DACF029B4C}"/>
              </a:ext>
            </a:extLst>
          </p:cNvPr>
          <p:cNvPicPr/>
          <p:nvPr/>
        </p:nvPicPr>
        <p:blipFill>
          <a:blip r:embed="rId2" cstate="print"/>
          <a:stretch>
            <a:fillRect/>
          </a:stretch>
        </p:blipFill>
        <p:spPr>
          <a:xfrm>
            <a:off x="72678" y="1982216"/>
            <a:ext cx="4882896" cy="2154936"/>
          </a:xfrm>
          <a:prstGeom prst="rect">
            <a:avLst/>
          </a:prstGeom>
        </p:spPr>
      </p:pic>
      <p:pic>
        <p:nvPicPr>
          <p:cNvPr id="5" name="object 4">
            <a:extLst>
              <a:ext uri="{FF2B5EF4-FFF2-40B4-BE49-F238E27FC236}">
                <a16:creationId xmlns:a16="http://schemas.microsoft.com/office/drawing/2014/main" id="{43C9E625-E2CC-B555-D540-E569A890D4F0}"/>
              </a:ext>
            </a:extLst>
          </p:cNvPr>
          <p:cNvPicPr/>
          <p:nvPr/>
        </p:nvPicPr>
        <p:blipFill>
          <a:blip r:embed="rId3" cstate="print"/>
          <a:stretch>
            <a:fillRect/>
          </a:stretch>
        </p:blipFill>
        <p:spPr>
          <a:xfrm>
            <a:off x="5189254" y="1852676"/>
            <a:ext cx="3678936" cy="2414016"/>
          </a:xfrm>
          <a:prstGeom prst="rect">
            <a:avLst/>
          </a:prstGeom>
        </p:spPr>
      </p:pic>
      <p:sp>
        <p:nvSpPr>
          <p:cNvPr id="7" name="object 8">
            <a:extLst>
              <a:ext uri="{FF2B5EF4-FFF2-40B4-BE49-F238E27FC236}">
                <a16:creationId xmlns:a16="http://schemas.microsoft.com/office/drawing/2014/main" id="{713D7DF2-87BF-15D9-D2FC-CD56C54A5C89}"/>
              </a:ext>
            </a:extLst>
          </p:cNvPr>
          <p:cNvSpPr txBox="1"/>
          <p:nvPr/>
        </p:nvSpPr>
        <p:spPr>
          <a:xfrm>
            <a:off x="414115" y="5559304"/>
            <a:ext cx="8729885" cy="361637"/>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Simonyan, Vedaldi, and Zisserman, “Deep Inside Convolutional Networks: Visualising Image Classification  Models and Saliency Maps”, ICLR Workshop 2014.</a:t>
            </a:r>
          </a:p>
          <a:p>
            <a:r>
              <a:rPr dirty="0"/>
              <a:t>Figures copyright Karen Simonyan, Andrea Vedaldi, and Andrew Zisserman, 2014; reproduced with permission.</a:t>
            </a:r>
          </a:p>
        </p:txBody>
      </p:sp>
    </p:spTree>
    <p:extLst>
      <p:ext uri="{BB962C8B-B14F-4D97-AF65-F5344CB8AC3E}">
        <p14:creationId xmlns:p14="http://schemas.microsoft.com/office/powerpoint/2010/main" val="1916735240"/>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92B4F-67E9-8CEE-AFD3-B06F0A9E37DB}"/>
              </a:ext>
            </a:extLst>
          </p:cNvPr>
          <p:cNvSpPr>
            <a:spLocks noGrp="1"/>
          </p:cNvSpPr>
          <p:nvPr>
            <p:ph type="title"/>
          </p:nvPr>
        </p:nvSpPr>
        <p:spPr>
          <a:xfrm>
            <a:off x="357158" y="214313"/>
            <a:ext cx="8786842" cy="642937"/>
          </a:xfrm>
        </p:spPr>
        <p:txBody>
          <a:bodyPr/>
          <a:lstStyle/>
          <a:p>
            <a:r>
              <a:rPr lang="en-US" altLang="zh-CN" spc="-5" dirty="0"/>
              <a:t>Saliency Maps:</a:t>
            </a:r>
            <a:r>
              <a:rPr lang="en-US" altLang="zh-CN" spc="5" dirty="0"/>
              <a:t> </a:t>
            </a:r>
            <a:r>
              <a:rPr lang="en-US" altLang="zh-CN" spc="-10" dirty="0"/>
              <a:t>Segmentation</a:t>
            </a:r>
            <a:r>
              <a:rPr lang="en-US" altLang="zh-CN" spc="-5" dirty="0"/>
              <a:t> </a:t>
            </a:r>
            <a:r>
              <a:rPr lang="en-US" altLang="zh-CN" spc="-10" dirty="0"/>
              <a:t>without</a:t>
            </a:r>
            <a:r>
              <a:rPr lang="en-US" altLang="zh-CN" spc="5" dirty="0"/>
              <a:t> </a:t>
            </a:r>
            <a:r>
              <a:rPr lang="en-US" altLang="zh-CN" spc="-5" dirty="0"/>
              <a:t>supervision</a:t>
            </a:r>
            <a:endParaRPr lang="zh-CN" altLang="en-US" dirty="0"/>
          </a:p>
        </p:txBody>
      </p:sp>
      <p:pic>
        <p:nvPicPr>
          <p:cNvPr id="4" name="object 2">
            <a:extLst>
              <a:ext uri="{FF2B5EF4-FFF2-40B4-BE49-F238E27FC236}">
                <a16:creationId xmlns:a16="http://schemas.microsoft.com/office/drawing/2014/main" id="{652C4C7A-E55D-223A-32A8-041B09FD2F5C}"/>
              </a:ext>
            </a:extLst>
          </p:cNvPr>
          <p:cNvPicPr/>
          <p:nvPr/>
        </p:nvPicPr>
        <p:blipFill>
          <a:blip r:embed="rId2" cstate="print"/>
          <a:stretch>
            <a:fillRect/>
          </a:stretch>
        </p:blipFill>
        <p:spPr>
          <a:xfrm>
            <a:off x="2669032" y="1418778"/>
            <a:ext cx="5398008" cy="3718117"/>
          </a:xfrm>
          <a:prstGeom prst="rect">
            <a:avLst/>
          </a:prstGeom>
        </p:spPr>
      </p:pic>
      <p:sp>
        <p:nvSpPr>
          <p:cNvPr id="5" name="object 5">
            <a:extLst>
              <a:ext uri="{FF2B5EF4-FFF2-40B4-BE49-F238E27FC236}">
                <a16:creationId xmlns:a16="http://schemas.microsoft.com/office/drawing/2014/main" id="{7D2D6EBA-2ED2-5351-03B5-654B9476A018}"/>
              </a:ext>
            </a:extLst>
          </p:cNvPr>
          <p:cNvSpPr txBox="1"/>
          <p:nvPr/>
        </p:nvSpPr>
        <p:spPr>
          <a:xfrm>
            <a:off x="508001" y="3078904"/>
            <a:ext cx="2082214" cy="700192"/>
          </a:xfrm>
          <a:prstGeom prst="rect">
            <a:avLst/>
          </a:prstGeom>
        </p:spPr>
        <p:txBody>
          <a:bodyPr vert="horz" wrap="square" lIns="0" tIns="22860" rIns="0" bIns="0" rtlCol="0">
            <a:spAutoFit/>
          </a:bodyPr>
          <a:lstStyle/>
          <a:p>
            <a:pPr marL="12700" marR="5080">
              <a:spcBef>
                <a:spcPts val="180"/>
              </a:spcBef>
            </a:pPr>
            <a:r>
              <a:rPr sz="2200" spc="-5" dirty="0">
                <a:latin typeface="+mn-lt"/>
                <a:cs typeface="Arial MT"/>
              </a:rPr>
              <a:t>Use</a:t>
            </a:r>
            <a:r>
              <a:rPr sz="2200" spc="-40" dirty="0">
                <a:latin typeface="+mn-lt"/>
                <a:cs typeface="Arial MT"/>
              </a:rPr>
              <a:t> </a:t>
            </a:r>
            <a:r>
              <a:rPr sz="2200" spc="-5" dirty="0">
                <a:latin typeface="+mn-lt"/>
                <a:cs typeface="Arial MT"/>
              </a:rPr>
              <a:t>GrabCut</a:t>
            </a:r>
            <a:r>
              <a:rPr sz="2200" spc="-25" dirty="0">
                <a:latin typeface="+mn-lt"/>
                <a:cs typeface="Arial MT"/>
              </a:rPr>
              <a:t> </a:t>
            </a:r>
            <a:r>
              <a:rPr sz="2200" spc="-5" dirty="0">
                <a:latin typeface="+mn-lt"/>
                <a:cs typeface="Arial MT"/>
              </a:rPr>
              <a:t>on </a:t>
            </a:r>
            <a:r>
              <a:rPr sz="2200" spc="-430" dirty="0">
                <a:latin typeface="+mn-lt"/>
                <a:cs typeface="Arial MT"/>
              </a:rPr>
              <a:t> </a:t>
            </a:r>
            <a:r>
              <a:rPr sz="2200" spc="-5" dirty="0">
                <a:latin typeface="+mn-lt"/>
                <a:cs typeface="Arial MT"/>
              </a:rPr>
              <a:t>saliency</a:t>
            </a:r>
            <a:r>
              <a:rPr sz="2200" spc="-10" dirty="0">
                <a:latin typeface="+mn-lt"/>
                <a:cs typeface="Arial MT"/>
              </a:rPr>
              <a:t> </a:t>
            </a:r>
            <a:r>
              <a:rPr sz="2200" spc="-5" dirty="0">
                <a:latin typeface="+mn-lt"/>
                <a:cs typeface="Arial MT"/>
              </a:rPr>
              <a:t>map</a:t>
            </a:r>
            <a:endParaRPr sz="2200" dirty="0">
              <a:latin typeface="+mn-lt"/>
              <a:cs typeface="Arial MT"/>
            </a:endParaRPr>
          </a:p>
        </p:txBody>
      </p:sp>
      <p:sp>
        <p:nvSpPr>
          <p:cNvPr id="7" name="文本框 6">
            <a:extLst>
              <a:ext uri="{FF2B5EF4-FFF2-40B4-BE49-F238E27FC236}">
                <a16:creationId xmlns:a16="http://schemas.microsoft.com/office/drawing/2014/main" id="{327E15CE-EB6E-57C3-6F63-60BB67C7FF26}"/>
              </a:ext>
            </a:extLst>
          </p:cNvPr>
          <p:cNvSpPr txBox="1"/>
          <p:nvPr/>
        </p:nvSpPr>
        <p:spPr>
          <a:xfrm>
            <a:off x="329726" y="5471666"/>
            <a:ext cx="8814274" cy="545662"/>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err="1"/>
              <a:t>Simonyan</a:t>
            </a:r>
            <a:r>
              <a:rPr lang="en-US" altLang="zh-CN" dirty="0"/>
              <a:t>, </a:t>
            </a:r>
            <a:r>
              <a:rPr lang="en-US" altLang="zh-CN" dirty="0" err="1"/>
              <a:t>Vedaldi</a:t>
            </a:r>
            <a:r>
              <a:rPr lang="en-US" altLang="zh-CN" dirty="0"/>
              <a:t>, and Zisserman, “Deep Inside Convolutional Networks: </a:t>
            </a:r>
            <a:r>
              <a:rPr lang="en-US" altLang="zh-CN" dirty="0" err="1"/>
              <a:t>Visualising</a:t>
            </a:r>
            <a:r>
              <a:rPr lang="en-US" altLang="zh-CN" dirty="0"/>
              <a:t> Image Classification  Models and Saliency Maps”, ICLR Workshop 2014.</a:t>
            </a:r>
          </a:p>
          <a:p>
            <a:r>
              <a:rPr lang="en-US" altLang="zh-CN" dirty="0"/>
              <a:t>Figures copyright Karen </a:t>
            </a:r>
            <a:r>
              <a:rPr lang="en-US" altLang="zh-CN" dirty="0" err="1"/>
              <a:t>Simonyan</a:t>
            </a:r>
            <a:r>
              <a:rPr lang="en-US" altLang="zh-CN" dirty="0"/>
              <a:t>, Andrea </a:t>
            </a:r>
            <a:r>
              <a:rPr lang="en-US" altLang="zh-CN" dirty="0" err="1"/>
              <a:t>Vedaldi</a:t>
            </a:r>
            <a:r>
              <a:rPr lang="en-US" altLang="zh-CN" dirty="0"/>
              <a:t>, and Andrew Zisserman, 2014; reproduced with permission.</a:t>
            </a:r>
          </a:p>
          <a:p>
            <a:r>
              <a:rPr lang="en-US" altLang="zh-CN" dirty="0"/>
              <a:t>Rother et al, “</a:t>
            </a:r>
            <a:r>
              <a:rPr lang="en-US" altLang="zh-CN" dirty="0" err="1"/>
              <a:t>Grabcut</a:t>
            </a:r>
            <a:r>
              <a:rPr lang="en-US" altLang="zh-CN" dirty="0"/>
              <a:t>: Interactive foreground extraction using iterated graph cuts”, ACM TOG 2004</a:t>
            </a:r>
          </a:p>
        </p:txBody>
      </p:sp>
    </p:spTree>
    <p:extLst>
      <p:ext uri="{BB962C8B-B14F-4D97-AF65-F5344CB8AC3E}">
        <p14:creationId xmlns:p14="http://schemas.microsoft.com/office/powerpoint/2010/main" val="2485097363"/>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0D9C1-C66B-D596-2159-35706E660F78}"/>
              </a:ext>
            </a:extLst>
          </p:cNvPr>
          <p:cNvSpPr>
            <a:spLocks noGrp="1"/>
          </p:cNvSpPr>
          <p:nvPr>
            <p:ph type="title"/>
          </p:nvPr>
        </p:nvSpPr>
        <p:spPr/>
        <p:txBody>
          <a:bodyPr/>
          <a:lstStyle/>
          <a:p>
            <a:r>
              <a:rPr lang="en-US" altLang="zh-CN" spc="-5" dirty="0"/>
              <a:t>Saliency</a:t>
            </a:r>
            <a:r>
              <a:rPr lang="en-US" altLang="zh-CN" spc="-25" dirty="0"/>
              <a:t> </a:t>
            </a:r>
            <a:r>
              <a:rPr lang="en-US" altLang="zh-CN" spc="-5" dirty="0"/>
              <a:t>maps:</a:t>
            </a:r>
            <a:r>
              <a:rPr lang="en-US" altLang="zh-CN" spc="-15" dirty="0"/>
              <a:t> </a:t>
            </a:r>
            <a:r>
              <a:rPr lang="en-US" altLang="zh-CN" spc="-5" dirty="0"/>
              <a:t>Uncovers</a:t>
            </a:r>
            <a:r>
              <a:rPr lang="en-US" altLang="zh-CN" spc="-20" dirty="0"/>
              <a:t> </a:t>
            </a:r>
            <a:r>
              <a:rPr lang="en-US" altLang="zh-CN" spc="-10" dirty="0"/>
              <a:t>biases</a:t>
            </a:r>
            <a:endParaRPr lang="zh-CN" altLang="en-US" dirty="0"/>
          </a:p>
        </p:txBody>
      </p:sp>
      <p:sp>
        <p:nvSpPr>
          <p:cNvPr id="4" name="object 3">
            <a:extLst>
              <a:ext uri="{FF2B5EF4-FFF2-40B4-BE49-F238E27FC236}">
                <a16:creationId xmlns:a16="http://schemas.microsoft.com/office/drawing/2014/main" id="{E6003314-7EB8-2AE9-D884-E06C4180120F}"/>
              </a:ext>
            </a:extLst>
          </p:cNvPr>
          <p:cNvSpPr txBox="1"/>
          <p:nvPr/>
        </p:nvSpPr>
        <p:spPr>
          <a:xfrm>
            <a:off x="210804" y="2684779"/>
            <a:ext cx="3274076" cy="1954894"/>
          </a:xfrm>
          <a:prstGeom prst="rect">
            <a:avLst/>
          </a:prstGeom>
        </p:spPr>
        <p:txBody>
          <a:bodyPr vert="horz" wrap="square" lIns="0" tIns="28575" rIns="0" bIns="0" rtlCol="0">
            <a:spAutoFit/>
          </a:bodyPr>
          <a:lstStyle/>
          <a:p>
            <a:pPr marL="12700" marR="321310">
              <a:lnSpc>
                <a:spcPts val="2090"/>
              </a:lnSpc>
              <a:spcBef>
                <a:spcPts val="225"/>
              </a:spcBef>
            </a:pPr>
            <a:r>
              <a:rPr sz="2200" dirty="0">
                <a:cs typeface="Arial" panose="020B0604020202020204" pitchFamily="34" charset="0"/>
              </a:rPr>
              <a:t>Such</a:t>
            </a:r>
            <a:r>
              <a:rPr sz="2200" spc="-35" dirty="0">
                <a:cs typeface="Arial" panose="020B0604020202020204" pitchFamily="34" charset="0"/>
              </a:rPr>
              <a:t> </a:t>
            </a:r>
            <a:r>
              <a:rPr sz="2200" dirty="0">
                <a:cs typeface="Arial" panose="020B0604020202020204" pitchFamily="34" charset="0"/>
              </a:rPr>
              <a:t>methods</a:t>
            </a:r>
            <a:r>
              <a:rPr sz="2200" spc="-30" dirty="0">
                <a:cs typeface="Arial" panose="020B0604020202020204" pitchFamily="34" charset="0"/>
              </a:rPr>
              <a:t> </a:t>
            </a:r>
            <a:r>
              <a:rPr sz="2200" spc="-5" dirty="0">
                <a:cs typeface="Arial" panose="020B0604020202020204" pitchFamily="34" charset="0"/>
              </a:rPr>
              <a:t>also</a:t>
            </a:r>
            <a:r>
              <a:rPr sz="2200" spc="-35" dirty="0">
                <a:cs typeface="Arial" panose="020B0604020202020204" pitchFamily="34" charset="0"/>
              </a:rPr>
              <a:t> </a:t>
            </a:r>
            <a:r>
              <a:rPr sz="2200" dirty="0">
                <a:cs typeface="Arial" panose="020B0604020202020204" pitchFamily="34" charset="0"/>
              </a:rPr>
              <a:t>find </a:t>
            </a:r>
            <a:r>
              <a:rPr sz="2200" spc="-484" dirty="0">
                <a:cs typeface="Arial" panose="020B0604020202020204" pitchFamily="34" charset="0"/>
              </a:rPr>
              <a:t> </a:t>
            </a:r>
            <a:r>
              <a:rPr sz="2200" spc="-5" dirty="0">
                <a:cs typeface="Arial" panose="020B0604020202020204" pitchFamily="34" charset="0"/>
              </a:rPr>
              <a:t>biases</a:t>
            </a:r>
            <a:endParaRPr sz="2200" dirty="0">
              <a:cs typeface="Arial" panose="020B0604020202020204" pitchFamily="34" charset="0"/>
            </a:endParaRPr>
          </a:p>
          <a:p>
            <a:pPr>
              <a:lnSpc>
                <a:spcPct val="100000"/>
              </a:lnSpc>
              <a:spcBef>
                <a:spcPts val="50"/>
              </a:spcBef>
            </a:pPr>
            <a:endParaRPr sz="2200" dirty="0">
              <a:cs typeface="Arial" panose="020B0604020202020204" pitchFamily="34" charset="0"/>
            </a:endParaRPr>
          </a:p>
          <a:p>
            <a:pPr marL="12700" marR="5080">
              <a:lnSpc>
                <a:spcPct val="101699"/>
              </a:lnSpc>
            </a:pPr>
            <a:r>
              <a:rPr sz="2200" spc="-5" dirty="0">
                <a:cs typeface="Arial" panose="020B0604020202020204" pitchFamily="34" charset="0"/>
              </a:rPr>
              <a:t>wolf</a:t>
            </a:r>
            <a:r>
              <a:rPr sz="2200" spc="-30" dirty="0">
                <a:cs typeface="Arial" panose="020B0604020202020204" pitchFamily="34" charset="0"/>
              </a:rPr>
              <a:t> </a:t>
            </a:r>
            <a:r>
              <a:rPr sz="2200" dirty="0">
                <a:cs typeface="Arial" panose="020B0604020202020204" pitchFamily="34" charset="0"/>
              </a:rPr>
              <a:t>vs</a:t>
            </a:r>
            <a:r>
              <a:rPr sz="2200" spc="-20" dirty="0">
                <a:cs typeface="Arial" panose="020B0604020202020204" pitchFamily="34" charset="0"/>
              </a:rPr>
              <a:t> </a:t>
            </a:r>
            <a:r>
              <a:rPr sz="2200" spc="-5" dirty="0">
                <a:cs typeface="Arial" panose="020B0604020202020204" pitchFamily="34" charset="0"/>
              </a:rPr>
              <a:t>dog</a:t>
            </a:r>
            <a:r>
              <a:rPr sz="2200" spc="-30" dirty="0">
                <a:cs typeface="Arial" panose="020B0604020202020204" pitchFamily="34" charset="0"/>
              </a:rPr>
              <a:t> </a:t>
            </a:r>
            <a:r>
              <a:rPr sz="2200" dirty="0">
                <a:cs typeface="Arial" panose="020B0604020202020204" pitchFamily="34" charset="0"/>
              </a:rPr>
              <a:t>classifier</a:t>
            </a:r>
            <a:r>
              <a:rPr sz="2200" spc="-20" dirty="0">
                <a:cs typeface="Arial" panose="020B0604020202020204" pitchFamily="34" charset="0"/>
              </a:rPr>
              <a:t> </a:t>
            </a:r>
            <a:r>
              <a:rPr sz="2200" spc="-5" dirty="0">
                <a:cs typeface="Arial" panose="020B0604020202020204" pitchFamily="34" charset="0"/>
              </a:rPr>
              <a:t>looks </a:t>
            </a:r>
            <a:r>
              <a:rPr sz="2200" spc="-484" dirty="0">
                <a:cs typeface="Arial" panose="020B0604020202020204" pitchFamily="34" charset="0"/>
              </a:rPr>
              <a:t> </a:t>
            </a:r>
            <a:r>
              <a:rPr sz="2200" spc="-5" dirty="0">
                <a:cs typeface="Arial" panose="020B0604020202020204" pitchFamily="34" charset="0"/>
              </a:rPr>
              <a:t>is actually </a:t>
            </a:r>
            <a:r>
              <a:rPr sz="2200" dirty="0">
                <a:cs typeface="Arial" panose="020B0604020202020204" pitchFamily="34" charset="0"/>
              </a:rPr>
              <a:t>a snow vs </a:t>
            </a:r>
            <a:r>
              <a:rPr sz="2200" spc="-5" dirty="0">
                <a:cs typeface="Arial" panose="020B0604020202020204" pitchFamily="34" charset="0"/>
              </a:rPr>
              <a:t>no- </a:t>
            </a:r>
            <a:r>
              <a:rPr sz="2200" dirty="0">
                <a:cs typeface="Arial" panose="020B0604020202020204" pitchFamily="34" charset="0"/>
              </a:rPr>
              <a:t> snow</a:t>
            </a:r>
            <a:r>
              <a:rPr sz="2200" spc="-5" dirty="0">
                <a:cs typeface="Arial" panose="020B0604020202020204" pitchFamily="34" charset="0"/>
              </a:rPr>
              <a:t> </a:t>
            </a:r>
            <a:r>
              <a:rPr sz="2200" dirty="0">
                <a:cs typeface="Arial" panose="020B0604020202020204" pitchFamily="34" charset="0"/>
              </a:rPr>
              <a:t>classifier</a:t>
            </a:r>
          </a:p>
        </p:txBody>
      </p:sp>
      <p:pic>
        <p:nvPicPr>
          <p:cNvPr id="5" name="object 5">
            <a:extLst>
              <a:ext uri="{FF2B5EF4-FFF2-40B4-BE49-F238E27FC236}">
                <a16:creationId xmlns:a16="http://schemas.microsoft.com/office/drawing/2014/main" id="{C59267BF-FEEB-16BF-5E8B-15CA2C205EC3}"/>
              </a:ext>
            </a:extLst>
          </p:cNvPr>
          <p:cNvPicPr/>
          <p:nvPr/>
        </p:nvPicPr>
        <p:blipFill>
          <a:blip r:embed="rId2" cstate="print"/>
          <a:stretch>
            <a:fillRect/>
          </a:stretch>
        </p:blipFill>
        <p:spPr>
          <a:xfrm>
            <a:off x="3388359" y="2143061"/>
            <a:ext cx="5398424" cy="2831274"/>
          </a:xfrm>
          <a:prstGeom prst="rect">
            <a:avLst/>
          </a:prstGeom>
        </p:spPr>
      </p:pic>
      <p:sp>
        <p:nvSpPr>
          <p:cNvPr id="6" name="object 4">
            <a:extLst>
              <a:ext uri="{FF2B5EF4-FFF2-40B4-BE49-F238E27FC236}">
                <a16:creationId xmlns:a16="http://schemas.microsoft.com/office/drawing/2014/main" id="{3524D374-827E-E714-2BE1-CE7F44141AE5}"/>
              </a:ext>
            </a:extLst>
          </p:cNvPr>
          <p:cNvSpPr txBox="1"/>
          <p:nvPr/>
        </p:nvSpPr>
        <p:spPr>
          <a:xfrm>
            <a:off x="210804" y="5607493"/>
            <a:ext cx="8133096" cy="356508"/>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Figures copyright Marco Tulio Ribeiro, Sameer Singh, and Carlos Guestrin, 2016; reproduced with permission.  Ribeiro et al, ““Why Should I Trust You?” Explaining the Predictions of Any Classifier”, ACM KDD 2016</a:t>
            </a:r>
          </a:p>
        </p:txBody>
      </p:sp>
    </p:spTree>
    <p:extLst>
      <p:ext uri="{BB962C8B-B14F-4D97-AF65-F5344CB8AC3E}">
        <p14:creationId xmlns:p14="http://schemas.microsoft.com/office/powerpoint/2010/main" val="2197068103"/>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68DDF-4D2D-5F00-FD51-D390B1051974}"/>
              </a:ext>
            </a:extLst>
          </p:cNvPr>
          <p:cNvSpPr>
            <a:spLocks noGrp="1"/>
          </p:cNvSpPr>
          <p:nvPr>
            <p:ph type="title"/>
          </p:nvPr>
        </p:nvSpPr>
        <p:spPr/>
        <p:txBody>
          <a:bodyPr/>
          <a:lstStyle/>
          <a:p>
            <a:pPr marL="12700">
              <a:lnSpc>
                <a:spcPct val="100000"/>
              </a:lnSpc>
              <a:spcBef>
                <a:spcPts val="1315"/>
              </a:spcBef>
            </a:pPr>
            <a:r>
              <a:rPr lang="en-US" altLang="zh-CN" spc="-5" dirty="0"/>
              <a:t>Intermediate</a:t>
            </a:r>
            <a:r>
              <a:rPr lang="en-US" altLang="zh-CN" spc="-20" dirty="0"/>
              <a:t> </a:t>
            </a:r>
            <a:r>
              <a:rPr lang="en-US" altLang="zh-CN" spc="-5" dirty="0"/>
              <a:t>Features</a:t>
            </a:r>
            <a:r>
              <a:rPr lang="en-US" altLang="zh-CN" spc="-10" dirty="0"/>
              <a:t> </a:t>
            </a:r>
            <a:r>
              <a:rPr lang="en-US" altLang="zh-CN" spc="-5" dirty="0"/>
              <a:t>via</a:t>
            </a:r>
            <a:r>
              <a:rPr lang="en-US" altLang="zh-CN" spc="-15" dirty="0"/>
              <a:t> </a:t>
            </a:r>
            <a:r>
              <a:rPr lang="en-US" altLang="zh-CN" spc="-10" dirty="0"/>
              <a:t>(guided) </a:t>
            </a:r>
            <a:r>
              <a:rPr lang="en-US" altLang="zh-CN" spc="-5" dirty="0"/>
              <a:t>backprop</a:t>
            </a:r>
            <a:endParaRPr lang="zh-CN" altLang="en-US" dirty="0"/>
          </a:p>
        </p:txBody>
      </p:sp>
      <p:pic>
        <p:nvPicPr>
          <p:cNvPr id="4" name="object 3">
            <a:extLst>
              <a:ext uri="{FF2B5EF4-FFF2-40B4-BE49-F238E27FC236}">
                <a16:creationId xmlns:a16="http://schemas.microsoft.com/office/drawing/2014/main" id="{EE3E03CB-A6DC-709A-BC96-4147C8A18F30}"/>
              </a:ext>
            </a:extLst>
          </p:cNvPr>
          <p:cNvPicPr/>
          <p:nvPr/>
        </p:nvPicPr>
        <p:blipFill>
          <a:blip r:embed="rId3" cstate="print"/>
          <a:stretch>
            <a:fillRect/>
          </a:stretch>
        </p:blipFill>
        <p:spPr>
          <a:xfrm>
            <a:off x="233148" y="2087880"/>
            <a:ext cx="1344168" cy="1341120"/>
          </a:xfrm>
          <a:prstGeom prst="rect">
            <a:avLst/>
          </a:prstGeom>
        </p:spPr>
      </p:pic>
      <p:grpSp>
        <p:nvGrpSpPr>
          <p:cNvPr id="5" name="object 4">
            <a:extLst>
              <a:ext uri="{FF2B5EF4-FFF2-40B4-BE49-F238E27FC236}">
                <a16:creationId xmlns:a16="http://schemas.microsoft.com/office/drawing/2014/main" id="{9E8EBC8B-8084-AB3C-5815-8FD0CE1C63EE}"/>
              </a:ext>
            </a:extLst>
          </p:cNvPr>
          <p:cNvGrpSpPr/>
          <p:nvPr/>
        </p:nvGrpSpPr>
        <p:grpSpPr>
          <a:xfrm>
            <a:off x="1696187" y="2203705"/>
            <a:ext cx="3858895" cy="1329690"/>
            <a:chOff x="1716023" y="1292352"/>
            <a:chExt cx="3858895" cy="1329690"/>
          </a:xfrm>
        </p:grpSpPr>
        <p:pic>
          <p:nvPicPr>
            <p:cNvPr id="6" name="object 5">
              <a:extLst>
                <a:ext uri="{FF2B5EF4-FFF2-40B4-BE49-F238E27FC236}">
                  <a16:creationId xmlns:a16="http://schemas.microsoft.com/office/drawing/2014/main" id="{57870570-9D0E-07CB-00ED-F5A5518AF720}"/>
                </a:ext>
              </a:extLst>
            </p:cNvPr>
            <p:cNvPicPr/>
            <p:nvPr/>
          </p:nvPicPr>
          <p:blipFill>
            <a:blip r:embed="rId4" cstate="print"/>
            <a:stretch>
              <a:fillRect/>
            </a:stretch>
          </p:blipFill>
          <p:spPr>
            <a:xfrm>
              <a:off x="1716023" y="1292352"/>
              <a:ext cx="3858768" cy="1194816"/>
            </a:xfrm>
            <a:prstGeom prst="rect">
              <a:avLst/>
            </a:prstGeom>
          </p:spPr>
        </p:pic>
        <p:sp>
          <p:nvSpPr>
            <p:cNvPr id="7" name="object 6">
              <a:extLst>
                <a:ext uri="{FF2B5EF4-FFF2-40B4-BE49-F238E27FC236}">
                  <a16:creationId xmlns:a16="http://schemas.microsoft.com/office/drawing/2014/main" id="{D76EC9E9-0FBE-7D62-A3BD-E95DDBFE4CB2}"/>
                </a:ext>
              </a:extLst>
            </p:cNvPr>
            <p:cNvSpPr/>
            <p:nvPr/>
          </p:nvSpPr>
          <p:spPr>
            <a:xfrm>
              <a:off x="4474510" y="2043098"/>
              <a:ext cx="76200" cy="579120"/>
            </a:xfrm>
            <a:custGeom>
              <a:avLst/>
              <a:gdLst/>
              <a:ahLst/>
              <a:cxnLst/>
              <a:rect l="l" t="t" r="r" b="b"/>
              <a:pathLst>
                <a:path w="76200" h="579119">
                  <a:moveTo>
                    <a:pt x="47625" y="63500"/>
                  </a:moveTo>
                  <a:lnTo>
                    <a:pt x="28575" y="63500"/>
                  </a:lnTo>
                  <a:lnTo>
                    <a:pt x="28575" y="578700"/>
                  </a:lnTo>
                  <a:lnTo>
                    <a:pt x="47625" y="578700"/>
                  </a:lnTo>
                  <a:lnTo>
                    <a:pt x="47625" y="63500"/>
                  </a:lnTo>
                  <a:close/>
                </a:path>
                <a:path w="76200" h="579119">
                  <a:moveTo>
                    <a:pt x="38100" y="0"/>
                  </a:moveTo>
                  <a:lnTo>
                    <a:pt x="0" y="76200"/>
                  </a:lnTo>
                  <a:lnTo>
                    <a:pt x="28575" y="76200"/>
                  </a:lnTo>
                  <a:lnTo>
                    <a:pt x="28575" y="63500"/>
                  </a:lnTo>
                  <a:lnTo>
                    <a:pt x="69850" y="63500"/>
                  </a:lnTo>
                  <a:lnTo>
                    <a:pt x="38100" y="0"/>
                  </a:lnTo>
                  <a:close/>
                </a:path>
                <a:path w="76200" h="579119">
                  <a:moveTo>
                    <a:pt x="69850" y="63500"/>
                  </a:moveTo>
                  <a:lnTo>
                    <a:pt x="47625" y="63500"/>
                  </a:lnTo>
                  <a:lnTo>
                    <a:pt x="47625" y="76200"/>
                  </a:lnTo>
                  <a:lnTo>
                    <a:pt x="76200" y="76200"/>
                  </a:lnTo>
                  <a:lnTo>
                    <a:pt x="69850" y="63500"/>
                  </a:lnTo>
                  <a:close/>
                </a:path>
              </a:pathLst>
            </a:custGeom>
            <a:solidFill>
              <a:srgbClr val="FF0000"/>
            </a:solidFill>
          </p:spPr>
          <p:txBody>
            <a:bodyPr wrap="square" lIns="0" tIns="0" rIns="0" bIns="0" rtlCol="0"/>
            <a:lstStyle/>
            <a:p>
              <a:endParaRPr/>
            </a:p>
          </p:txBody>
        </p:sp>
      </p:grpSp>
      <p:sp>
        <p:nvSpPr>
          <p:cNvPr id="8" name="object 7">
            <a:extLst>
              <a:ext uri="{FF2B5EF4-FFF2-40B4-BE49-F238E27FC236}">
                <a16:creationId xmlns:a16="http://schemas.microsoft.com/office/drawing/2014/main" id="{FD4B5B06-84FF-9C19-7573-A37515174D6C}"/>
              </a:ext>
            </a:extLst>
          </p:cNvPr>
          <p:cNvSpPr txBox="1"/>
          <p:nvPr/>
        </p:nvSpPr>
        <p:spPr>
          <a:xfrm>
            <a:off x="300330" y="3666236"/>
            <a:ext cx="5138774" cy="580928"/>
          </a:xfrm>
          <a:prstGeom prst="rect">
            <a:avLst/>
          </a:prstGeom>
        </p:spPr>
        <p:txBody>
          <a:bodyPr vert="horz" wrap="square" lIns="0" tIns="26670" rIns="0" bIns="0" rtlCol="0">
            <a:spAutoFit/>
          </a:bodyPr>
          <a:lstStyle/>
          <a:p>
            <a:pPr marL="12700" marR="5080">
              <a:spcBef>
                <a:spcPts val="210"/>
              </a:spcBef>
            </a:pPr>
            <a:r>
              <a:rPr dirty="0">
                <a:cs typeface="Arial" panose="020B0604020202020204" pitchFamily="34" charset="0"/>
              </a:rPr>
              <a:t>Pick</a:t>
            </a:r>
            <a:r>
              <a:rPr spc="-15" dirty="0">
                <a:cs typeface="Arial" panose="020B0604020202020204" pitchFamily="34" charset="0"/>
              </a:rPr>
              <a:t> </a:t>
            </a:r>
            <a:r>
              <a:rPr dirty="0">
                <a:cs typeface="Arial" panose="020B0604020202020204" pitchFamily="34" charset="0"/>
              </a:rPr>
              <a:t>a</a:t>
            </a:r>
            <a:r>
              <a:rPr spc="-15" dirty="0">
                <a:cs typeface="Arial" panose="020B0604020202020204" pitchFamily="34" charset="0"/>
              </a:rPr>
              <a:t> </a:t>
            </a:r>
            <a:r>
              <a:rPr spc="-5" dirty="0">
                <a:cs typeface="Arial" panose="020B0604020202020204" pitchFamily="34" charset="0"/>
              </a:rPr>
              <a:t>single</a:t>
            </a:r>
            <a:r>
              <a:rPr spc="-10" dirty="0">
                <a:cs typeface="Arial" panose="020B0604020202020204" pitchFamily="34" charset="0"/>
              </a:rPr>
              <a:t> </a:t>
            </a:r>
            <a:r>
              <a:rPr spc="-5" dirty="0">
                <a:cs typeface="Arial" panose="020B0604020202020204" pitchFamily="34" charset="0"/>
              </a:rPr>
              <a:t>intermediate</a:t>
            </a:r>
            <a:r>
              <a:rPr spc="-15" dirty="0">
                <a:cs typeface="Arial" panose="020B0604020202020204" pitchFamily="34" charset="0"/>
              </a:rPr>
              <a:t> </a:t>
            </a:r>
            <a:r>
              <a:rPr spc="-5" dirty="0">
                <a:cs typeface="Arial" panose="020B0604020202020204" pitchFamily="34" charset="0"/>
              </a:rPr>
              <a:t>neuron,</a:t>
            </a:r>
            <a:r>
              <a:rPr spc="-15" dirty="0">
                <a:cs typeface="Arial" panose="020B0604020202020204" pitchFamily="34" charset="0"/>
              </a:rPr>
              <a:t> </a:t>
            </a:r>
            <a:r>
              <a:rPr spc="-5" dirty="0">
                <a:cs typeface="Arial" panose="020B0604020202020204" pitchFamily="34" charset="0"/>
              </a:rPr>
              <a:t>e.g.</a:t>
            </a:r>
            <a:r>
              <a:rPr spc="-10" dirty="0">
                <a:cs typeface="Arial" panose="020B0604020202020204" pitchFamily="34" charset="0"/>
              </a:rPr>
              <a:t> </a:t>
            </a:r>
            <a:r>
              <a:rPr spc="-5" dirty="0">
                <a:cs typeface="Arial" panose="020B0604020202020204" pitchFamily="34" charset="0"/>
              </a:rPr>
              <a:t>one </a:t>
            </a:r>
            <a:r>
              <a:rPr spc="-375" dirty="0">
                <a:cs typeface="Arial" panose="020B0604020202020204" pitchFamily="34" charset="0"/>
              </a:rPr>
              <a:t> </a:t>
            </a:r>
            <a:r>
              <a:rPr spc="-5" dirty="0">
                <a:cs typeface="Arial" panose="020B0604020202020204" pitchFamily="34" charset="0"/>
              </a:rPr>
              <a:t>value</a:t>
            </a:r>
            <a:r>
              <a:rPr spc="-10" dirty="0">
                <a:cs typeface="Arial" panose="020B0604020202020204" pitchFamily="34" charset="0"/>
              </a:rPr>
              <a:t> </a:t>
            </a:r>
            <a:r>
              <a:rPr dirty="0">
                <a:cs typeface="Arial" panose="020B0604020202020204" pitchFamily="34" charset="0"/>
              </a:rPr>
              <a:t>in</a:t>
            </a:r>
            <a:r>
              <a:rPr spc="-10" dirty="0">
                <a:cs typeface="Arial" panose="020B0604020202020204" pitchFamily="34" charset="0"/>
              </a:rPr>
              <a:t> </a:t>
            </a:r>
            <a:r>
              <a:rPr spc="-5" dirty="0">
                <a:cs typeface="Arial" panose="020B0604020202020204" pitchFamily="34" charset="0"/>
              </a:rPr>
              <a:t>128</a:t>
            </a:r>
            <a:r>
              <a:rPr spc="-10" dirty="0">
                <a:cs typeface="Arial" panose="020B0604020202020204" pitchFamily="34" charset="0"/>
              </a:rPr>
              <a:t> </a:t>
            </a:r>
            <a:r>
              <a:rPr dirty="0">
                <a:cs typeface="Arial" panose="020B0604020202020204" pitchFamily="34" charset="0"/>
              </a:rPr>
              <a:t>x</a:t>
            </a:r>
            <a:r>
              <a:rPr spc="-10" dirty="0">
                <a:cs typeface="Arial" panose="020B0604020202020204" pitchFamily="34" charset="0"/>
              </a:rPr>
              <a:t> </a:t>
            </a:r>
            <a:r>
              <a:rPr spc="-5" dirty="0">
                <a:cs typeface="Arial" panose="020B0604020202020204" pitchFamily="34" charset="0"/>
              </a:rPr>
              <a:t>13 </a:t>
            </a:r>
            <a:r>
              <a:rPr dirty="0">
                <a:cs typeface="Arial" panose="020B0604020202020204" pitchFamily="34" charset="0"/>
              </a:rPr>
              <a:t>x</a:t>
            </a:r>
            <a:r>
              <a:rPr spc="-10" dirty="0">
                <a:cs typeface="Arial" panose="020B0604020202020204" pitchFamily="34" charset="0"/>
              </a:rPr>
              <a:t> </a:t>
            </a:r>
            <a:r>
              <a:rPr spc="-5" dirty="0">
                <a:cs typeface="Arial" panose="020B0604020202020204" pitchFamily="34" charset="0"/>
              </a:rPr>
              <a:t>13</a:t>
            </a:r>
            <a:r>
              <a:rPr spc="-10" dirty="0">
                <a:cs typeface="Arial" panose="020B0604020202020204" pitchFamily="34" charset="0"/>
              </a:rPr>
              <a:t> </a:t>
            </a:r>
            <a:r>
              <a:rPr spc="-5" dirty="0">
                <a:cs typeface="Arial" panose="020B0604020202020204" pitchFamily="34" charset="0"/>
              </a:rPr>
              <a:t>conv5</a:t>
            </a:r>
            <a:r>
              <a:rPr spc="-10" dirty="0">
                <a:cs typeface="Arial" panose="020B0604020202020204" pitchFamily="34" charset="0"/>
              </a:rPr>
              <a:t> </a:t>
            </a:r>
            <a:r>
              <a:rPr spc="-5" dirty="0">
                <a:cs typeface="Arial" panose="020B0604020202020204" pitchFamily="34" charset="0"/>
              </a:rPr>
              <a:t>feature map</a:t>
            </a:r>
            <a:endParaRPr dirty="0">
              <a:cs typeface="Arial" panose="020B0604020202020204" pitchFamily="34" charset="0"/>
            </a:endParaRPr>
          </a:p>
        </p:txBody>
      </p:sp>
      <p:sp>
        <p:nvSpPr>
          <p:cNvPr id="9" name="object 8">
            <a:extLst>
              <a:ext uri="{FF2B5EF4-FFF2-40B4-BE49-F238E27FC236}">
                <a16:creationId xmlns:a16="http://schemas.microsoft.com/office/drawing/2014/main" id="{33683C55-BC16-846E-14C7-F804B3BEB77E}"/>
              </a:ext>
            </a:extLst>
          </p:cNvPr>
          <p:cNvSpPr txBox="1"/>
          <p:nvPr/>
        </p:nvSpPr>
        <p:spPr>
          <a:xfrm>
            <a:off x="299847" y="4424336"/>
            <a:ext cx="4996028" cy="566822"/>
          </a:xfrm>
          <a:prstGeom prst="rect">
            <a:avLst/>
          </a:prstGeom>
        </p:spPr>
        <p:txBody>
          <a:bodyPr vert="horz" wrap="square" lIns="0" tIns="12700" rIns="0" bIns="0" rtlCol="0">
            <a:spAutoFit/>
          </a:bodyPr>
          <a:lstStyle/>
          <a:p>
            <a:pPr marL="12700" marR="5080">
              <a:spcBef>
                <a:spcPts val="100"/>
              </a:spcBef>
            </a:pPr>
            <a:r>
              <a:rPr spc="-5" dirty="0">
                <a:cs typeface="Arial" panose="020B0604020202020204" pitchFamily="34" charset="0"/>
              </a:rPr>
              <a:t>Compute gradient of neuron value with respect </a:t>
            </a:r>
            <a:r>
              <a:rPr spc="-375" dirty="0">
                <a:cs typeface="Arial" panose="020B0604020202020204" pitchFamily="34" charset="0"/>
              </a:rPr>
              <a:t> </a:t>
            </a:r>
            <a:r>
              <a:rPr spc="-5" dirty="0">
                <a:cs typeface="Arial" panose="020B0604020202020204" pitchFamily="34" charset="0"/>
              </a:rPr>
              <a:t>to</a:t>
            </a:r>
            <a:r>
              <a:rPr spc="-10" dirty="0">
                <a:cs typeface="Arial" panose="020B0604020202020204" pitchFamily="34" charset="0"/>
              </a:rPr>
              <a:t> </a:t>
            </a:r>
            <a:r>
              <a:rPr spc="-5" dirty="0">
                <a:cs typeface="Arial" panose="020B0604020202020204" pitchFamily="34" charset="0"/>
              </a:rPr>
              <a:t>image pixels</a:t>
            </a:r>
            <a:endParaRPr dirty="0">
              <a:cs typeface="Arial" panose="020B0604020202020204" pitchFamily="34" charset="0"/>
            </a:endParaRPr>
          </a:p>
        </p:txBody>
      </p:sp>
      <p:pic>
        <p:nvPicPr>
          <p:cNvPr id="10" name="object 9">
            <a:extLst>
              <a:ext uri="{FF2B5EF4-FFF2-40B4-BE49-F238E27FC236}">
                <a16:creationId xmlns:a16="http://schemas.microsoft.com/office/drawing/2014/main" id="{A62CCCFE-C6B0-FA64-E7D0-70515A1B418F}"/>
              </a:ext>
            </a:extLst>
          </p:cNvPr>
          <p:cNvPicPr/>
          <p:nvPr/>
        </p:nvPicPr>
        <p:blipFill>
          <a:blip r:embed="rId5" cstate="print"/>
          <a:stretch>
            <a:fillRect/>
          </a:stretch>
        </p:blipFill>
        <p:spPr>
          <a:xfrm>
            <a:off x="6015204" y="3466105"/>
            <a:ext cx="2590800" cy="688848"/>
          </a:xfrm>
          <a:prstGeom prst="rect">
            <a:avLst/>
          </a:prstGeom>
        </p:spPr>
      </p:pic>
      <p:sp>
        <p:nvSpPr>
          <p:cNvPr id="11" name="object 10">
            <a:extLst>
              <a:ext uri="{FF2B5EF4-FFF2-40B4-BE49-F238E27FC236}">
                <a16:creationId xmlns:a16="http://schemas.microsoft.com/office/drawing/2014/main" id="{DDDAB3D3-342C-5194-63A4-706CF651CC1B}"/>
              </a:ext>
            </a:extLst>
          </p:cNvPr>
          <p:cNvSpPr txBox="1"/>
          <p:nvPr/>
        </p:nvSpPr>
        <p:spPr>
          <a:xfrm>
            <a:off x="5953413" y="4371834"/>
            <a:ext cx="2833370" cy="650756"/>
          </a:xfrm>
          <a:prstGeom prst="rect">
            <a:avLst/>
          </a:prstGeom>
        </p:spPr>
        <p:txBody>
          <a:bodyPr vert="horz" wrap="square" lIns="0" tIns="17145" rIns="0" bIns="0" rtlCol="0">
            <a:spAutoFit/>
          </a:bodyPr>
          <a:lstStyle/>
          <a:p>
            <a:pPr marL="12700" marR="5080">
              <a:lnSpc>
                <a:spcPct val="97900"/>
              </a:lnSpc>
              <a:spcBef>
                <a:spcPts val="135"/>
              </a:spcBef>
            </a:pPr>
            <a:r>
              <a:rPr sz="1400" spc="-5" dirty="0">
                <a:cs typeface="Arial" panose="020B0604020202020204" pitchFamily="34" charset="0"/>
              </a:rPr>
              <a:t>Images come out nicer </a:t>
            </a:r>
            <a:r>
              <a:rPr sz="1400" dirty="0">
                <a:cs typeface="Arial" panose="020B0604020202020204" pitchFamily="34" charset="0"/>
              </a:rPr>
              <a:t>if </a:t>
            </a:r>
            <a:r>
              <a:rPr sz="1400" spc="-5" dirty="0">
                <a:cs typeface="Arial" panose="020B0604020202020204" pitchFamily="34" charset="0"/>
              </a:rPr>
              <a:t>you only </a:t>
            </a:r>
            <a:r>
              <a:rPr sz="1400" dirty="0">
                <a:cs typeface="Arial" panose="020B0604020202020204" pitchFamily="34" charset="0"/>
              </a:rPr>
              <a:t> </a:t>
            </a:r>
            <a:r>
              <a:rPr sz="1400" spc="-5" dirty="0">
                <a:cs typeface="Arial" panose="020B0604020202020204" pitchFamily="34" charset="0"/>
              </a:rPr>
              <a:t>backprop positive gradients through </a:t>
            </a:r>
            <a:r>
              <a:rPr sz="1400" spc="-380" dirty="0">
                <a:cs typeface="Arial" panose="020B0604020202020204" pitchFamily="34" charset="0"/>
              </a:rPr>
              <a:t> </a:t>
            </a:r>
            <a:r>
              <a:rPr sz="1400" spc="-5" dirty="0">
                <a:cs typeface="Arial" panose="020B0604020202020204" pitchFamily="34" charset="0"/>
              </a:rPr>
              <a:t>each</a:t>
            </a:r>
            <a:r>
              <a:rPr sz="1400" spc="-10" dirty="0">
                <a:cs typeface="Arial" panose="020B0604020202020204" pitchFamily="34" charset="0"/>
              </a:rPr>
              <a:t> </a:t>
            </a:r>
            <a:r>
              <a:rPr sz="1400" spc="-5" dirty="0">
                <a:cs typeface="Arial" panose="020B0604020202020204" pitchFamily="34" charset="0"/>
              </a:rPr>
              <a:t>ReLU (guided</a:t>
            </a:r>
            <a:r>
              <a:rPr sz="1400" spc="-10" dirty="0">
                <a:cs typeface="Arial" panose="020B0604020202020204" pitchFamily="34" charset="0"/>
              </a:rPr>
              <a:t> </a:t>
            </a:r>
            <a:r>
              <a:rPr sz="1400" spc="-5" dirty="0">
                <a:cs typeface="Arial" panose="020B0604020202020204" pitchFamily="34" charset="0"/>
              </a:rPr>
              <a:t>backprop)</a:t>
            </a:r>
            <a:endParaRPr sz="1400" dirty="0">
              <a:cs typeface="Arial" panose="020B0604020202020204" pitchFamily="34" charset="0"/>
            </a:endParaRPr>
          </a:p>
        </p:txBody>
      </p:sp>
      <p:sp>
        <p:nvSpPr>
          <p:cNvPr id="12" name="object 11">
            <a:extLst>
              <a:ext uri="{FF2B5EF4-FFF2-40B4-BE49-F238E27FC236}">
                <a16:creationId xmlns:a16="http://schemas.microsoft.com/office/drawing/2014/main" id="{6FDD9A98-B822-E13D-E538-A9660C5A2F70}"/>
              </a:ext>
            </a:extLst>
          </p:cNvPr>
          <p:cNvSpPr txBox="1"/>
          <p:nvPr/>
        </p:nvSpPr>
        <p:spPr>
          <a:xfrm>
            <a:off x="299847" y="5329896"/>
            <a:ext cx="5307347" cy="18210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Zeiler and Fergus, “Visualizing and Understanding Convolutional Networks”, ECCV 2014</a:t>
            </a:r>
          </a:p>
        </p:txBody>
      </p:sp>
      <p:pic>
        <p:nvPicPr>
          <p:cNvPr id="13" name="object 12">
            <a:extLst>
              <a:ext uri="{FF2B5EF4-FFF2-40B4-BE49-F238E27FC236}">
                <a16:creationId xmlns:a16="http://schemas.microsoft.com/office/drawing/2014/main" id="{AC9B8CEC-E5C9-82F9-997F-ABCAF1FF366E}"/>
              </a:ext>
            </a:extLst>
          </p:cNvPr>
          <p:cNvPicPr/>
          <p:nvPr/>
        </p:nvPicPr>
        <p:blipFill>
          <a:blip r:embed="rId6" cstate="print"/>
          <a:stretch>
            <a:fillRect/>
          </a:stretch>
        </p:blipFill>
        <p:spPr>
          <a:xfrm>
            <a:off x="6015204" y="1844041"/>
            <a:ext cx="2590800" cy="1368552"/>
          </a:xfrm>
          <a:prstGeom prst="rect">
            <a:avLst/>
          </a:prstGeom>
        </p:spPr>
      </p:pic>
      <p:sp>
        <p:nvSpPr>
          <p:cNvPr id="14" name="object 13">
            <a:extLst>
              <a:ext uri="{FF2B5EF4-FFF2-40B4-BE49-F238E27FC236}">
                <a16:creationId xmlns:a16="http://schemas.microsoft.com/office/drawing/2014/main" id="{FBDF04C1-AE31-FBAA-7816-93F45FCA1A5A}"/>
              </a:ext>
            </a:extLst>
          </p:cNvPr>
          <p:cNvSpPr txBox="1"/>
          <p:nvPr/>
        </p:nvSpPr>
        <p:spPr>
          <a:xfrm>
            <a:off x="5984308" y="5329896"/>
            <a:ext cx="2652591" cy="702115"/>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a:t>Figure copyright </a:t>
            </a:r>
            <a:r>
              <a:rPr lang="en-US" altLang="zh-CN" dirty="0" err="1"/>
              <a:t>Jost</a:t>
            </a:r>
            <a:r>
              <a:rPr lang="en-US" altLang="zh-CN" dirty="0"/>
              <a:t> Tobias </a:t>
            </a:r>
            <a:r>
              <a:rPr lang="en-US" altLang="zh-CN" dirty="0" err="1"/>
              <a:t>Springenberg</a:t>
            </a:r>
            <a:r>
              <a:rPr lang="en-US" altLang="zh-CN" dirty="0"/>
              <a:t>, Alexey </a:t>
            </a:r>
            <a:r>
              <a:rPr lang="en-US" altLang="zh-CN" dirty="0" err="1"/>
              <a:t>Dosovitskiy</a:t>
            </a:r>
            <a:r>
              <a:rPr lang="en-US" altLang="zh-CN" dirty="0"/>
              <a:t>, Thomas</a:t>
            </a:r>
            <a:endParaRPr lang="en-US" dirty="0"/>
          </a:p>
          <a:p>
            <a:r>
              <a:rPr dirty="0" err="1"/>
              <a:t>Brox</a:t>
            </a:r>
            <a:r>
              <a:rPr dirty="0"/>
              <a:t>, Martin Riedmiller, 2015; reproduced with permission.</a:t>
            </a:r>
          </a:p>
        </p:txBody>
      </p:sp>
      <p:sp>
        <p:nvSpPr>
          <p:cNvPr id="15" name="object 14">
            <a:extLst>
              <a:ext uri="{FF2B5EF4-FFF2-40B4-BE49-F238E27FC236}">
                <a16:creationId xmlns:a16="http://schemas.microsoft.com/office/drawing/2014/main" id="{C8EC5E3C-5CFC-1734-59EB-0C7B07BC19A3}"/>
              </a:ext>
            </a:extLst>
          </p:cNvPr>
          <p:cNvSpPr txBox="1"/>
          <p:nvPr/>
        </p:nvSpPr>
        <p:spPr>
          <a:xfrm>
            <a:off x="299847" y="5496608"/>
            <a:ext cx="5307346" cy="181460"/>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Springenberg et al, “Striving for Simplicity: The All Convolutional Net”, ICLR Workshop 2015</a:t>
            </a:r>
          </a:p>
        </p:txBody>
      </p:sp>
      <p:sp>
        <p:nvSpPr>
          <p:cNvPr id="17" name="文本框 16">
            <a:extLst>
              <a:ext uri="{FF2B5EF4-FFF2-40B4-BE49-F238E27FC236}">
                <a16:creationId xmlns:a16="http://schemas.microsoft.com/office/drawing/2014/main" id="{2A8B02C4-1668-82C3-9F50-F0E200F784DF}"/>
              </a:ext>
            </a:extLst>
          </p:cNvPr>
          <p:cNvSpPr txBox="1"/>
          <p:nvPr/>
        </p:nvSpPr>
        <p:spPr>
          <a:xfrm>
            <a:off x="7310604" y="1344914"/>
            <a:ext cx="4582160" cy="369332"/>
          </a:xfrm>
          <a:prstGeom prst="rect">
            <a:avLst/>
          </a:prstGeom>
          <a:noFill/>
        </p:spPr>
        <p:txBody>
          <a:bodyPr wrap="square">
            <a:spAutoFit/>
          </a:bodyPr>
          <a:lstStyle/>
          <a:p>
            <a:r>
              <a:rPr lang="en-US" altLang="zh-CN" sz="1800" spc="-5" dirty="0" err="1"/>
              <a:t>ReLU</a:t>
            </a:r>
            <a:endParaRPr lang="zh-CN" altLang="en-US" dirty="0"/>
          </a:p>
        </p:txBody>
      </p:sp>
    </p:spTree>
    <p:extLst>
      <p:ext uri="{BB962C8B-B14F-4D97-AF65-F5344CB8AC3E}">
        <p14:creationId xmlns:p14="http://schemas.microsoft.com/office/powerpoint/2010/main" val="408244866"/>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6DF3B-B2A8-444E-6C92-3826BF219348}"/>
              </a:ext>
            </a:extLst>
          </p:cNvPr>
          <p:cNvSpPr>
            <a:spLocks noGrp="1"/>
          </p:cNvSpPr>
          <p:nvPr>
            <p:ph type="title"/>
          </p:nvPr>
        </p:nvSpPr>
        <p:spPr/>
        <p:txBody>
          <a:bodyPr/>
          <a:lstStyle/>
          <a:p>
            <a:r>
              <a:rPr lang="en-US" altLang="zh-CN" spc="-5" dirty="0"/>
              <a:t>Intermediate</a:t>
            </a:r>
            <a:r>
              <a:rPr lang="en-US" altLang="zh-CN" spc="-20" dirty="0"/>
              <a:t> </a:t>
            </a:r>
            <a:r>
              <a:rPr lang="en-US" altLang="zh-CN" spc="-5" dirty="0"/>
              <a:t>features</a:t>
            </a:r>
            <a:r>
              <a:rPr lang="en-US" altLang="zh-CN" spc="-15" dirty="0"/>
              <a:t> </a:t>
            </a:r>
            <a:r>
              <a:rPr lang="en-US" altLang="zh-CN" spc="-5" dirty="0"/>
              <a:t>via</a:t>
            </a:r>
            <a:r>
              <a:rPr lang="en-US" altLang="zh-CN" spc="-20" dirty="0"/>
              <a:t> </a:t>
            </a:r>
            <a:r>
              <a:rPr lang="en-US" altLang="zh-CN" spc="-10" dirty="0"/>
              <a:t>(guided)</a:t>
            </a:r>
            <a:r>
              <a:rPr lang="en-US" altLang="zh-CN" spc="-15" dirty="0"/>
              <a:t> </a:t>
            </a:r>
            <a:r>
              <a:rPr lang="en-US" altLang="zh-CN" spc="-5" dirty="0"/>
              <a:t>backprop</a:t>
            </a:r>
            <a:endParaRPr lang="zh-CN" altLang="en-US" dirty="0"/>
          </a:p>
        </p:txBody>
      </p:sp>
      <p:pic>
        <p:nvPicPr>
          <p:cNvPr id="4" name="object 3">
            <a:extLst>
              <a:ext uri="{FF2B5EF4-FFF2-40B4-BE49-F238E27FC236}">
                <a16:creationId xmlns:a16="http://schemas.microsoft.com/office/drawing/2014/main" id="{C947E8A6-0BD8-3372-AD6F-474EE3EB65F8}"/>
              </a:ext>
            </a:extLst>
          </p:cNvPr>
          <p:cNvPicPr/>
          <p:nvPr/>
        </p:nvPicPr>
        <p:blipFill>
          <a:blip r:embed="rId3" cstate="print"/>
          <a:stretch>
            <a:fillRect/>
          </a:stretch>
        </p:blipFill>
        <p:spPr>
          <a:xfrm>
            <a:off x="273718" y="1555765"/>
            <a:ext cx="4139184" cy="2459736"/>
          </a:xfrm>
          <a:prstGeom prst="rect">
            <a:avLst/>
          </a:prstGeom>
        </p:spPr>
      </p:pic>
      <p:pic>
        <p:nvPicPr>
          <p:cNvPr id="5" name="object 5">
            <a:extLst>
              <a:ext uri="{FF2B5EF4-FFF2-40B4-BE49-F238E27FC236}">
                <a16:creationId xmlns:a16="http://schemas.microsoft.com/office/drawing/2014/main" id="{B0F58071-A51E-428C-49EC-B25AF1707A8A}"/>
              </a:ext>
            </a:extLst>
          </p:cNvPr>
          <p:cNvPicPr/>
          <p:nvPr/>
        </p:nvPicPr>
        <p:blipFill>
          <a:blip r:embed="rId4" cstate="print"/>
          <a:stretch>
            <a:fillRect/>
          </a:stretch>
        </p:blipFill>
        <p:spPr>
          <a:xfrm>
            <a:off x="4647599" y="1555765"/>
            <a:ext cx="4139184" cy="2459736"/>
          </a:xfrm>
          <a:prstGeom prst="rect">
            <a:avLst/>
          </a:prstGeom>
        </p:spPr>
      </p:pic>
      <p:sp>
        <p:nvSpPr>
          <p:cNvPr id="6" name="object 4">
            <a:extLst>
              <a:ext uri="{FF2B5EF4-FFF2-40B4-BE49-F238E27FC236}">
                <a16:creationId xmlns:a16="http://schemas.microsoft.com/office/drawing/2014/main" id="{CCC21B3F-1507-BA91-642B-04FC105E44C2}"/>
              </a:ext>
            </a:extLst>
          </p:cNvPr>
          <p:cNvSpPr txBox="1"/>
          <p:nvPr/>
        </p:nvSpPr>
        <p:spPr>
          <a:xfrm>
            <a:off x="273718" y="4186309"/>
            <a:ext cx="4717618" cy="704039"/>
          </a:xfrm>
          <a:prstGeom prst="rect">
            <a:avLst/>
          </a:prstGeom>
        </p:spPr>
        <p:txBody>
          <a:bodyPr vert="horz" wrap="square" lIns="0" tIns="26670" rIns="0" bIns="0" rtlCol="0">
            <a:spAutoFit/>
          </a:bodyPr>
          <a:lstStyle/>
          <a:p>
            <a:pPr marL="12700" marR="5080" indent="106680">
              <a:spcBef>
                <a:spcPts val="210"/>
              </a:spcBef>
            </a:pPr>
            <a:r>
              <a:rPr sz="2200" spc="-5" dirty="0">
                <a:latin typeface="+mn-lt"/>
                <a:cs typeface="Arial MT"/>
              </a:rPr>
              <a:t>Maximally activating patches </a:t>
            </a:r>
            <a:r>
              <a:rPr sz="2200" dirty="0">
                <a:latin typeface="+mn-lt"/>
                <a:cs typeface="Arial MT"/>
              </a:rPr>
              <a:t> </a:t>
            </a:r>
            <a:r>
              <a:rPr sz="2200" spc="-5" dirty="0">
                <a:latin typeface="+mn-lt"/>
                <a:cs typeface="Arial MT"/>
              </a:rPr>
              <a:t>(Each</a:t>
            </a:r>
            <a:r>
              <a:rPr sz="2200" spc="-20" dirty="0">
                <a:latin typeface="+mn-lt"/>
                <a:cs typeface="Arial MT"/>
              </a:rPr>
              <a:t> </a:t>
            </a:r>
            <a:r>
              <a:rPr sz="2200" spc="-5" dirty="0">
                <a:latin typeface="+mn-lt"/>
                <a:cs typeface="Arial MT"/>
              </a:rPr>
              <a:t>row</a:t>
            </a:r>
            <a:r>
              <a:rPr sz="2200" spc="-15" dirty="0">
                <a:latin typeface="+mn-lt"/>
                <a:cs typeface="Arial MT"/>
              </a:rPr>
              <a:t> </a:t>
            </a:r>
            <a:r>
              <a:rPr sz="2200" dirty="0">
                <a:latin typeface="+mn-lt"/>
                <a:cs typeface="Arial MT"/>
              </a:rPr>
              <a:t>is</a:t>
            </a:r>
            <a:r>
              <a:rPr sz="2200" spc="-15" dirty="0">
                <a:latin typeface="+mn-lt"/>
                <a:cs typeface="Arial MT"/>
              </a:rPr>
              <a:t> </a:t>
            </a:r>
            <a:r>
              <a:rPr sz="2200" dirty="0">
                <a:latin typeface="+mn-lt"/>
                <a:cs typeface="Arial MT"/>
              </a:rPr>
              <a:t>a</a:t>
            </a:r>
            <a:r>
              <a:rPr sz="2200" spc="-20" dirty="0">
                <a:latin typeface="+mn-lt"/>
                <a:cs typeface="Arial MT"/>
              </a:rPr>
              <a:t> </a:t>
            </a:r>
            <a:r>
              <a:rPr sz="2200" spc="-5" dirty="0">
                <a:latin typeface="+mn-lt"/>
                <a:cs typeface="Arial MT"/>
              </a:rPr>
              <a:t>different</a:t>
            </a:r>
            <a:r>
              <a:rPr sz="2200" spc="-15" dirty="0">
                <a:latin typeface="+mn-lt"/>
                <a:cs typeface="Arial MT"/>
              </a:rPr>
              <a:t> </a:t>
            </a:r>
            <a:r>
              <a:rPr sz="2200" spc="-5" dirty="0">
                <a:latin typeface="+mn-lt"/>
                <a:cs typeface="Arial MT"/>
              </a:rPr>
              <a:t>neuron)</a:t>
            </a:r>
            <a:endParaRPr sz="2200" dirty="0">
              <a:latin typeface="+mn-lt"/>
              <a:cs typeface="Arial MT"/>
            </a:endParaRPr>
          </a:p>
        </p:txBody>
      </p:sp>
      <p:sp>
        <p:nvSpPr>
          <p:cNvPr id="7" name="object 6">
            <a:extLst>
              <a:ext uri="{FF2B5EF4-FFF2-40B4-BE49-F238E27FC236}">
                <a16:creationId xmlns:a16="http://schemas.microsoft.com/office/drawing/2014/main" id="{F689B7C6-35BB-D006-C928-5776C55ED1E6}"/>
              </a:ext>
            </a:extLst>
          </p:cNvPr>
          <p:cNvSpPr txBox="1"/>
          <p:nvPr/>
        </p:nvSpPr>
        <p:spPr>
          <a:xfrm>
            <a:off x="5478187" y="4421447"/>
            <a:ext cx="2478007" cy="351378"/>
          </a:xfrm>
          <a:prstGeom prst="rect">
            <a:avLst/>
          </a:prstGeom>
        </p:spPr>
        <p:txBody>
          <a:bodyPr vert="horz" wrap="square" lIns="0" tIns="12700" rIns="0" bIns="0" rtlCol="0">
            <a:spAutoFit/>
          </a:bodyPr>
          <a:lstStyle/>
          <a:p>
            <a:pPr marL="12700">
              <a:lnSpc>
                <a:spcPct val="100000"/>
              </a:lnSpc>
              <a:spcBef>
                <a:spcPts val="100"/>
              </a:spcBef>
            </a:pPr>
            <a:r>
              <a:rPr sz="2200" spc="-5" dirty="0">
                <a:latin typeface="+mn-lt"/>
                <a:cs typeface="Arial MT"/>
              </a:rPr>
              <a:t>Guided</a:t>
            </a:r>
            <a:r>
              <a:rPr sz="2200" spc="-60" dirty="0">
                <a:latin typeface="+mn-lt"/>
                <a:cs typeface="Arial MT"/>
              </a:rPr>
              <a:t> </a:t>
            </a:r>
            <a:r>
              <a:rPr sz="2200" spc="-5" dirty="0">
                <a:latin typeface="+mn-lt"/>
                <a:cs typeface="Arial MT"/>
              </a:rPr>
              <a:t>Backprop</a:t>
            </a:r>
            <a:endParaRPr sz="2200" dirty="0">
              <a:latin typeface="+mn-lt"/>
              <a:cs typeface="Arial MT"/>
            </a:endParaRPr>
          </a:p>
        </p:txBody>
      </p:sp>
      <p:sp>
        <p:nvSpPr>
          <p:cNvPr id="9" name="文本框 8">
            <a:extLst>
              <a:ext uri="{FF2B5EF4-FFF2-40B4-BE49-F238E27FC236}">
                <a16:creationId xmlns:a16="http://schemas.microsoft.com/office/drawing/2014/main" id="{63E337B3-4BE2-2EF7-899C-FDF42336603E}"/>
              </a:ext>
            </a:extLst>
          </p:cNvPr>
          <p:cNvSpPr txBox="1"/>
          <p:nvPr/>
        </p:nvSpPr>
        <p:spPr>
          <a:xfrm>
            <a:off x="357158" y="5647672"/>
            <a:ext cx="8429625" cy="532838"/>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err="1"/>
              <a:t>Zeiler</a:t>
            </a:r>
            <a:r>
              <a:rPr lang="en-US" altLang="zh-CN" dirty="0"/>
              <a:t> and Fergus, “Visualizing and Understanding Convolutional Networks”, ECCV 2014  </a:t>
            </a:r>
            <a:br>
              <a:rPr lang="en-US" altLang="zh-CN" dirty="0"/>
            </a:br>
            <a:r>
              <a:rPr lang="en-US" altLang="zh-CN" dirty="0" err="1"/>
              <a:t>Springenberg</a:t>
            </a:r>
            <a:r>
              <a:rPr lang="en-US" altLang="zh-CN" dirty="0"/>
              <a:t> et al, “Striving for Simplicity: The All Convolutional Net”, ICLR Workshop 2015</a:t>
            </a:r>
          </a:p>
          <a:p>
            <a:r>
              <a:rPr lang="en-US" altLang="zh-CN" dirty="0"/>
              <a:t>Figure copyright </a:t>
            </a:r>
            <a:r>
              <a:rPr lang="en-US" altLang="zh-CN" dirty="0" err="1"/>
              <a:t>Jost</a:t>
            </a:r>
            <a:r>
              <a:rPr lang="en-US" altLang="zh-CN" dirty="0"/>
              <a:t> Tobias </a:t>
            </a:r>
            <a:r>
              <a:rPr lang="en-US" altLang="zh-CN" dirty="0" err="1"/>
              <a:t>Springenberg</a:t>
            </a:r>
            <a:r>
              <a:rPr lang="en-US" altLang="zh-CN" dirty="0"/>
              <a:t>, Alexey </a:t>
            </a:r>
            <a:r>
              <a:rPr lang="en-US" altLang="zh-CN" dirty="0" err="1"/>
              <a:t>Dosovitskiy</a:t>
            </a:r>
            <a:r>
              <a:rPr lang="en-US" altLang="zh-CN" dirty="0"/>
              <a:t>, Thomas </a:t>
            </a:r>
            <a:r>
              <a:rPr lang="en-US" altLang="zh-CN" dirty="0" err="1"/>
              <a:t>Brox</a:t>
            </a:r>
            <a:r>
              <a:rPr lang="en-US" altLang="zh-CN" dirty="0"/>
              <a:t>, Martin </a:t>
            </a:r>
            <a:r>
              <a:rPr lang="en-US" altLang="zh-CN" dirty="0" err="1"/>
              <a:t>Riedmiller</a:t>
            </a:r>
            <a:r>
              <a:rPr lang="en-US" altLang="zh-CN" dirty="0"/>
              <a:t>, 2015; reproduced with permission.</a:t>
            </a:r>
          </a:p>
        </p:txBody>
      </p:sp>
    </p:spTree>
    <p:extLst>
      <p:ext uri="{BB962C8B-B14F-4D97-AF65-F5344CB8AC3E}">
        <p14:creationId xmlns:p14="http://schemas.microsoft.com/office/powerpoint/2010/main" val="2666242354"/>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6DF3B-B2A8-444E-6C92-3826BF219348}"/>
              </a:ext>
            </a:extLst>
          </p:cNvPr>
          <p:cNvSpPr>
            <a:spLocks noGrp="1"/>
          </p:cNvSpPr>
          <p:nvPr>
            <p:ph type="title"/>
          </p:nvPr>
        </p:nvSpPr>
        <p:spPr/>
        <p:txBody>
          <a:bodyPr/>
          <a:lstStyle/>
          <a:p>
            <a:r>
              <a:rPr lang="en-US" altLang="zh-CN" spc="-5" dirty="0"/>
              <a:t>Intermediate</a:t>
            </a:r>
            <a:r>
              <a:rPr lang="en-US" altLang="zh-CN" spc="-20" dirty="0"/>
              <a:t> </a:t>
            </a:r>
            <a:r>
              <a:rPr lang="en-US" altLang="zh-CN" spc="-5" dirty="0"/>
              <a:t>features</a:t>
            </a:r>
            <a:r>
              <a:rPr lang="en-US" altLang="zh-CN" spc="-15" dirty="0"/>
              <a:t> </a:t>
            </a:r>
            <a:r>
              <a:rPr lang="en-US" altLang="zh-CN" spc="-5" dirty="0"/>
              <a:t>via</a:t>
            </a:r>
            <a:r>
              <a:rPr lang="en-US" altLang="zh-CN" spc="-20" dirty="0"/>
              <a:t> </a:t>
            </a:r>
            <a:r>
              <a:rPr lang="en-US" altLang="zh-CN" spc="-10" dirty="0"/>
              <a:t>(guided)</a:t>
            </a:r>
            <a:r>
              <a:rPr lang="en-US" altLang="zh-CN" spc="-15" dirty="0"/>
              <a:t> </a:t>
            </a:r>
            <a:r>
              <a:rPr lang="en-US" altLang="zh-CN" spc="-5" dirty="0"/>
              <a:t>backprop</a:t>
            </a:r>
            <a:endParaRPr lang="zh-CN" altLang="en-US" dirty="0"/>
          </a:p>
        </p:txBody>
      </p:sp>
      <p:sp>
        <p:nvSpPr>
          <p:cNvPr id="6" name="object 4">
            <a:extLst>
              <a:ext uri="{FF2B5EF4-FFF2-40B4-BE49-F238E27FC236}">
                <a16:creationId xmlns:a16="http://schemas.microsoft.com/office/drawing/2014/main" id="{CCC21B3F-1507-BA91-642B-04FC105E44C2}"/>
              </a:ext>
            </a:extLst>
          </p:cNvPr>
          <p:cNvSpPr txBox="1"/>
          <p:nvPr/>
        </p:nvSpPr>
        <p:spPr>
          <a:xfrm>
            <a:off x="213360" y="4245116"/>
            <a:ext cx="4726411" cy="704039"/>
          </a:xfrm>
          <a:prstGeom prst="rect">
            <a:avLst/>
          </a:prstGeom>
        </p:spPr>
        <p:txBody>
          <a:bodyPr vert="horz" wrap="square" lIns="0" tIns="26670" rIns="0" bIns="0" rtlCol="0">
            <a:spAutoFit/>
          </a:bodyPr>
          <a:lstStyle/>
          <a:p>
            <a:pPr marL="12700" marR="5080" indent="106680">
              <a:spcBef>
                <a:spcPts val="210"/>
              </a:spcBef>
            </a:pPr>
            <a:r>
              <a:rPr sz="2200" spc="-5" dirty="0">
                <a:cs typeface="Arial" panose="020B0604020202020204" pitchFamily="34" charset="0"/>
              </a:rPr>
              <a:t>Maximally activating patches </a:t>
            </a:r>
            <a:r>
              <a:rPr sz="2200" dirty="0">
                <a:cs typeface="Arial" panose="020B0604020202020204" pitchFamily="34" charset="0"/>
              </a:rPr>
              <a:t> </a:t>
            </a:r>
            <a:r>
              <a:rPr sz="2200" spc="-5" dirty="0">
                <a:cs typeface="Arial" panose="020B0604020202020204" pitchFamily="34" charset="0"/>
              </a:rPr>
              <a:t>(Each</a:t>
            </a:r>
            <a:r>
              <a:rPr sz="2200" spc="-20" dirty="0">
                <a:cs typeface="Arial" panose="020B0604020202020204" pitchFamily="34" charset="0"/>
              </a:rPr>
              <a:t> </a:t>
            </a:r>
            <a:r>
              <a:rPr sz="2200" spc="-5" dirty="0">
                <a:cs typeface="Arial" panose="020B0604020202020204" pitchFamily="34" charset="0"/>
              </a:rPr>
              <a:t>row</a:t>
            </a:r>
            <a:r>
              <a:rPr sz="2200" spc="-15" dirty="0">
                <a:cs typeface="Arial" panose="020B0604020202020204" pitchFamily="34" charset="0"/>
              </a:rPr>
              <a:t> </a:t>
            </a:r>
            <a:r>
              <a:rPr sz="2200" dirty="0">
                <a:cs typeface="Arial" panose="020B0604020202020204" pitchFamily="34" charset="0"/>
              </a:rPr>
              <a:t>is</a:t>
            </a:r>
            <a:r>
              <a:rPr sz="2200" spc="-15" dirty="0">
                <a:cs typeface="Arial" panose="020B0604020202020204" pitchFamily="34" charset="0"/>
              </a:rPr>
              <a:t> </a:t>
            </a:r>
            <a:r>
              <a:rPr sz="2200" dirty="0">
                <a:cs typeface="Arial" panose="020B0604020202020204" pitchFamily="34" charset="0"/>
              </a:rPr>
              <a:t>a</a:t>
            </a:r>
            <a:r>
              <a:rPr sz="2200" spc="-20" dirty="0">
                <a:cs typeface="Arial" panose="020B0604020202020204" pitchFamily="34" charset="0"/>
              </a:rPr>
              <a:t> </a:t>
            </a:r>
            <a:r>
              <a:rPr sz="2200" spc="-5" dirty="0">
                <a:cs typeface="Arial" panose="020B0604020202020204" pitchFamily="34" charset="0"/>
              </a:rPr>
              <a:t>different</a:t>
            </a:r>
            <a:r>
              <a:rPr sz="2200" spc="-15" dirty="0">
                <a:cs typeface="Arial" panose="020B0604020202020204" pitchFamily="34" charset="0"/>
              </a:rPr>
              <a:t> </a:t>
            </a:r>
            <a:r>
              <a:rPr sz="2200" spc="-5" dirty="0">
                <a:cs typeface="Arial" panose="020B0604020202020204" pitchFamily="34" charset="0"/>
              </a:rPr>
              <a:t>neuron)</a:t>
            </a:r>
            <a:endParaRPr sz="2200" dirty="0">
              <a:cs typeface="Arial" panose="020B0604020202020204" pitchFamily="34" charset="0"/>
            </a:endParaRPr>
          </a:p>
        </p:txBody>
      </p:sp>
      <p:sp>
        <p:nvSpPr>
          <p:cNvPr id="7" name="object 6">
            <a:extLst>
              <a:ext uri="{FF2B5EF4-FFF2-40B4-BE49-F238E27FC236}">
                <a16:creationId xmlns:a16="http://schemas.microsoft.com/office/drawing/2014/main" id="{F689B7C6-35BB-D006-C928-5776C55ED1E6}"/>
              </a:ext>
            </a:extLst>
          </p:cNvPr>
          <p:cNvSpPr txBox="1"/>
          <p:nvPr/>
        </p:nvSpPr>
        <p:spPr>
          <a:xfrm>
            <a:off x="5478187" y="4421447"/>
            <a:ext cx="2478007" cy="351378"/>
          </a:xfrm>
          <a:prstGeom prst="rect">
            <a:avLst/>
          </a:prstGeom>
        </p:spPr>
        <p:txBody>
          <a:bodyPr vert="horz" wrap="square" lIns="0" tIns="12700" rIns="0" bIns="0" rtlCol="0">
            <a:spAutoFit/>
          </a:bodyPr>
          <a:lstStyle/>
          <a:p>
            <a:pPr marL="12700">
              <a:lnSpc>
                <a:spcPct val="100000"/>
              </a:lnSpc>
              <a:spcBef>
                <a:spcPts val="100"/>
              </a:spcBef>
            </a:pPr>
            <a:r>
              <a:rPr sz="2200" spc="-5" dirty="0">
                <a:cs typeface="Arial" panose="020B0604020202020204" pitchFamily="34" charset="0"/>
              </a:rPr>
              <a:t>Guided</a:t>
            </a:r>
            <a:r>
              <a:rPr sz="2200" spc="-60" dirty="0">
                <a:cs typeface="Arial" panose="020B0604020202020204" pitchFamily="34" charset="0"/>
              </a:rPr>
              <a:t> </a:t>
            </a:r>
            <a:r>
              <a:rPr sz="2200" spc="-5" dirty="0">
                <a:cs typeface="Arial" panose="020B0604020202020204" pitchFamily="34" charset="0"/>
              </a:rPr>
              <a:t>Backprop</a:t>
            </a:r>
            <a:endParaRPr sz="2200" dirty="0">
              <a:cs typeface="Arial" panose="020B0604020202020204" pitchFamily="34" charset="0"/>
            </a:endParaRPr>
          </a:p>
        </p:txBody>
      </p:sp>
      <p:sp>
        <p:nvSpPr>
          <p:cNvPr id="9" name="文本框 8">
            <a:extLst>
              <a:ext uri="{FF2B5EF4-FFF2-40B4-BE49-F238E27FC236}">
                <a16:creationId xmlns:a16="http://schemas.microsoft.com/office/drawing/2014/main" id="{63E337B3-4BE2-2EF7-899C-FDF42336603E}"/>
              </a:ext>
            </a:extLst>
          </p:cNvPr>
          <p:cNvSpPr txBox="1"/>
          <p:nvPr/>
        </p:nvSpPr>
        <p:spPr>
          <a:xfrm>
            <a:off x="357158" y="5647672"/>
            <a:ext cx="8081679" cy="532838"/>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err="1"/>
              <a:t>Zeiler</a:t>
            </a:r>
            <a:r>
              <a:rPr lang="en-US" altLang="zh-CN" dirty="0"/>
              <a:t> and Fergus, “Visualizing and Understanding Convolutional Networks”, ECCV 2014  </a:t>
            </a:r>
            <a:br>
              <a:rPr lang="en-US" altLang="zh-CN" dirty="0"/>
            </a:br>
            <a:r>
              <a:rPr lang="en-US" altLang="zh-CN" dirty="0" err="1"/>
              <a:t>Springenberg</a:t>
            </a:r>
            <a:r>
              <a:rPr lang="en-US" altLang="zh-CN" dirty="0"/>
              <a:t> et al, “Striving for Simplicity: The All Convolutional Net”, ICLR Workshop 2015</a:t>
            </a:r>
          </a:p>
          <a:p>
            <a:r>
              <a:rPr lang="en-US" altLang="zh-CN" dirty="0"/>
              <a:t>Figure copyright </a:t>
            </a:r>
            <a:r>
              <a:rPr lang="en-US" altLang="zh-CN" dirty="0" err="1"/>
              <a:t>Jost</a:t>
            </a:r>
            <a:r>
              <a:rPr lang="en-US" altLang="zh-CN" dirty="0"/>
              <a:t> Tobias </a:t>
            </a:r>
            <a:r>
              <a:rPr lang="en-US" altLang="zh-CN" dirty="0" err="1"/>
              <a:t>Springenberg</a:t>
            </a:r>
            <a:r>
              <a:rPr lang="en-US" altLang="zh-CN" dirty="0"/>
              <a:t>, Alexey </a:t>
            </a:r>
            <a:r>
              <a:rPr lang="en-US" altLang="zh-CN" dirty="0" err="1"/>
              <a:t>Dosovitskiy</a:t>
            </a:r>
            <a:r>
              <a:rPr lang="en-US" altLang="zh-CN" dirty="0"/>
              <a:t>, Thomas </a:t>
            </a:r>
            <a:r>
              <a:rPr lang="en-US" altLang="zh-CN" dirty="0" err="1"/>
              <a:t>Brox</a:t>
            </a:r>
            <a:r>
              <a:rPr lang="en-US" altLang="zh-CN" dirty="0"/>
              <a:t>, Martin </a:t>
            </a:r>
            <a:r>
              <a:rPr lang="en-US" altLang="zh-CN" dirty="0" err="1"/>
              <a:t>Riedmiller</a:t>
            </a:r>
            <a:r>
              <a:rPr lang="en-US" altLang="zh-CN" dirty="0"/>
              <a:t>, 2015; reproduced with permission.</a:t>
            </a:r>
          </a:p>
        </p:txBody>
      </p:sp>
      <p:pic>
        <p:nvPicPr>
          <p:cNvPr id="3" name="object 3">
            <a:extLst>
              <a:ext uri="{FF2B5EF4-FFF2-40B4-BE49-F238E27FC236}">
                <a16:creationId xmlns:a16="http://schemas.microsoft.com/office/drawing/2014/main" id="{9DD877B2-C02C-B46B-0B53-B6DEC64A0348}"/>
              </a:ext>
            </a:extLst>
          </p:cNvPr>
          <p:cNvPicPr/>
          <p:nvPr/>
        </p:nvPicPr>
        <p:blipFill>
          <a:blip r:embed="rId2" cstate="print"/>
          <a:stretch>
            <a:fillRect/>
          </a:stretch>
        </p:blipFill>
        <p:spPr>
          <a:xfrm>
            <a:off x="4681728" y="1559816"/>
            <a:ext cx="4285488" cy="2538984"/>
          </a:xfrm>
          <a:prstGeom prst="rect">
            <a:avLst/>
          </a:prstGeom>
        </p:spPr>
      </p:pic>
      <p:pic>
        <p:nvPicPr>
          <p:cNvPr id="8" name="object 4">
            <a:extLst>
              <a:ext uri="{FF2B5EF4-FFF2-40B4-BE49-F238E27FC236}">
                <a16:creationId xmlns:a16="http://schemas.microsoft.com/office/drawing/2014/main" id="{81AE9226-E9E5-31CB-1883-B309EE7135C8}"/>
              </a:ext>
            </a:extLst>
          </p:cNvPr>
          <p:cNvPicPr/>
          <p:nvPr/>
        </p:nvPicPr>
        <p:blipFill>
          <a:blip r:embed="rId3" cstate="print"/>
          <a:stretch>
            <a:fillRect/>
          </a:stretch>
        </p:blipFill>
        <p:spPr>
          <a:xfrm>
            <a:off x="213360" y="1559816"/>
            <a:ext cx="4285488" cy="2551176"/>
          </a:xfrm>
          <a:prstGeom prst="rect">
            <a:avLst/>
          </a:prstGeom>
        </p:spPr>
      </p:pic>
    </p:spTree>
    <p:extLst>
      <p:ext uri="{BB962C8B-B14F-4D97-AF65-F5344CB8AC3E}">
        <p14:creationId xmlns:p14="http://schemas.microsoft.com/office/powerpoint/2010/main" val="2867302734"/>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E44CB6-80B7-71A0-2E68-3FB2C67BB39D}"/>
              </a:ext>
            </a:extLst>
          </p:cNvPr>
          <p:cNvSpPr>
            <a:spLocks noGrp="1"/>
          </p:cNvSpPr>
          <p:nvPr>
            <p:ph type="title"/>
          </p:nvPr>
        </p:nvSpPr>
        <p:spPr/>
        <p:txBody>
          <a:bodyPr/>
          <a:lstStyle/>
          <a:p>
            <a:r>
              <a:rPr lang="en-US" altLang="zh-CN" sz="2800" dirty="0"/>
              <a:t>Visualizing</a:t>
            </a:r>
            <a:r>
              <a:rPr lang="en-US" altLang="zh-CN" sz="2800" spc="-15" dirty="0"/>
              <a:t> </a:t>
            </a:r>
            <a:r>
              <a:rPr lang="en-US" altLang="zh-CN" sz="2800" dirty="0"/>
              <a:t>CNN</a:t>
            </a:r>
            <a:r>
              <a:rPr lang="en-US" altLang="zh-CN" sz="2800" spc="-10" dirty="0"/>
              <a:t> </a:t>
            </a:r>
            <a:r>
              <a:rPr lang="en-US" altLang="zh-CN" sz="2800" dirty="0"/>
              <a:t>features:</a:t>
            </a:r>
            <a:r>
              <a:rPr lang="en-US" altLang="zh-CN" sz="2800" spc="-25" dirty="0"/>
              <a:t> </a:t>
            </a:r>
            <a:r>
              <a:rPr lang="en-US" altLang="zh-CN" sz="2800" dirty="0"/>
              <a:t>Gradient</a:t>
            </a:r>
            <a:r>
              <a:rPr lang="en-US" altLang="zh-CN" sz="2800" spc="-20" dirty="0"/>
              <a:t> </a:t>
            </a:r>
            <a:r>
              <a:rPr lang="en-US" altLang="zh-CN" sz="2800" dirty="0"/>
              <a:t>Ascent</a:t>
            </a:r>
            <a:endParaRPr lang="zh-CN" altLang="en-US" dirty="0"/>
          </a:p>
        </p:txBody>
      </p:sp>
      <p:sp>
        <p:nvSpPr>
          <p:cNvPr id="4" name="object 3">
            <a:extLst>
              <a:ext uri="{FF2B5EF4-FFF2-40B4-BE49-F238E27FC236}">
                <a16:creationId xmlns:a16="http://schemas.microsoft.com/office/drawing/2014/main" id="{0AA6D477-2B16-EA6A-E0D2-6ECF7B78D495}"/>
              </a:ext>
            </a:extLst>
          </p:cNvPr>
          <p:cNvSpPr txBox="1"/>
          <p:nvPr/>
        </p:nvSpPr>
        <p:spPr>
          <a:xfrm>
            <a:off x="1068603" y="1729740"/>
            <a:ext cx="3567923" cy="1028487"/>
          </a:xfrm>
          <a:prstGeom prst="rect">
            <a:avLst/>
          </a:prstGeom>
        </p:spPr>
        <p:txBody>
          <a:bodyPr vert="horz" wrap="square" lIns="0" tIns="12700" rIns="0" bIns="0" rtlCol="0">
            <a:spAutoFit/>
          </a:bodyPr>
          <a:lstStyle/>
          <a:p>
            <a:pPr marL="12700" marR="5080">
              <a:lnSpc>
                <a:spcPct val="100000"/>
              </a:lnSpc>
              <a:spcBef>
                <a:spcPts val="100"/>
              </a:spcBef>
            </a:pPr>
            <a:r>
              <a:rPr sz="2200" b="1" spc="-5" dirty="0">
                <a:cs typeface="Arial" panose="020B0604020202020204" pitchFamily="34" charset="0"/>
              </a:rPr>
              <a:t>(Guided)</a:t>
            </a:r>
            <a:r>
              <a:rPr sz="2200" b="1" spc="-55" dirty="0">
                <a:cs typeface="Arial" panose="020B0604020202020204" pitchFamily="34" charset="0"/>
              </a:rPr>
              <a:t> </a:t>
            </a:r>
            <a:r>
              <a:rPr sz="2200" b="1" spc="-5" dirty="0">
                <a:cs typeface="Arial" panose="020B0604020202020204" pitchFamily="34" charset="0"/>
              </a:rPr>
              <a:t>backprop</a:t>
            </a:r>
            <a:r>
              <a:rPr sz="2200" spc="-5" dirty="0">
                <a:cs typeface="Arial" panose="020B0604020202020204" pitchFamily="34" charset="0"/>
              </a:rPr>
              <a:t>: </a:t>
            </a:r>
            <a:r>
              <a:rPr sz="2200" spc="-540" dirty="0">
                <a:cs typeface="Arial" panose="020B0604020202020204" pitchFamily="34" charset="0"/>
              </a:rPr>
              <a:t> </a:t>
            </a:r>
            <a:r>
              <a:rPr sz="2200" dirty="0">
                <a:cs typeface="Arial" panose="020B0604020202020204" pitchFamily="34" charset="0"/>
              </a:rPr>
              <a:t>Find </a:t>
            </a:r>
            <a:r>
              <a:rPr sz="2200" spc="-5" dirty="0">
                <a:cs typeface="Arial" panose="020B0604020202020204" pitchFamily="34" charset="0"/>
              </a:rPr>
              <a:t>the part </a:t>
            </a:r>
            <a:r>
              <a:rPr sz="2200" dirty="0">
                <a:cs typeface="Arial" panose="020B0604020202020204" pitchFamily="34" charset="0"/>
              </a:rPr>
              <a:t>of an </a:t>
            </a:r>
            <a:r>
              <a:rPr sz="2200" spc="5" dirty="0">
                <a:cs typeface="Arial" panose="020B0604020202020204" pitchFamily="34" charset="0"/>
              </a:rPr>
              <a:t> </a:t>
            </a:r>
            <a:r>
              <a:rPr sz="2200" spc="-5" dirty="0">
                <a:cs typeface="Arial" panose="020B0604020202020204" pitchFamily="34" charset="0"/>
              </a:rPr>
              <a:t>image that </a:t>
            </a:r>
            <a:r>
              <a:rPr sz="2200" dirty="0">
                <a:cs typeface="Arial" panose="020B0604020202020204" pitchFamily="34" charset="0"/>
              </a:rPr>
              <a:t>a </a:t>
            </a:r>
            <a:r>
              <a:rPr sz="2200" spc="-5" dirty="0">
                <a:cs typeface="Arial" panose="020B0604020202020204" pitchFamily="34" charset="0"/>
              </a:rPr>
              <a:t>neuron </a:t>
            </a:r>
            <a:r>
              <a:rPr sz="2200" spc="-545" dirty="0">
                <a:cs typeface="Arial" panose="020B0604020202020204" pitchFamily="34" charset="0"/>
              </a:rPr>
              <a:t> </a:t>
            </a:r>
            <a:r>
              <a:rPr sz="2200" spc="-5" dirty="0">
                <a:cs typeface="Arial" panose="020B0604020202020204" pitchFamily="34" charset="0"/>
              </a:rPr>
              <a:t>responds</a:t>
            </a:r>
            <a:r>
              <a:rPr sz="2200" spc="-20" dirty="0">
                <a:cs typeface="Arial" panose="020B0604020202020204" pitchFamily="34" charset="0"/>
              </a:rPr>
              <a:t> </a:t>
            </a:r>
            <a:r>
              <a:rPr sz="2200" spc="-5" dirty="0">
                <a:cs typeface="Arial" panose="020B0604020202020204" pitchFamily="34" charset="0"/>
              </a:rPr>
              <a:t>to</a:t>
            </a:r>
            <a:endParaRPr sz="2200" dirty="0">
              <a:cs typeface="Arial" panose="020B0604020202020204" pitchFamily="34" charset="0"/>
            </a:endParaRPr>
          </a:p>
        </p:txBody>
      </p:sp>
      <p:sp>
        <p:nvSpPr>
          <p:cNvPr id="5" name="object 4">
            <a:extLst>
              <a:ext uri="{FF2B5EF4-FFF2-40B4-BE49-F238E27FC236}">
                <a16:creationId xmlns:a16="http://schemas.microsoft.com/office/drawing/2014/main" id="{778F1282-78F8-D920-CCEF-7F6DC8CA42E7}"/>
              </a:ext>
            </a:extLst>
          </p:cNvPr>
          <p:cNvSpPr txBox="1"/>
          <p:nvPr/>
        </p:nvSpPr>
        <p:spPr>
          <a:xfrm>
            <a:off x="4857013" y="1729740"/>
            <a:ext cx="3929770" cy="1028487"/>
          </a:xfrm>
          <a:prstGeom prst="rect">
            <a:avLst/>
          </a:prstGeom>
        </p:spPr>
        <p:txBody>
          <a:bodyPr vert="horz" wrap="square" lIns="0" tIns="12700" rIns="0" bIns="0" rtlCol="0">
            <a:spAutoFit/>
          </a:bodyPr>
          <a:lstStyle/>
          <a:p>
            <a:pPr marL="12700" marR="5080">
              <a:lnSpc>
                <a:spcPct val="100000"/>
              </a:lnSpc>
              <a:spcBef>
                <a:spcPts val="100"/>
              </a:spcBef>
            </a:pPr>
            <a:r>
              <a:rPr sz="2200" b="1" spc="-5" dirty="0">
                <a:cs typeface="Arial" panose="020B0604020202020204" pitchFamily="34" charset="0"/>
              </a:rPr>
              <a:t>Gradient ascent</a:t>
            </a:r>
            <a:r>
              <a:rPr sz="2200" spc="-5" dirty="0">
                <a:cs typeface="Arial" panose="020B0604020202020204" pitchFamily="34" charset="0"/>
              </a:rPr>
              <a:t>: </a:t>
            </a:r>
            <a:r>
              <a:rPr sz="2200" dirty="0">
                <a:cs typeface="Arial" panose="020B0604020202020204" pitchFamily="34" charset="0"/>
              </a:rPr>
              <a:t> </a:t>
            </a:r>
            <a:r>
              <a:rPr sz="2200" spc="-10" dirty="0">
                <a:cs typeface="Arial" panose="020B0604020202020204" pitchFamily="34" charset="0"/>
              </a:rPr>
              <a:t>Generate </a:t>
            </a:r>
            <a:r>
              <a:rPr sz="2200" dirty="0">
                <a:cs typeface="Arial" panose="020B0604020202020204" pitchFamily="34" charset="0"/>
              </a:rPr>
              <a:t>a </a:t>
            </a:r>
            <a:r>
              <a:rPr sz="2200" spc="-5" dirty="0">
                <a:cs typeface="Arial" panose="020B0604020202020204" pitchFamily="34" charset="0"/>
              </a:rPr>
              <a:t>synthetic </a:t>
            </a:r>
            <a:r>
              <a:rPr sz="2200" spc="-545" dirty="0">
                <a:cs typeface="Arial" panose="020B0604020202020204" pitchFamily="34" charset="0"/>
              </a:rPr>
              <a:t> </a:t>
            </a:r>
            <a:r>
              <a:rPr sz="2200" spc="-5" dirty="0">
                <a:cs typeface="Arial" panose="020B0604020202020204" pitchFamily="34" charset="0"/>
              </a:rPr>
              <a:t>image</a:t>
            </a:r>
            <a:r>
              <a:rPr sz="2200" spc="-35" dirty="0">
                <a:cs typeface="Arial" panose="020B0604020202020204" pitchFamily="34" charset="0"/>
              </a:rPr>
              <a:t> </a:t>
            </a:r>
            <a:r>
              <a:rPr sz="2200" spc="-5" dirty="0">
                <a:cs typeface="Arial" panose="020B0604020202020204" pitchFamily="34" charset="0"/>
              </a:rPr>
              <a:t>that</a:t>
            </a:r>
            <a:r>
              <a:rPr sz="2200" spc="-40" dirty="0">
                <a:cs typeface="Arial" panose="020B0604020202020204" pitchFamily="34" charset="0"/>
              </a:rPr>
              <a:t> </a:t>
            </a:r>
            <a:r>
              <a:rPr sz="2200" spc="-5" dirty="0">
                <a:cs typeface="Arial" panose="020B0604020202020204" pitchFamily="34" charset="0"/>
              </a:rPr>
              <a:t>maximally </a:t>
            </a:r>
            <a:r>
              <a:rPr sz="2200" spc="-540" dirty="0">
                <a:cs typeface="Arial" panose="020B0604020202020204" pitchFamily="34" charset="0"/>
              </a:rPr>
              <a:t> </a:t>
            </a:r>
            <a:r>
              <a:rPr sz="2200" spc="-5" dirty="0">
                <a:cs typeface="Arial" panose="020B0604020202020204" pitchFamily="34" charset="0"/>
              </a:rPr>
              <a:t>activates</a:t>
            </a:r>
            <a:r>
              <a:rPr sz="2200" spc="-25" dirty="0">
                <a:cs typeface="Arial" panose="020B0604020202020204" pitchFamily="34" charset="0"/>
              </a:rPr>
              <a:t> </a:t>
            </a:r>
            <a:r>
              <a:rPr sz="2200" dirty="0">
                <a:cs typeface="Arial" panose="020B0604020202020204" pitchFamily="34" charset="0"/>
              </a:rPr>
              <a:t>a</a:t>
            </a:r>
            <a:r>
              <a:rPr sz="2200" spc="-25" dirty="0">
                <a:cs typeface="Arial" panose="020B0604020202020204" pitchFamily="34" charset="0"/>
              </a:rPr>
              <a:t> </a:t>
            </a:r>
            <a:r>
              <a:rPr sz="2200" spc="-5" dirty="0">
                <a:cs typeface="Arial" panose="020B0604020202020204" pitchFamily="34" charset="0"/>
              </a:rPr>
              <a:t>neuron</a:t>
            </a:r>
            <a:endParaRPr sz="2200" dirty="0">
              <a:cs typeface="Arial" panose="020B0604020202020204" pitchFamily="34" charset="0"/>
            </a:endParaRPr>
          </a:p>
        </p:txBody>
      </p:sp>
      <p:sp>
        <p:nvSpPr>
          <p:cNvPr id="6" name="object 5">
            <a:extLst>
              <a:ext uri="{FF2B5EF4-FFF2-40B4-BE49-F238E27FC236}">
                <a16:creationId xmlns:a16="http://schemas.microsoft.com/office/drawing/2014/main" id="{1531BACE-FE2E-3825-6B9E-293B7E828D86}"/>
              </a:ext>
            </a:extLst>
          </p:cNvPr>
          <p:cNvSpPr txBox="1"/>
          <p:nvPr/>
        </p:nvSpPr>
        <p:spPr>
          <a:xfrm>
            <a:off x="4571381" y="3394142"/>
            <a:ext cx="709295" cy="572770"/>
          </a:xfrm>
          <a:prstGeom prst="rect">
            <a:avLst/>
          </a:prstGeom>
          <a:ln w="28560">
            <a:solidFill>
              <a:srgbClr val="FF0000"/>
            </a:solidFill>
          </a:ln>
        </p:spPr>
        <p:txBody>
          <a:bodyPr vert="horz" wrap="square" lIns="0" tIns="0" rIns="0" bIns="0" rtlCol="0">
            <a:spAutoFit/>
          </a:bodyPr>
          <a:lstStyle/>
          <a:p>
            <a:pPr marL="80645">
              <a:lnSpc>
                <a:spcPts val="4185"/>
              </a:lnSpc>
            </a:pPr>
            <a:r>
              <a:rPr sz="3600" spc="-5" dirty="0">
                <a:latin typeface="Calibri"/>
                <a:cs typeface="Calibri"/>
              </a:rPr>
              <a:t>f(I)</a:t>
            </a:r>
            <a:endParaRPr sz="3600">
              <a:latin typeface="Calibri"/>
              <a:cs typeface="Calibri"/>
            </a:endParaRPr>
          </a:p>
        </p:txBody>
      </p:sp>
      <p:sp>
        <p:nvSpPr>
          <p:cNvPr id="7" name="object 6">
            <a:extLst>
              <a:ext uri="{FF2B5EF4-FFF2-40B4-BE49-F238E27FC236}">
                <a16:creationId xmlns:a16="http://schemas.microsoft.com/office/drawing/2014/main" id="{A92E7A23-C32F-AD88-3C0E-90860860236D}"/>
              </a:ext>
            </a:extLst>
          </p:cNvPr>
          <p:cNvSpPr txBox="1"/>
          <p:nvPr/>
        </p:nvSpPr>
        <p:spPr>
          <a:xfrm>
            <a:off x="2166040" y="3364484"/>
            <a:ext cx="3386454" cy="574040"/>
          </a:xfrm>
          <a:prstGeom prst="rect">
            <a:avLst/>
          </a:prstGeom>
        </p:spPr>
        <p:txBody>
          <a:bodyPr vert="horz" wrap="square" lIns="0" tIns="12700" rIns="0" bIns="0" rtlCol="0">
            <a:spAutoFit/>
          </a:bodyPr>
          <a:lstStyle/>
          <a:p>
            <a:pPr marL="50800">
              <a:lnSpc>
                <a:spcPct val="100000"/>
              </a:lnSpc>
              <a:spcBef>
                <a:spcPts val="100"/>
              </a:spcBef>
              <a:tabLst>
                <a:tab pos="3120390" algn="l"/>
              </a:tabLst>
            </a:pPr>
            <a:r>
              <a:rPr sz="3600" dirty="0">
                <a:latin typeface="Calibri"/>
                <a:cs typeface="Calibri"/>
              </a:rPr>
              <a:t>I*</a:t>
            </a:r>
            <a:r>
              <a:rPr sz="3600" spc="-10" dirty="0">
                <a:latin typeface="Calibri"/>
                <a:cs typeface="Calibri"/>
              </a:rPr>
              <a:t> </a:t>
            </a:r>
            <a:r>
              <a:rPr sz="3600" dirty="0">
                <a:latin typeface="Calibri"/>
                <a:cs typeface="Calibri"/>
              </a:rPr>
              <a:t>=</a:t>
            </a:r>
            <a:r>
              <a:rPr sz="3600" spc="-5" dirty="0">
                <a:latin typeface="Calibri"/>
                <a:cs typeface="Calibri"/>
              </a:rPr>
              <a:t> arg</a:t>
            </a:r>
            <a:r>
              <a:rPr sz="3600" spc="5" dirty="0">
                <a:latin typeface="Calibri"/>
                <a:cs typeface="Calibri"/>
              </a:rPr>
              <a:t> </a:t>
            </a:r>
            <a:r>
              <a:rPr sz="3600" spc="-5" dirty="0">
                <a:latin typeface="Calibri"/>
                <a:cs typeface="Calibri"/>
              </a:rPr>
              <a:t>max</a:t>
            </a:r>
            <a:r>
              <a:rPr sz="3600" spc="-7" baseline="-18518" dirty="0">
                <a:latin typeface="Calibri"/>
                <a:cs typeface="Calibri"/>
              </a:rPr>
              <a:t>I	</a:t>
            </a:r>
            <a:r>
              <a:rPr sz="3600" dirty="0">
                <a:latin typeface="Calibri"/>
                <a:cs typeface="Calibri"/>
              </a:rPr>
              <a:t>+</a:t>
            </a:r>
          </a:p>
        </p:txBody>
      </p:sp>
      <p:sp>
        <p:nvSpPr>
          <p:cNvPr id="8" name="object 7">
            <a:extLst>
              <a:ext uri="{FF2B5EF4-FFF2-40B4-BE49-F238E27FC236}">
                <a16:creationId xmlns:a16="http://schemas.microsoft.com/office/drawing/2014/main" id="{900AD76B-3B5C-E393-7D56-ECF65EBA8A37}"/>
              </a:ext>
            </a:extLst>
          </p:cNvPr>
          <p:cNvSpPr txBox="1"/>
          <p:nvPr/>
        </p:nvSpPr>
        <p:spPr>
          <a:xfrm>
            <a:off x="5522133" y="3394142"/>
            <a:ext cx="870585" cy="572770"/>
          </a:xfrm>
          <a:prstGeom prst="rect">
            <a:avLst/>
          </a:prstGeom>
          <a:ln w="28560">
            <a:solidFill>
              <a:srgbClr val="0000FF"/>
            </a:solidFill>
          </a:ln>
        </p:spPr>
        <p:txBody>
          <a:bodyPr vert="horz" wrap="square" lIns="0" tIns="0" rIns="0" bIns="0" rtlCol="0">
            <a:spAutoFit/>
          </a:bodyPr>
          <a:lstStyle/>
          <a:p>
            <a:pPr marL="94615">
              <a:lnSpc>
                <a:spcPts val="4185"/>
              </a:lnSpc>
            </a:pPr>
            <a:r>
              <a:rPr sz="3600" spc="-5" dirty="0">
                <a:latin typeface="Calibri"/>
                <a:cs typeface="Calibri"/>
              </a:rPr>
              <a:t>R(I)</a:t>
            </a:r>
            <a:endParaRPr sz="3600">
              <a:latin typeface="Calibri"/>
              <a:cs typeface="Calibri"/>
            </a:endParaRPr>
          </a:p>
        </p:txBody>
      </p:sp>
      <p:sp>
        <p:nvSpPr>
          <p:cNvPr id="9" name="object 8">
            <a:extLst>
              <a:ext uri="{FF2B5EF4-FFF2-40B4-BE49-F238E27FC236}">
                <a16:creationId xmlns:a16="http://schemas.microsoft.com/office/drawing/2014/main" id="{FA8C0492-C824-543B-9F08-937B945BCC81}"/>
              </a:ext>
            </a:extLst>
          </p:cNvPr>
          <p:cNvSpPr txBox="1"/>
          <p:nvPr/>
        </p:nvSpPr>
        <p:spPr>
          <a:xfrm>
            <a:off x="2176480" y="4766563"/>
            <a:ext cx="1841500" cy="391160"/>
          </a:xfrm>
          <a:prstGeom prst="rect">
            <a:avLst/>
          </a:prstGeom>
        </p:spPr>
        <p:txBody>
          <a:bodyPr vert="horz" wrap="square" lIns="0" tIns="12700" rIns="0" bIns="0" rtlCol="0">
            <a:spAutoFit/>
          </a:bodyPr>
          <a:lstStyle/>
          <a:p>
            <a:pPr marL="12700">
              <a:lnSpc>
                <a:spcPct val="100000"/>
              </a:lnSpc>
              <a:spcBef>
                <a:spcPts val="100"/>
              </a:spcBef>
            </a:pPr>
            <a:r>
              <a:rPr sz="2400" dirty="0">
                <a:cs typeface="Arial" panose="020B0604020202020204" pitchFamily="34" charset="0"/>
              </a:rPr>
              <a:t>Neuron</a:t>
            </a:r>
            <a:r>
              <a:rPr sz="2400" spc="-90" dirty="0">
                <a:cs typeface="Arial" panose="020B0604020202020204" pitchFamily="34" charset="0"/>
              </a:rPr>
              <a:t> </a:t>
            </a:r>
            <a:r>
              <a:rPr sz="2400" dirty="0">
                <a:cs typeface="Arial" panose="020B0604020202020204" pitchFamily="34" charset="0"/>
              </a:rPr>
              <a:t>value</a:t>
            </a:r>
          </a:p>
        </p:txBody>
      </p:sp>
      <p:sp>
        <p:nvSpPr>
          <p:cNvPr id="10" name="object 9">
            <a:extLst>
              <a:ext uri="{FF2B5EF4-FFF2-40B4-BE49-F238E27FC236}">
                <a16:creationId xmlns:a16="http://schemas.microsoft.com/office/drawing/2014/main" id="{88BC7C09-BA4F-9CC5-EEB8-CE1D8C446DD2}"/>
              </a:ext>
            </a:extLst>
          </p:cNvPr>
          <p:cNvSpPr txBox="1"/>
          <p:nvPr/>
        </p:nvSpPr>
        <p:spPr>
          <a:xfrm>
            <a:off x="4428037" y="4745228"/>
            <a:ext cx="3453129" cy="391160"/>
          </a:xfrm>
          <a:prstGeom prst="rect">
            <a:avLst/>
          </a:prstGeom>
        </p:spPr>
        <p:txBody>
          <a:bodyPr vert="horz" wrap="square" lIns="0" tIns="12700" rIns="0" bIns="0" rtlCol="0">
            <a:spAutoFit/>
          </a:bodyPr>
          <a:lstStyle/>
          <a:p>
            <a:pPr marL="12700">
              <a:lnSpc>
                <a:spcPct val="100000"/>
              </a:lnSpc>
              <a:spcBef>
                <a:spcPts val="100"/>
              </a:spcBef>
            </a:pPr>
            <a:r>
              <a:rPr sz="2400" spc="-5" dirty="0">
                <a:cs typeface="Arial" panose="020B0604020202020204" pitchFamily="34" charset="0"/>
              </a:rPr>
              <a:t>Natural</a:t>
            </a:r>
            <a:r>
              <a:rPr sz="2400" spc="-35" dirty="0">
                <a:cs typeface="Arial" panose="020B0604020202020204" pitchFamily="34" charset="0"/>
              </a:rPr>
              <a:t> </a:t>
            </a:r>
            <a:r>
              <a:rPr sz="2400" dirty="0">
                <a:cs typeface="Arial" panose="020B0604020202020204" pitchFamily="34" charset="0"/>
              </a:rPr>
              <a:t>image</a:t>
            </a:r>
            <a:r>
              <a:rPr sz="2400" spc="-35" dirty="0">
                <a:cs typeface="Arial" panose="020B0604020202020204" pitchFamily="34" charset="0"/>
              </a:rPr>
              <a:t> </a:t>
            </a:r>
            <a:r>
              <a:rPr sz="2400" dirty="0">
                <a:cs typeface="Arial" panose="020B0604020202020204" pitchFamily="34" charset="0"/>
              </a:rPr>
              <a:t>regularizer</a:t>
            </a:r>
          </a:p>
        </p:txBody>
      </p:sp>
      <p:sp>
        <p:nvSpPr>
          <p:cNvPr id="11" name="object 10">
            <a:extLst>
              <a:ext uri="{FF2B5EF4-FFF2-40B4-BE49-F238E27FC236}">
                <a16:creationId xmlns:a16="http://schemas.microsoft.com/office/drawing/2014/main" id="{2EA53FF6-C3D6-3995-3D99-C73094BB9E6E}"/>
              </a:ext>
            </a:extLst>
          </p:cNvPr>
          <p:cNvSpPr/>
          <p:nvPr/>
        </p:nvSpPr>
        <p:spPr>
          <a:xfrm>
            <a:off x="3127767" y="4017887"/>
            <a:ext cx="1508760" cy="695960"/>
          </a:xfrm>
          <a:custGeom>
            <a:avLst/>
            <a:gdLst/>
            <a:ahLst/>
            <a:cxnLst/>
            <a:rect l="l" t="t" r="r" b="b"/>
            <a:pathLst>
              <a:path w="1508760" h="695960">
                <a:moveTo>
                  <a:pt x="1424290" y="26040"/>
                </a:moveTo>
                <a:lnTo>
                  <a:pt x="0" y="669924"/>
                </a:lnTo>
                <a:lnTo>
                  <a:pt x="11772" y="695959"/>
                </a:lnTo>
                <a:lnTo>
                  <a:pt x="1436059" y="52077"/>
                </a:lnTo>
                <a:lnTo>
                  <a:pt x="1424290" y="26040"/>
                </a:lnTo>
                <a:close/>
              </a:path>
              <a:path w="1508760" h="695960">
                <a:moveTo>
                  <a:pt x="1494947" y="20154"/>
                </a:moveTo>
                <a:lnTo>
                  <a:pt x="1437309" y="20154"/>
                </a:lnTo>
                <a:lnTo>
                  <a:pt x="1449082" y="46189"/>
                </a:lnTo>
                <a:lnTo>
                  <a:pt x="1436059" y="52077"/>
                </a:lnTo>
                <a:lnTo>
                  <a:pt x="1447825" y="78104"/>
                </a:lnTo>
                <a:lnTo>
                  <a:pt x="1494947" y="20154"/>
                </a:lnTo>
                <a:close/>
              </a:path>
              <a:path w="1508760" h="695960">
                <a:moveTo>
                  <a:pt x="1437309" y="20154"/>
                </a:moveTo>
                <a:lnTo>
                  <a:pt x="1424290" y="26040"/>
                </a:lnTo>
                <a:lnTo>
                  <a:pt x="1436059" y="52077"/>
                </a:lnTo>
                <a:lnTo>
                  <a:pt x="1449082" y="46189"/>
                </a:lnTo>
                <a:lnTo>
                  <a:pt x="1437309" y="20154"/>
                </a:lnTo>
                <a:close/>
              </a:path>
              <a:path w="1508760" h="695960">
                <a:moveTo>
                  <a:pt x="1412519" y="0"/>
                </a:moveTo>
                <a:lnTo>
                  <a:pt x="1424290" y="26040"/>
                </a:lnTo>
                <a:lnTo>
                  <a:pt x="1437309" y="20154"/>
                </a:lnTo>
                <a:lnTo>
                  <a:pt x="1494947" y="20154"/>
                </a:lnTo>
                <a:lnTo>
                  <a:pt x="1508290" y="3746"/>
                </a:lnTo>
                <a:lnTo>
                  <a:pt x="1412519" y="0"/>
                </a:lnTo>
                <a:close/>
              </a:path>
            </a:pathLst>
          </a:custGeom>
          <a:solidFill>
            <a:srgbClr val="FF0000"/>
          </a:solidFill>
        </p:spPr>
        <p:txBody>
          <a:bodyPr wrap="square" lIns="0" tIns="0" rIns="0" bIns="0" rtlCol="0"/>
          <a:lstStyle/>
          <a:p>
            <a:endParaRPr/>
          </a:p>
        </p:txBody>
      </p:sp>
      <p:sp>
        <p:nvSpPr>
          <p:cNvPr id="12" name="object 11">
            <a:extLst>
              <a:ext uri="{FF2B5EF4-FFF2-40B4-BE49-F238E27FC236}">
                <a16:creationId xmlns:a16="http://schemas.microsoft.com/office/drawing/2014/main" id="{7AC066C7-32B1-5620-D230-0B2C09B15B7D}"/>
              </a:ext>
            </a:extLst>
          </p:cNvPr>
          <p:cNvSpPr/>
          <p:nvPr/>
        </p:nvSpPr>
        <p:spPr>
          <a:xfrm>
            <a:off x="6273760" y="4050018"/>
            <a:ext cx="185420" cy="646430"/>
          </a:xfrm>
          <a:custGeom>
            <a:avLst/>
            <a:gdLst/>
            <a:ahLst/>
            <a:cxnLst/>
            <a:rect l="l" t="t" r="r" b="b"/>
            <a:pathLst>
              <a:path w="185420" h="646429">
                <a:moveTo>
                  <a:pt x="55680" y="80307"/>
                </a:moveTo>
                <a:lnTo>
                  <a:pt x="27839" y="86737"/>
                </a:lnTo>
                <a:lnTo>
                  <a:pt x="157048" y="646112"/>
                </a:lnTo>
                <a:lnTo>
                  <a:pt x="184886" y="639686"/>
                </a:lnTo>
                <a:lnTo>
                  <a:pt x="55680" y="80307"/>
                </a:lnTo>
                <a:close/>
              </a:path>
              <a:path w="185420" h="646429">
                <a:moveTo>
                  <a:pt x="22466" y="0"/>
                </a:moveTo>
                <a:lnTo>
                  <a:pt x="0" y="93167"/>
                </a:lnTo>
                <a:lnTo>
                  <a:pt x="27839" y="86737"/>
                </a:lnTo>
                <a:lnTo>
                  <a:pt x="24625" y="72821"/>
                </a:lnTo>
                <a:lnTo>
                  <a:pt x="52463" y="66382"/>
                </a:lnTo>
                <a:lnTo>
                  <a:pt x="77334" y="66382"/>
                </a:lnTo>
                <a:lnTo>
                  <a:pt x="22466" y="0"/>
                </a:lnTo>
                <a:close/>
              </a:path>
              <a:path w="185420" h="646429">
                <a:moveTo>
                  <a:pt x="52463" y="66382"/>
                </a:moveTo>
                <a:lnTo>
                  <a:pt x="24625" y="72821"/>
                </a:lnTo>
                <a:lnTo>
                  <a:pt x="27839" y="86737"/>
                </a:lnTo>
                <a:lnTo>
                  <a:pt x="55680" y="80307"/>
                </a:lnTo>
                <a:lnTo>
                  <a:pt x="52463" y="66382"/>
                </a:lnTo>
                <a:close/>
              </a:path>
              <a:path w="185420" h="646429">
                <a:moveTo>
                  <a:pt x="77334" y="66382"/>
                </a:moveTo>
                <a:lnTo>
                  <a:pt x="52463" y="66382"/>
                </a:lnTo>
                <a:lnTo>
                  <a:pt x="55680" y="80307"/>
                </a:lnTo>
                <a:lnTo>
                  <a:pt x="83527" y="73875"/>
                </a:lnTo>
                <a:lnTo>
                  <a:pt x="77334" y="66382"/>
                </a:lnTo>
                <a:close/>
              </a:path>
            </a:pathLst>
          </a:custGeom>
          <a:solidFill>
            <a:srgbClr val="0000FF"/>
          </a:solidFill>
        </p:spPr>
        <p:txBody>
          <a:bodyPr wrap="square" lIns="0" tIns="0" rIns="0" bIns="0" rtlCol="0"/>
          <a:lstStyle/>
          <a:p>
            <a:endParaRPr/>
          </a:p>
        </p:txBody>
      </p:sp>
    </p:spTree>
    <p:extLst>
      <p:ext uri="{BB962C8B-B14F-4D97-AF65-F5344CB8AC3E}">
        <p14:creationId xmlns:p14="http://schemas.microsoft.com/office/powerpoint/2010/main" val="2329109755"/>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061D4-A5B1-DADA-BD70-0BDAE7FE33D5}"/>
              </a:ext>
            </a:extLst>
          </p:cNvPr>
          <p:cNvSpPr>
            <a:spLocks noGrp="1"/>
          </p:cNvSpPr>
          <p:nvPr>
            <p:ph type="title"/>
          </p:nvPr>
        </p:nvSpPr>
        <p:spPr/>
        <p:txBody>
          <a:bodyPr/>
          <a:lstStyle/>
          <a:p>
            <a:r>
              <a:rPr lang="en-US" altLang="zh-CN" sz="2800" dirty="0"/>
              <a:t>Visualizing</a:t>
            </a:r>
            <a:r>
              <a:rPr lang="en-US" altLang="zh-CN" sz="2800" spc="-15" dirty="0"/>
              <a:t> </a:t>
            </a:r>
            <a:r>
              <a:rPr lang="en-US" altLang="zh-CN" sz="2800" dirty="0"/>
              <a:t>CNN</a:t>
            </a:r>
            <a:r>
              <a:rPr lang="en-US" altLang="zh-CN" sz="2800" spc="-10" dirty="0"/>
              <a:t> </a:t>
            </a:r>
            <a:r>
              <a:rPr lang="en-US" altLang="zh-CN" sz="2800" dirty="0"/>
              <a:t>features:</a:t>
            </a:r>
            <a:r>
              <a:rPr lang="en-US" altLang="zh-CN" sz="2800" spc="-25" dirty="0"/>
              <a:t> </a:t>
            </a:r>
            <a:r>
              <a:rPr lang="en-US" altLang="zh-CN" sz="2800" dirty="0"/>
              <a:t>Gradient</a:t>
            </a:r>
            <a:r>
              <a:rPr lang="en-US" altLang="zh-CN" sz="2800" spc="-20" dirty="0"/>
              <a:t> </a:t>
            </a:r>
            <a:r>
              <a:rPr lang="en-US" altLang="zh-CN" sz="2800" dirty="0"/>
              <a:t>Ascent</a:t>
            </a:r>
            <a:endParaRPr lang="zh-CN" altLang="en-US" dirty="0"/>
          </a:p>
        </p:txBody>
      </p:sp>
      <p:grpSp>
        <p:nvGrpSpPr>
          <p:cNvPr id="4" name="object 2">
            <a:extLst>
              <a:ext uri="{FF2B5EF4-FFF2-40B4-BE49-F238E27FC236}">
                <a16:creationId xmlns:a16="http://schemas.microsoft.com/office/drawing/2014/main" id="{BD86A4EC-6041-F501-F1AF-C3A1FD6E38E2}"/>
              </a:ext>
            </a:extLst>
          </p:cNvPr>
          <p:cNvGrpSpPr/>
          <p:nvPr/>
        </p:nvGrpSpPr>
        <p:grpSpPr>
          <a:xfrm>
            <a:off x="3258819" y="2550160"/>
            <a:ext cx="4570730" cy="1279525"/>
            <a:chOff x="3253555" y="1798320"/>
            <a:chExt cx="4570730" cy="1279525"/>
          </a:xfrm>
        </p:grpSpPr>
        <p:pic>
          <p:nvPicPr>
            <p:cNvPr id="5" name="object 3">
              <a:extLst>
                <a:ext uri="{FF2B5EF4-FFF2-40B4-BE49-F238E27FC236}">
                  <a16:creationId xmlns:a16="http://schemas.microsoft.com/office/drawing/2014/main" id="{51BD5803-2F18-2097-2C8E-72D88366B822}"/>
                </a:ext>
              </a:extLst>
            </p:cNvPr>
            <p:cNvPicPr/>
            <p:nvPr/>
          </p:nvPicPr>
          <p:blipFill>
            <a:blip r:embed="rId2" cstate="print"/>
            <a:stretch>
              <a:fillRect/>
            </a:stretch>
          </p:blipFill>
          <p:spPr>
            <a:xfrm>
              <a:off x="3819143" y="1798320"/>
              <a:ext cx="4005072" cy="1225295"/>
            </a:xfrm>
            <a:prstGeom prst="rect">
              <a:avLst/>
            </a:prstGeom>
          </p:spPr>
        </p:pic>
        <p:sp>
          <p:nvSpPr>
            <p:cNvPr id="6" name="object 4">
              <a:extLst>
                <a:ext uri="{FF2B5EF4-FFF2-40B4-BE49-F238E27FC236}">
                  <a16:creationId xmlns:a16="http://schemas.microsoft.com/office/drawing/2014/main" id="{CE274C09-029D-81C1-AC71-35D6CD37DBA3}"/>
                </a:ext>
              </a:extLst>
            </p:cNvPr>
            <p:cNvSpPr/>
            <p:nvPr/>
          </p:nvSpPr>
          <p:spPr>
            <a:xfrm>
              <a:off x="3253555" y="3001112"/>
              <a:ext cx="4039870" cy="76200"/>
            </a:xfrm>
            <a:custGeom>
              <a:avLst/>
              <a:gdLst/>
              <a:ahLst/>
              <a:cxnLst/>
              <a:rect l="l" t="t" r="r" b="b"/>
              <a:pathLst>
                <a:path w="4039870" h="76200">
                  <a:moveTo>
                    <a:pt x="76200" y="0"/>
                  </a:moveTo>
                  <a:lnTo>
                    <a:pt x="0" y="38100"/>
                  </a:lnTo>
                  <a:lnTo>
                    <a:pt x="76200" y="76200"/>
                  </a:lnTo>
                  <a:lnTo>
                    <a:pt x="76200" y="42862"/>
                  </a:lnTo>
                  <a:lnTo>
                    <a:pt x="63487" y="42862"/>
                  </a:lnTo>
                  <a:lnTo>
                    <a:pt x="63487" y="33337"/>
                  </a:lnTo>
                  <a:lnTo>
                    <a:pt x="76200" y="33337"/>
                  </a:lnTo>
                  <a:lnTo>
                    <a:pt x="76200" y="0"/>
                  </a:lnTo>
                  <a:close/>
                </a:path>
                <a:path w="4039870" h="76200">
                  <a:moveTo>
                    <a:pt x="76200" y="33337"/>
                  </a:moveTo>
                  <a:lnTo>
                    <a:pt x="63487" y="33337"/>
                  </a:lnTo>
                  <a:lnTo>
                    <a:pt x="63487" y="42862"/>
                  </a:lnTo>
                  <a:lnTo>
                    <a:pt x="76200" y="42862"/>
                  </a:lnTo>
                  <a:lnTo>
                    <a:pt x="76200" y="33337"/>
                  </a:lnTo>
                  <a:close/>
                </a:path>
                <a:path w="4039870" h="76200">
                  <a:moveTo>
                    <a:pt x="4039793" y="33337"/>
                  </a:moveTo>
                  <a:lnTo>
                    <a:pt x="76200" y="33337"/>
                  </a:lnTo>
                  <a:lnTo>
                    <a:pt x="76200" y="42862"/>
                  </a:lnTo>
                  <a:lnTo>
                    <a:pt x="4039793" y="42862"/>
                  </a:lnTo>
                  <a:lnTo>
                    <a:pt x="4039793" y="33337"/>
                  </a:lnTo>
                  <a:close/>
                </a:path>
              </a:pathLst>
            </a:custGeom>
            <a:solidFill>
              <a:srgbClr val="FF0000"/>
            </a:solidFill>
          </p:spPr>
          <p:txBody>
            <a:bodyPr wrap="square" lIns="0" tIns="0" rIns="0" bIns="0" rtlCol="0"/>
            <a:lstStyle/>
            <a:p>
              <a:endParaRPr/>
            </a:p>
          </p:txBody>
        </p:sp>
      </p:grpSp>
      <p:grpSp>
        <p:nvGrpSpPr>
          <p:cNvPr id="7" name="object 6">
            <a:extLst>
              <a:ext uri="{FF2B5EF4-FFF2-40B4-BE49-F238E27FC236}">
                <a16:creationId xmlns:a16="http://schemas.microsoft.com/office/drawing/2014/main" id="{8F353806-0E3E-910E-5F66-7CBFCA4A8D4F}"/>
              </a:ext>
            </a:extLst>
          </p:cNvPr>
          <p:cNvGrpSpPr/>
          <p:nvPr/>
        </p:nvGrpSpPr>
        <p:grpSpPr>
          <a:xfrm>
            <a:off x="5457268" y="1462595"/>
            <a:ext cx="3206750" cy="621665"/>
            <a:chOff x="5452004" y="710755"/>
            <a:chExt cx="3206750" cy="621665"/>
          </a:xfrm>
        </p:grpSpPr>
        <p:pic>
          <p:nvPicPr>
            <p:cNvPr id="8" name="object 7">
              <a:extLst>
                <a:ext uri="{FF2B5EF4-FFF2-40B4-BE49-F238E27FC236}">
                  <a16:creationId xmlns:a16="http://schemas.microsoft.com/office/drawing/2014/main" id="{1F93FA75-DBCA-D283-E746-2E52F9C325C3}"/>
                </a:ext>
              </a:extLst>
            </p:cNvPr>
            <p:cNvPicPr/>
            <p:nvPr/>
          </p:nvPicPr>
          <p:blipFill>
            <a:blip r:embed="rId3" cstate="print"/>
            <a:stretch>
              <a:fillRect/>
            </a:stretch>
          </p:blipFill>
          <p:spPr>
            <a:xfrm>
              <a:off x="5458967" y="719328"/>
              <a:ext cx="3194304" cy="603503"/>
            </a:xfrm>
            <a:prstGeom prst="rect">
              <a:avLst/>
            </a:prstGeom>
          </p:spPr>
        </p:pic>
        <p:sp>
          <p:nvSpPr>
            <p:cNvPr id="9" name="object 8">
              <a:extLst>
                <a:ext uri="{FF2B5EF4-FFF2-40B4-BE49-F238E27FC236}">
                  <a16:creationId xmlns:a16="http://schemas.microsoft.com/office/drawing/2014/main" id="{5F0DBCBD-3428-0C68-6B12-8F28E9C7C8E8}"/>
                </a:ext>
              </a:extLst>
            </p:cNvPr>
            <p:cNvSpPr/>
            <p:nvPr/>
          </p:nvSpPr>
          <p:spPr>
            <a:xfrm>
              <a:off x="5456764" y="715515"/>
              <a:ext cx="3197225" cy="612140"/>
            </a:xfrm>
            <a:custGeom>
              <a:avLst/>
              <a:gdLst/>
              <a:ahLst/>
              <a:cxnLst/>
              <a:rect l="l" t="t" r="r" b="b"/>
              <a:pathLst>
                <a:path w="3197225" h="612140">
                  <a:moveTo>
                    <a:pt x="0" y="0"/>
                  </a:moveTo>
                  <a:lnTo>
                    <a:pt x="3196993" y="0"/>
                  </a:lnTo>
                  <a:lnTo>
                    <a:pt x="3196993" y="611687"/>
                  </a:lnTo>
                  <a:lnTo>
                    <a:pt x="0" y="611687"/>
                  </a:lnTo>
                  <a:lnTo>
                    <a:pt x="0" y="0"/>
                  </a:lnTo>
                  <a:close/>
                </a:path>
              </a:pathLst>
            </a:custGeom>
            <a:ln w="9520">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6A480188-3095-D176-91D5-A542E5095414}"/>
                </a:ext>
              </a:extLst>
            </p:cNvPr>
            <p:cNvSpPr/>
            <p:nvPr/>
          </p:nvSpPr>
          <p:spPr>
            <a:xfrm>
              <a:off x="6659025" y="758376"/>
              <a:ext cx="793750" cy="430530"/>
            </a:xfrm>
            <a:custGeom>
              <a:avLst/>
              <a:gdLst/>
              <a:ahLst/>
              <a:cxnLst/>
              <a:rect l="l" t="t" r="r" b="b"/>
              <a:pathLst>
                <a:path w="793750" h="430530">
                  <a:moveTo>
                    <a:pt x="0" y="0"/>
                  </a:moveTo>
                  <a:lnTo>
                    <a:pt x="793695" y="0"/>
                  </a:lnTo>
                  <a:lnTo>
                    <a:pt x="793695" y="430280"/>
                  </a:lnTo>
                  <a:lnTo>
                    <a:pt x="0" y="430280"/>
                  </a:lnTo>
                  <a:lnTo>
                    <a:pt x="0" y="0"/>
                  </a:lnTo>
                  <a:close/>
                </a:path>
              </a:pathLst>
            </a:custGeom>
            <a:ln w="19040">
              <a:solidFill>
                <a:srgbClr val="0000FF"/>
              </a:solidFill>
            </a:ln>
          </p:spPr>
          <p:txBody>
            <a:bodyPr wrap="square" lIns="0" tIns="0" rIns="0" bIns="0" rtlCol="0"/>
            <a:lstStyle/>
            <a:p>
              <a:endParaRPr/>
            </a:p>
          </p:txBody>
        </p:sp>
      </p:grpSp>
      <p:sp>
        <p:nvSpPr>
          <p:cNvPr id="11" name="object 10">
            <a:extLst>
              <a:ext uri="{FF2B5EF4-FFF2-40B4-BE49-F238E27FC236}">
                <a16:creationId xmlns:a16="http://schemas.microsoft.com/office/drawing/2014/main" id="{52206ED6-539C-AF45-8258-926E2E7CE913}"/>
              </a:ext>
            </a:extLst>
          </p:cNvPr>
          <p:cNvSpPr txBox="1"/>
          <p:nvPr/>
        </p:nvSpPr>
        <p:spPr>
          <a:xfrm>
            <a:off x="5153912" y="2128790"/>
            <a:ext cx="3990088"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00FF"/>
                </a:solidFill>
                <a:latin typeface="Arial MT"/>
                <a:cs typeface="Arial MT"/>
              </a:rPr>
              <a:t>score</a:t>
            </a:r>
            <a:r>
              <a:rPr sz="1800" spc="-20" dirty="0">
                <a:solidFill>
                  <a:srgbClr val="0000FF"/>
                </a:solidFill>
                <a:latin typeface="Arial MT"/>
                <a:cs typeface="Arial MT"/>
              </a:rPr>
              <a:t> </a:t>
            </a:r>
            <a:r>
              <a:rPr sz="1800" dirty="0">
                <a:solidFill>
                  <a:srgbClr val="0000FF"/>
                </a:solidFill>
                <a:latin typeface="Arial MT"/>
                <a:cs typeface="Arial MT"/>
              </a:rPr>
              <a:t>for</a:t>
            </a:r>
            <a:r>
              <a:rPr sz="1800" spc="-20" dirty="0">
                <a:solidFill>
                  <a:srgbClr val="0000FF"/>
                </a:solidFill>
                <a:latin typeface="Arial MT"/>
                <a:cs typeface="Arial MT"/>
              </a:rPr>
              <a:t> </a:t>
            </a:r>
            <a:r>
              <a:rPr sz="1800" dirty="0">
                <a:solidFill>
                  <a:srgbClr val="0000FF"/>
                </a:solidFill>
                <a:latin typeface="Arial MT"/>
                <a:cs typeface="Arial MT"/>
              </a:rPr>
              <a:t>class</a:t>
            </a:r>
            <a:r>
              <a:rPr sz="1800" spc="-20" dirty="0">
                <a:solidFill>
                  <a:srgbClr val="0000FF"/>
                </a:solidFill>
                <a:latin typeface="Arial MT"/>
                <a:cs typeface="Arial MT"/>
              </a:rPr>
              <a:t> </a:t>
            </a:r>
            <a:r>
              <a:rPr sz="1800" dirty="0">
                <a:solidFill>
                  <a:srgbClr val="0000FF"/>
                </a:solidFill>
                <a:latin typeface="Arial MT"/>
                <a:cs typeface="Arial MT"/>
              </a:rPr>
              <a:t>c</a:t>
            </a:r>
            <a:r>
              <a:rPr sz="1800" spc="-20" dirty="0">
                <a:solidFill>
                  <a:srgbClr val="0000FF"/>
                </a:solidFill>
                <a:latin typeface="Arial MT"/>
                <a:cs typeface="Arial MT"/>
              </a:rPr>
              <a:t> </a:t>
            </a:r>
            <a:r>
              <a:rPr sz="1800" dirty="0">
                <a:solidFill>
                  <a:srgbClr val="0000FF"/>
                </a:solidFill>
                <a:latin typeface="Arial MT"/>
                <a:cs typeface="Arial MT"/>
              </a:rPr>
              <a:t>(before</a:t>
            </a:r>
            <a:r>
              <a:rPr sz="1800" spc="-20" dirty="0">
                <a:solidFill>
                  <a:srgbClr val="0000FF"/>
                </a:solidFill>
                <a:latin typeface="Arial MT"/>
                <a:cs typeface="Arial MT"/>
              </a:rPr>
              <a:t> </a:t>
            </a:r>
            <a:r>
              <a:rPr sz="1800" dirty="0">
                <a:solidFill>
                  <a:srgbClr val="0000FF"/>
                </a:solidFill>
                <a:latin typeface="Arial MT"/>
                <a:cs typeface="Arial MT"/>
              </a:rPr>
              <a:t>Softmax)</a:t>
            </a:r>
            <a:endParaRPr sz="1800" dirty="0">
              <a:latin typeface="Arial MT"/>
              <a:cs typeface="Arial MT"/>
            </a:endParaRPr>
          </a:p>
        </p:txBody>
      </p:sp>
      <p:sp>
        <p:nvSpPr>
          <p:cNvPr id="12" name="object 11">
            <a:extLst>
              <a:ext uri="{FF2B5EF4-FFF2-40B4-BE49-F238E27FC236}">
                <a16:creationId xmlns:a16="http://schemas.microsoft.com/office/drawing/2014/main" id="{8746EF5D-D812-C2A7-C914-05A86D48D597}"/>
              </a:ext>
            </a:extLst>
          </p:cNvPr>
          <p:cNvSpPr/>
          <p:nvPr/>
        </p:nvSpPr>
        <p:spPr>
          <a:xfrm>
            <a:off x="3271961" y="3133731"/>
            <a:ext cx="469900" cy="76200"/>
          </a:xfrm>
          <a:custGeom>
            <a:avLst/>
            <a:gdLst/>
            <a:ahLst/>
            <a:cxnLst/>
            <a:rect l="l" t="t" r="r" b="b"/>
            <a:pathLst>
              <a:path w="469900" h="76200">
                <a:moveTo>
                  <a:pt x="393598" y="0"/>
                </a:moveTo>
                <a:lnTo>
                  <a:pt x="393598" y="76200"/>
                </a:lnTo>
                <a:lnTo>
                  <a:pt x="460273" y="42862"/>
                </a:lnTo>
                <a:lnTo>
                  <a:pt x="406298" y="42862"/>
                </a:lnTo>
                <a:lnTo>
                  <a:pt x="406298" y="33337"/>
                </a:lnTo>
                <a:lnTo>
                  <a:pt x="460273" y="33337"/>
                </a:lnTo>
                <a:lnTo>
                  <a:pt x="393598" y="0"/>
                </a:lnTo>
                <a:close/>
              </a:path>
              <a:path w="469900" h="76200">
                <a:moveTo>
                  <a:pt x="393598" y="33337"/>
                </a:moveTo>
                <a:lnTo>
                  <a:pt x="0" y="33337"/>
                </a:lnTo>
                <a:lnTo>
                  <a:pt x="0" y="42862"/>
                </a:lnTo>
                <a:lnTo>
                  <a:pt x="393598" y="42862"/>
                </a:lnTo>
                <a:lnTo>
                  <a:pt x="393598" y="33337"/>
                </a:lnTo>
                <a:close/>
              </a:path>
              <a:path w="469900" h="76200">
                <a:moveTo>
                  <a:pt x="460273" y="33337"/>
                </a:moveTo>
                <a:lnTo>
                  <a:pt x="406298" y="33337"/>
                </a:lnTo>
                <a:lnTo>
                  <a:pt x="406298" y="42862"/>
                </a:lnTo>
                <a:lnTo>
                  <a:pt x="460273" y="42862"/>
                </a:lnTo>
                <a:lnTo>
                  <a:pt x="469798" y="38100"/>
                </a:lnTo>
                <a:lnTo>
                  <a:pt x="460273" y="33337"/>
                </a:lnTo>
                <a:close/>
              </a:path>
            </a:pathLst>
          </a:custGeom>
          <a:solidFill>
            <a:srgbClr val="666666"/>
          </a:solidFill>
        </p:spPr>
        <p:txBody>
          <a:bodyPr wrap="square" lIns="0" tIns="0" rIns="0" bIns="0" rtlCol="0"/>
          <a:lstStyle/>
          <a:p>
            <a:endParaRPr/>
          </a:p>
        </p:txBody>
      </p:sp>
      <p:sp>
        <p:nvSpPr>
          <p:cNvPr id="14" name="object 13">
            <a:extLst>
              <a:ext uri="{FF2B5EF4-FFF2-40B4-BE49-F238E27FC236}">
                <a16:creationId xmlns:a16="http://schemas.microsoft.com/office/drawing/2014/main" id="{D0CC9F09-991F-7804-559A-4B3A2695EAF7}"/>
              </a:ext>
            </a:extLst>
          </p:cNvPr>
          <p:cNvSpPr txBox="1"/>
          <p:nvPr/>
        </p:nvSpPr>
        <p:spPr>
          <a:xfrm>
            <a:off x="379789" y="1869948"/>
            <a:ext cx="4086703" cy="351378"/>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2200" spc="-5" dirty="0">
                <a:latin typeface="+mn-lt"/>
                <a:cs typeface="Arial MT"/>
              </a:rPr>
              <a:t>1.	</a:t>
            </a:r>
            <a:r>
              <a:rPr sz="2200" dirty="0">
                <a:latin typeface="+mn-lt"/>
                <a:cs typeface="Arial MT"/>
              </a:rPr>
              <a:t>Initialize</a:t>
            </a:r>
            <a:r>
              <a:rPr sz="2200" spc="-30" dirty="0">
                <a:latin typeface="+mn-lt"/>
                <a:cs typeface="Arial MT"/>
              </a:rPr>
              <a:t> </a:t>
            </a:r>
            <a:r>
              <a:rPr sz="2200" spc="-5" dirty="0">
                <a:latin typeface="+mn-lt"/>
                <a:cs typeface="Arial MT"/>
              </a:rPr>
              <a:t>image</a:t>
            </a:r>
            <a:r>
              <a:rPr sz="2200" spc="-35" dirty="0">
                <a:latin typeface="+mn-lt"/>
                <a:cs typeface="Arial MT"/>
              </a:rPr>
              <a:t> </a:t>
            </a:r>
            <a:r>
              <a:rPr sz="2200" dirty="0">
                <a:latin typeface="+mn-lt"/>
                <a:cs typeface="Arial MT"/>
              </a:rPr>
              <a:t>to</a:t>
            </a:r>
            <a:r>
              <a:rPr sz="2200" spc="-30" dirty="0">
                <a:latin typeface="+mn-lt"/>
                <a:cs typeface="Arial MT"/>
              </a:rPr>
              <a:t> </a:t>
            </a:r>
            <a:r>
              <a:rPr sz="2200" dirty="0">
                <a:latin typeface="+mn-lt"/>
                <a:cs typeface="Arial MT"/>
              </a:rPr>
              <a:t>zeros</a:t>
            </a:r>
          </a:p>
        </p:txBody>
      </p:sp>
      <p:sp>
        <p:nvSpPr>
          <p:cNvPr id="15" name="object 14">
            <a:extLst>
              <a:ext uri="{FF2B5EF4-FFF2-40B4-BE49-F238E27FC236}">
                <a16:creationId xmlns:a16="http://schemas.microsoft.com/office/drawing/2014/main" id="{BB6316D3-1156-0136-5F6C-0F94785B9D1C}"/>
              </a:ext>
            </a:extLst>
          </p:cNvPr>
          <p:cNvSpPr txBox="1"/>
          <p:nvPr/>
        </p:nvSpPr>
        <p:spPr>
          <a:xfrm>
            <a:off x="357159" y="4058036"/>
            <a:ext cx="7872442" cy="1705595"/>
          </a:xfrm>
          <a:prstGeom prst="rect">
            <a:avLst/>
          </a:prstGeom>
        </p:spPr>
        <p:txBody>
          <a:bodyPr vert="horz" wrap="square" lIns="0" tIns="12700" rIns="0" bIns="0" rtlCol="0">
            <a:spAutoFit/>
          </a:bodyPr>
          <a:lstStyle/>
          <a:p>
            <a:pPr marL="12700">
              <a:spcBef>
                <a:spcPts val="100"/>
              </a:spcBef>
            </a:pPr>
            <a:r>
              <a:rPr sz="2200" spc="-5" dirty="0">
                <a:latin typeface="+mn-lt"/>
                <a:cs typeface="Arial MT"/>
              </a:rPr>
              <a:t>Repeat:</a:t>
            </a:r>
            <a:endParaRPr sz="2200" dirty="0">
              <a:latin typeface="+mn-lt"/>
              <a:cs typeface="Arial MT"/>
            </a:endParaRPr>
          </a:p>
          <a:p>
            <a:pPr marL="266700" indent="-254635">
              <a:buAutoNum type="arabicPeriod" startAt="2"/>
              <a:tabLst>
                <a:tab pos="267335" algn="l"/>
              </a:tabLst>
            </a:pPr>
            <a:r>
              <a:rPr sz="2200" dirty="0">
                <a:latin typeface="+mn-lt"/>
                <a:cs typeface="Arial MT"/>
              </a:rPr>
              <a:t>Forward</a:t>
            </a:r>
            <a:r>
              <a:rPr sz="2200" spc="-20" dirty="0">
                <a:latin typeface="+mn-lt"/>
                <a:cs typeface="Arial MT"/>
              </a:rPr>
              <a:t> </a:t>
            </a:r>
            <a:r>
              <a:rPr sz="2200" spc="-5" dirty="0">
                <a:latin typeface="+mn-lt"/>
                <a:cs typeface="Arial MT"/>
              </a:rPr>
              <a:t>image</a:t>
            </a:r>
            <a:r>
              <a:rPr sz="2200" spc="-20" dirty="0">
                <a:latin typeface="+mn-lt"/>
                <a:cs typeface="Arial MT"/>
              </a:rPr>
              <a:t> </a:t>
            </a:r>
            <a:r>
              <a:rPr sz="2200" dirty="0">
                <a:latin typeface="+mn-lt"/>
                <a:cs typeface="Arial MT"/>
              </a:rPr>
              <a:t>to</a:t>
            </a:r>
            <a:r>
              <a:rPr sz="2200" spc="-15" dirty="0">
                <a:latin typeface="+mn-lt"/>
                <a:cs typeface="Arial MT"/>
              </a:rPr>
              <a:t> </a:t>
            </a:r>
            <a:r>
              <a:rPr sz="2200" dirty="0">
                <a:latin typeface="+mn-lt"/>
                <a:cs typeface="Arial MT"/>
              </a:rPr>
              <a:t>compute</a:t>
            </a:r>
            <a:r>
              <a:rPr sz="2200" spc="-15" dirty="0">
                <a:latin typeface="+mn-lt"/>
                <a:cs typeface="Arial MT"/>
              </a:rPr>
              <a:t> </a:t>
            </a:r>
            <a:r>
              <a:rPr sz="2200" dirty="0">
                <a:latin typeface="+mn-lt"/>
                <a:cs typeface="Arial MT"/>
              </a:rPr>
              <a:t>current</a:t>
            </a:r>
            <a:r>
              <a:rPr sz="2200" spc="-15" dirty="0">
                <a:latin typeface="+mn-lt"/>
                <a:cs typeface="Arial MT"/>
              </a:rPr>
              <a:t> </a:t>
            </a:r>
            <a:r>
              <a:rPr sz="2200" dirty="0">
                <a:latin typeface="+mn-lt"/>
                <a:cs typeface="Arial MT"/>
              </a:rPr>
              <a:t>scores</a:t>
            </a:r>
          </a:p>
          <a:p>
            <a:pPr marL="266700" indent="-254635">
              <a:spcBef>
                <a:spcPts val="20"/>
              </a:spcBef>
              <a:buAutoNum type="arabicPeriod" startAt="2"/>
              <a:tabLst>
                <a:tab pos="267335" algn="l"/>
              </a:tabLst>
            </a:pPr>
            <a:r>
              <a:rPr sz="2200" dirty="0">
                <a:latin typeface="+mn-lt"/>
                <a:cs typeface="Arial MT"/>
              </a:rPr>
              <a:t>Backprop</a:t>
            </a:r>
            <a:r>
              <a:rPr sz="2200" spc="-10" dirty="0">
                <a:latin typeface="+mn-lt"/>
                <a:cs typeface="Arial MT"/>
              </a:rPr>
              <a:t> </a:t>
            </a:r>
            <a:r>
              <a:rPr sz="2200" dirty="0">
                <a:latin typeface="+mn-lt"/>
                <a:cs typeface="Arial MT"/>
              </a:rPr>
              <a:t>to</a:t>
            </a:r>
            <a:r>
              <a:rPr sz="2200" spc="-5" dirty="0">
                <a:latin typeface="+mn-lt"/>
                <a:cs typeface="Arial MT"/>
              </a:rPr>
              <a:t> get</a:t>
            </a:r>
            <a:r>
              <a:rPr sz="2200" spc="-10" dirty="0">
                <a:latin typeface="+mn-lt"/>
                <a:cs typeface="Arial MT"/>
              </a:rPr>
              <a:t> </a:t>
            </a:r>
            <a:r>
              <a:rPr sz="2200" spc="-5" dirty="0">
                <a:latin typeface="+mn-lt"/>
                <a:cs typeface="Arial MT"/>
              </a:rPr>
              <a:t>gradient</a:t>
            </a:r>
            <a:r>
              <a:rPr sz="2200" spc="-10" dirty="0">
                <a:latin typeface="+mn-lt"/>
                <a:cs typeface="Arial MT"/>
              </a:rPr>
              <a:t> </a:t>
            </a:r>
            <a:r>
              <a:rPr sz="2200" spc="-5" dirty="0">
                <a:latin typeface="+mn-lt"/>
                <a:cs typeface="Arial MT"/>
              </a:rPr>
              <a:t>of</a:t>
            </a:r>
            <a:r>
              <a:rPr sz="2200" spc="-15" dirty="0">
                <a:latin typeface="+mn-lt"/>
                <a:cs typeface="Arial MT"/>
              </a:rPr>
              <a:t> </a:t>
            </a:r>
            <a:r>
              <a:rPr sz="2200" spc="-5" dirty="0">
                <a:latin typeface="+mn-lt"/>
                <a:cs typeface="Arial MT"/>
              </a:rPr>
              <a:t>neuron</a:t>
            </a:r>
            <a:r>
              <a:rPr sz="2200" spc="-10" dirty="0">
                <a:latin typeface="+mn-lt"/>
                <a:cs typeface="Arial MT"/>
              </a:rPr>
              <a:t> </a:t>
            </a:r>
            <a:r>
              <a:rPr sz="2200" dirty="0">
                <a:latin typeface="+mn-lt"/>
                <a:cs typeface="Arial MT"/>
              </a:rPr>
              <a:t>value</a:t>
            </a:r>
            <a:r>
              <a:rPr sz="2200" spc="-5" dirty="0">
                <a:latin typeface="+mn-lt"/>
                <a:cs typeface="Arial MT"/>
              </a:rPr>
              <a:t> with</a:t>
            </a:r>
            <a:r>
              <a:rPr sz="2200" spc="-10" dirty="0">
                <a:latin typeface="+mn-lt"/>
                <a:cs typeface="Arial MT"/>
              </a:rPr>
              <a:t> </a:t>
            </a:r>
            <a:r>
              <a:rPr sz="2200" dirty="0">
                <a:latin typeface="+mn-lt"/>
                <a:cs typeface="Arial MT"/>
              </a:rPr>
              <a:t>respect</a:t>
            </a:r>
            <a:r>
              <a:rPr sz="2200" spc="-5" dirty="0">
                <a:latin typeface="+mn-lt"/>
                <a:cs typeface="Arial MT"/>
              </a:rPr>
              <a:t> </a:t>
            </a:r>
            <a:r>
              <a:rPr sz="2200" dirty="0">
                <a:latin typeface="+mn-lt"/>
                <a:cs typeface="Arial MT"/>
              </a:rPr>
              <a:t>to</a:t>
            </a:r>
            <a:r>
              <a:rPr sz="2200" spc="-10" dirty="0">
                <a:latin typeface="+mn-lt"/>
                <a:cs typeface="Arial MT"/>
              </a:rPr>
              <a:t> </a:t>
            </a:r>
            <a:r>
              <a:rPr sz="2200" spc="-5" dirty="0">
                <a:latin typeface="+mn-lt"/>
                <a:cs typeface="Arial MT"/>
              </a:rPr>
              <a:t>image</a:t>
            </a:r>
            <a:r>
              <a:rPr sz="2200" spc="-10" dirty="0">
                <a:latin typeface="+mn-lt"/>
                <a:cs typeface="Arial MT"/>
              </a:rPr>
              <a:t> </a:t>
            </a:r>
            <a:r>
              <a:rPr sz="2200" spc="-5" dirty="0">
                <a:latin typeface="+mn-lt"/>
                <a:cs typeface="Arial MT"/>
              </a:rPr>
              <a:t>pixels</a:t>
            </a:r>
            <a:endParaRPr sz="2200" dirty="0">
              <a:latin typeface="+mn-lt"/>
              <a:cs typeface="Arial MT"/>
            </a:endParaRPr>
          </a:p>
          <a:p>
            <a:pPr marL="266700" indent="-254635">
              <a:buAutoNum type="arabicPeriod" startAt="2"/>
              <a:tabLst>
                <a:tab pos="267335" algn="l"/>
              </a:tabLst>
            </a:pPr>
            <a:r>
              <a:rPr sz="2200" dirty="0">
                <a:latin typeface="+mn-lt"/>
                <a:cs typeface="Arial MT"/>
              </a:rPr>
              <a:t>Make</a:t>
            </a:r>
            <a:r>
              <a:rPr sz="2200" spc="-15" dirty="0">
                <a:latin typeface="+mn-lt"/>
                <a:cs typeface="Arial MT"/>
              </a:rPr>
              <a:t> </a:t>
            </a:r>
            <a:r>
              <a:rPr sz="2200" dirty="0">
                <a:latin typeface="+mn-lt"/>
                <a:cs typeface="Arial MT"/>
              </a:rPr>
              <a:t>a</a:t>
            </a:r>
            <a:r>
              <a:rPr sz="2200" spc="-20" dirty="0">
                <a:latin typeface="+mn-lt"/>
                <a:cs typeface="Arial MT"/>
              </a:rPr>
              <a:t> </a:t>
            </a:r>
            <a:r>
              <a:rPr sz="2200" dirty="0">
                <a:latin typeface="+mn-lt"/>
                <a:cs typeface="Arial MT"/>
              </a:rPr>
              <a:t>small</a:t>
            </a:r>
            <a:r>
              <a:rPr sz="2200" spc="-10" dirty="0">
                <a:latin typeface="+mn-lt"/>
                <a:cs typeface="Arial MT"/>
              </a:rPr>
              <a:t> </a:t>
            </a:r>
            <a:r>
              <a:rPr sz="2200" spc="-5" dirty="0">
                <a:latin typeface="+mn-lt"/>
                <a:cs typeface="Arial MT"/>
              </a:rPr>
              <a:t>update</a:t>
            </a:r>
            <a:r>
              <a:rPr sz="2200" spc="-20" dirty="0">
                <a:latin typeface="+mn-lt"/>
                <a:cs typeface="Arial MT"/>
              </a:rPr>
              <a:t> </a:t>
            </a:r>
            <a:r>
              <a:rPr sz="2200" dirty="0">
                <a:latin typeface="+mn-lt"/>
                <a:cs typeface="Arial MT"/>
              </a:rPr>
              <a:t>to</a:t>
            </a:r>
            <a:r>
              <a:rPr sz="2200" spc="-15" dirty="0">
                <a:latin typeface="+mn-lt"/>
                <a:cs typeface="Arial MT"/>
              </a:rPr>
              <a:t> </a:t>
            </a:r>
            <a:r>
              <a:rPr sz="2200" dirty="0">
                <a:latin typeface="+mn-lt"/>
                <a:cs typeface="Arial MT"/>
              </a:rPr>
              <a:t>the</a:t>
            </a:r>
            <a:r>
              <a:rPr sz="2200" spc="-10" dirty="0">
                <a:latin typeface="+mn-lt"/>
                <a:cs typeface="Arial MT"/>
              </a:rPr>
              <a:t> </a:t>
            </a:r>
            <a:r>
              <a:rPr sz="2200" spc="-5" dirty="0">
                <a:latin typeface="+mn-lt"/>
                <a:cs typeface="Arial MT"/>
              </a:rPr>
              <a:t>image</a:t>
            </a:r>
            <a:endParaRPr sz="2200" dirty="0">
              <a:latin typeface="+mn-lt"/>
              <a:cs typeface="Arial MT"/>
            </a:endParaRPr>
          </a:p>
        </p:txBody>
      </p:sp>
      <p:sp>
        <p:nvSpPr>
          <p:cNvPr id="16" name="object 12">
            <a:extLst>
              <a:ext uri="{FF2B5EF4-FFF2-40B4-BE49-F238E27FC236}">
                <a16:creationId xmlns:a16="http://schemas.microsoft.com/office/drawing/2014/main" id="{CF0A3623-3DBF-E632-807F-CDFC8B6405D6}"/>
              </a:ext>
            </a:extLst>
          </p:cNvPr>
          <p:cNvSpPr txBox="1"/>
          <p:nvPr/>
        </p:nvSpPr>
        <p:spPr>
          <a:xfrm>
            <a:off x="1413314" y="2532703"/>
            <a:ext cx="1579880" cy="1354455"/>
          </a:xfrm>
          <a:prstGeom prst="rect">
            <a:avLst/>
          </a:prstGeom>
          <a:solidFill>
            <a:srgbClr val="CCCCCC"/>
          </a:solidFill>
          <a:ln w="9520">
            <a:solidFill>
              <a:srgbClr val="666666"/>
            </a:solidFill>
          </a:ln>
        </p:spPr>
        <p:txBody>
          <a:bodyPr vert="horz" wrap="square" lIns="0" tIns="0" rIns="0" bIns="0" rtlCol="0">
            <a:spAutoFit/>
          </a:bodyPr>
          <a:lstStyle/>
          <a:p>
            <a:pPr>
              <a:lnSpc>
                <a:spcPct val="100000"/>
              </a:lnSpc>
            </a:pPr>
            <a:endParaRPr sz="1500" dirty="0">
              <a:latin typeface="Times New Roman"/>
              <a:cs typeface="Times New Roman"/>
            </a:endParaRPr>
          </a:p>
          <a:p>
            <a:pPr>
              <a:lnSpc>
                <a:spcPct val="100000"/>
              </a:lnSpc>
            </a:pPr>
            <a:endParaRPr sz="1500" dirty="0">
              <a:latin typeface="Times New Roman"/>
              <a:cs typeface="Times New Roman"/>
            </a:endParaRPr>
          </a:p>
          <a:p>
            <a:pPr marL="351790">
              <a:lnSpc>
                <a:spcPct val="100000"/>
              </a:lnSpc>
              <a:spcBef>
                <a:spcPts val="1050"/>
              </a:spcBef>
            </a:pPr>
            <a:r>
              <a:rPr sz="1400" spc="-5" dirty="0">
                <a:latin typeface="Arial MT"/>
                <a:cs typeface="Arial MT"/>
              </a:rPr>
              <a:t>zero</a:t>
            </a:r>
            <a:r>
              <a:rPr sz="1400" spc="-45" dirty="0">
                <a:latin typeface="Arial MT"/>
                <a:cs typeface="Arial MT"/>
              </a:rPr>
              <a:t> </a:t>
            </a:r>
            <a:r>
              <a:rPr sz="1400" spc="-5" dirty="0">
                <a:latin typeface="Arial MT"/>
                <a:cs typeface="Arial MT"/>
              </a:rPr>
              <a:t>image</a:t>
            </a:r>
            <a:endParaRPr sz="1400" dirty="0">
              <a:latin typeface="Arial MT"/>
              <a:cs typeface="Arial MT"/>
            </a:endParaRPr>
          </a:p>
        </p:txBody>
      </p:sp>
    </p:spTree>
    <p:extLst>
      <p:ext uri="{BB962C8B-B14F-4D97-AF65-F5344CB8AC3E}">
        <p14:creationId xmlns:p14="http://schemas.microsoft.com/office/powerpoint/2010/main" val="7895076"/>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025F1-F501-7A21-A7A6-FA210B06DE3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Visualizing CNN features: Gradient Ascent</a:t>
            </a:r>
            <a:endParaRPr lang="zh-CN" altLang="en-US" dirty="0">
              <a:cs typeface="Arial" panose="020B0604020202020204" pitchFamily="34" charset="0"/>
            </a:endParaRPr>
          </a:p>
        </p:txBody>
      </p:sp>
      <p:grpSp>
        <p:nvGrpSpPr>
          <p:cNvPr id="4" name="object 2">
            <a:extLst>
              <a:ext uri="{FF2B5EF4-FFF2-40B4-BE49-F238E27FC236}">
                <a16:creationId xmlns:a16="http://schemas.microsoft.com/office/drawing/2014/main" id="{4B89FA19-FAC6-DCD5-92DA-B21B82FD85D8}"/>
              </a:ext>
            </a:extLst>
          </p:cNvPr>
          <p:cNvGrpSpPr/>
          <p:nvPr/>
        </p:nvGrpSpPr>
        <p:grpSpPr>
          <a:xfrm>
            <a:off x="357158" y="1571319"/>
            <a:ext cx="3206115" cy="617220"/>
            <a:chOff x="460248" y="809319"/>
            <a:chExt cx="3206115" cy="617220"/>
          </a:xfrm>
        </p:grpSpPr>
        <p:pic>
          <p:nvPicPr>
            <p:cNvPr id="5" name="object 3">
              <a:extLst>
                <a:ext uri="{FF2B5EF4-FFF2-40B4-BE49-F238E27FC236}">
                  <a16:creationId xmlns:a16="http://schemas.microsoft.com/office/drawing/2014/main" id="{CA6B02B9-61EE-E2E4-A559-5DD943F27E40}"/>
                </a:ext>
              </a:extLst>
            </p:cNvPr>
            <p:cNvPicPr/>
            <p:nvPr/>
          </p:nvPicPr>
          <p:blipFill>
            <a:blip r:embed="rId2" cstate="print"/>
            <a:stretch>
              <a:fillRect/>
            </a:stretch>
          </p:blipFill>
          <p:spPr>
            <a:xfrm>
              <a:off x="460248" y="822960"/>
              <a:ext cx="3194304" cy="603503"/>
            </a:xfrm>
            <a:prstGeom prst="rect">
              <a:avLst/>
            </a:prstGeom>
          </p:spPr>
        </p:pic>
        <p:sp>
          <p:nvSpPr>
            <p:cNvPr id="6" name="object 4">
              <a:extLst>
                <a:ext uri="{FF2B5EF4-FFF2-40B4-BE49-F238E27FC236}">
                  <a16:creationId xmlns:a16="http://schemas.microsoft.com/office/drawing/2014/main" id="{CE3B5C4D-E64F-65FF-EC27-13AF8636045F}"/>
                </a:ext>
              </a:extLst>
            </p:cNvPr>
            <p:cNvSpPr/>
            <p:nvPr/>
          </p:nvSpPr>
          <p:spPr>
            <a:xfrm>
              <a:off x="2739349" y="823600"/>
              <a:ext cx="912494" cy="474980"/>
            </a:xfrm>
            <a:custGeom>
              <a:avLst/>
              <a:gdLst/>
              <a:ahLst/>
              <a:cxnLst/>
              <a:rect l="l" t="t" r="r" b="b"/>
              <a:pathLst>
                <a:path w="912495" h="474980">
                  <a:moveTo>
                    <a:pt x="0" y="0"/>
                  </a:moveTo>
                  <a:lnTo>
                    <a:pt x="912134" y="0"/>
                  </a:lnTo>
                  <a:lnTo>
                    <a:pt x="912134" y="474957"/>
                  </a:lnTo>
                  <a:lnTo>
                    <a:pt x="0" y="474957"/>
                  </a:lnTo>
                  <a:lnTo>
                    <a:pt x="0" y="0"/>
                  </a:lnTo>
                  <a:close/>
                </a:path>
              </a:pathLst>
            </a:custGeom>
            <a:ln w="28560">
              <a:solidFill>
                <a:srgbClr val="0000FF"/>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16807A3B-3081-F161-8ED2-AA5ADA1843C2}"/>
              </a:ext>
            </a:extLst>
          </p:cNvPr>
          <p:cNvSpPr txBox="1"/>
          <p:nvPr/>
        </p:nvSpPr>
        <p:spPr>
          <a:xfrm>
            <a:off x="368967" y="2431796"/>
            <a:ext cx="3316206" cy="580928"/>
          </a:xfrm>
          <a:prstGeom prst="rect">
            <a:avLst/>
          </a:prstGeom>
        </p:spPr>
        <p:txBody>
          <a:bodyPr vert="horz" wrap="square" lIns="0" tIns="26670" rIns="0" bIns="0" rtlCol="0">
            <a:spAutoFit/>
          </a:bodyPr>
          <a:lstStyle/>
          <a:p>
            <a:pPr marL="12700" marR="5080">
              <a:spcBef>
                <a:spcPts val="210"/>
              </a:spcBef>
            </a:pPr>
            <a:r>
              <a:rPr spc="-5" dirty="0">
                <a:cs typeface="Arial" panose="020B0604020202020204" pitchFamily="34" charset="0"/>
              </a:rPr>
              <a:t>Simple regularizer: Penalize L2 </a:t>
            </a:r>
            <a:r>
              <a:rPr spc="-375" dirty="0">
                <a:cs typeface="Arial" panose="020B0604020202020204" pitchFamily="34" charset="0"/>
              </a:rPr>
              <a:t> </a:t>
            </a:r>
            <a:r>
              <a:rPr spc="-5" dirty="0">
                <a:cs typeface="Arial" panose="020B0604020202020204" pitchFamily="34" charset="0"/>
              </a:rPr>
              <a:t>norm</a:t>
            </a:r>
            <a:r>
              <a:rPr spc="-20" dirty="0">
                <a:cs typeface="Arial" panose="020B0604020202020204" pitchFamily="34" charset="0"/>
              </a:rPr>
              <a:t> </a:t>
            </a:r>
            <a:r>
              <a:rPr spc="-5" dirty="0">
                <a:cs typeface="Arial" panose="020B0604020202020204" pitchFamily="34" charset="0"/>
              </a:rPr>
              <a:t>of</a:t>
            </a:r>
            <a:r>
              <a:rPr spc="-10" dirty="0">
                <a:cs typeface="Arial" panose="020B0604020202020204" pitchFamily="34" charset="0"/>
              </a:rPr>
              <a:t> </a:t>
            </a:r>
            <a:r>
              <a:rPr spc="-5" dirty="0">
                <a:cs typeface="Arial" panose="020B0604020202020204" pitchFamily="34" charset="0"/>
              </a:rPr>
              <a:t>generated</a:t>
            </a:r>
            <a:r>
              <a:rPr spc="-15" dirty="0">
                <a:cs typeface="Arial" panose="020B0604020202020204" pitchFamily="34" charset="0"/>
              </a:rPr>
              <a:t> </a:t>
            </a:r>
            <a:r>
              <a:rPr spc="-5" dirty="0">
                <a:cs typeface="Arial" panose="020B0604020202020204" pitchFamily="34" charset="0"/>
              </a:rPr>
              <a:t>image</a:t>
            </a:r>
            <a:endParaRPr dirty="0">
              <a:cs typeface="Arial" panose="020B0604020202020204" pitchFamily="34" charset="0"/>
            </a:endParaRPr>
          </a:p>
        </p:txBody>
      </p:sp>
      <p:sp>
        <p:nvSpPr>
          <p:cNvPr id="10" name="文本框 9">
            <a:extLst>
              <a:ext uri="{FF2B5EF4-FFF2-40B4-BE49-F238E27FC236}">
                <a16:creationId xmlns:a16="http://schemas.microsoft.com/office/drawing/2014/main" id="{9BAA3776-45F0-A1F8-C155-362CC1205BFF}"/>
              </a:ext>
            </a:extLst>
          </p:cNvPr>
          <p:cNvSpPr txBox="1"/>
          <p:nvPr/>
        </p:nvSpPr>
        <p:spPr>
          <a:xfrm>
            <a:off x="368966" y="5583832"/>
            <a:ext cx="6509353" cy="532838"/>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err="1"/>
              <a:t>Simonyan</a:t>
            </a:r>
            <a:r>
              <a:rPr lang="en-US" altLang="zh-CN" dirty="0"/>
              <a:t>, </a:t>
            </a:r>
            <a:r>
              <a:rPr lang="en-US" altLang="zh-CN" dirty="0" err="1"/>
              <a:t>Vedaldi</a:t>
            </a:r>
            <a:r>
              <a:rPr lang="en-US" altLang="zh-CN" dirty="0"/>
              <a:t>, and Zisserman, “Deep Inside Convolutional Networks: </a:t>
            </a:r>
            <a:r>
              <a:rPr lang="en-US" altLang="zh-CN" dirty="0" err="1"/>
              <a:t>Visualising</a:t>
            </a:r>
            <a:r>
              <a:rPr lang="en-US" altLang="zh-CN" dirty="0"/>
              <a:t> Image Classification  Models and Saliency Maps”, ICLR Workshop 2014.</a:t>
            </a:r>
          </a:p>
          <a:p>
            <a:r>
              <a:rPr lang="en-US" altLang="zh-CN" dirty="0"/>
              <a:t>Figures copyright Karen </a:t>
            </a:r>
            <a:r>
              <a:rPr lang="en-US" altLang="zh-CN" dirty="0" err="1"/>
              <a:t>Simonyan</a:t>
            </a:r>
            <a:r>
              <a:rPr lang="en-US" altLang="zh-CN" dirty="0"/>
              <a:t>, Andrea </a:t>
            </a:r>
            <a:r>
              <a:rPr lang="en-US" altLang="zh-CN" dirty="0" err="1"/>
              <a:t>Vedaldi</a:t>
            </a:r>
            <a:r>
              <a:rPr lang="en-US" altLang="zh-CN" dirty="0"/>
              <a:t>, and Andrew Zisserman, 2014; reproduced with permission.</a:t>
            </a:r>
          </a:p>
        </p:txBody>
      </p:sp>
    </p:spTree>
    <p:extLst>
      <p:ext uri="{BB962C8B-B14F-4D97-AF65-F5344CB8AC3E}">
        <p14:creationId xmlns:p14="http://schemas.microsoft.com/office/powerpoint/2010/main" val="4203980757"/>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025F1-F501-7A21-A7A6-FA210B06DE3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Visualizing CNN features: Gradient Ascent</a:t>
            </a:r>
            <a:endParaRPr lang="zh-CN" altLang="en-US" dirty="0">
              <a:cs typeface="Arial" panose="020B0604020202020204" pitchFamily="34" charset="0"/>
            </a:endParaRPr>
          </a:p>
        </p:txBody>
      </p:sp>
      <p:grpSp>
        <p:nvGrpSpPr>
          <p:cNvPr id="4" name="object 2">
            <a:extLst>
              <a:ext uri="{FF2B5EF4-FFF2-40B4-BE49-F238E27FC236}">
                <a16:creationId xmlns:a16="http://schemas.microsoft.com/office/drawing/2014/main" id="{4B89FA19-FAC6-DCD5-92DA-B21B82FD85D8}"/>
              </a:ext>
            </a:extLst>
          </p:cNvPr>
          <p:cNvGrpSpPr/>
          <p:nvPr/>
        </p:nvGrpSpPr>
        <p:grpSpPr>
          <a:xfrm>
            <a:off x="357158" y="1571319"/>
            <a:ext cx="3206115" cy="617220"/>
            <a:chOff x="460248" y="809319"/>
            <a:chExt cx="3206115" cy="617220"/>
          </a:xfrm>
        </p:grpSpPr>
        <p:pic>
          <p:nvPicPr>
            <p:cNvPr id="5" name="object 3">
              <a:extLst>
                <a:ext uri="{FF2B5EF4-FFF2-40B4-BE49-F238E27FC236}">
                  <a16:creationId xmlns:a16="http://schemas.microsoft.com/office/drawing/2014/main" id="{CA6B02B9-61EE-E2E4-A559-5DD943F27E40}"/>
                </a:ext>
              </a:extLst>
            </p:cNvPr>
            <p:cNvPicPr/>
            <p:nvPr/>
          </p:nvPicPr>
          <p:blipFill>
            <a:blip r:embed="rId3" cstate="print"/>
            <a:stretch>
              <a:fillRect/>
            </a:stretch>
          </p:blipFill>
          <p:spPr>
            <a:xfrm>
              <a:off x="460248" y="822960"/>
              <a:ext cx="3194304" cy="603503"/>
            </a:xfrm>
            <a:prstGeom prst="rect">
              <a:avLst/>
            </a:prstGeom>
          </p:spPr>
        </p:pic>
        <p:sp>
          <p:nvSpPr>
            <p:cNvPr id="6" name="object 4">
              <a:extLst>
                <a:ext uri="{FF2B5EF4-FFF2-40B4-BE49-F238E27FC236}">
                  <a16:creationId xmlns:a16="http://schemas.microsoft.com/office/drawing/2014/main" id="{CE3B5C4D-E64F-65FF-EC27-13AF8636045F}"/>
                </a:ext>
              </a:extLst>
            </p:cNvPr>
            <p:cNvSpPr/>
            <p:nvPr/>
          </p:nvSpPr>
          <p:spPr>
            <a:xfrm>
              <a:off x="2739349" y="823600"/>
              <a:ext cx="912494" cy="474980"/>
            </a:xfrm>
            <a:custGeom>
              <a:avLst/>
              <a:gdLst/>
              <a:ahLst/>
              <a:cxnLst/>
              <a:rect l="l" t="t" r="r" b="b"/>
              <a:pathLst>
                <a:path w="912495" h="474980">
                  <a:moveTo>
                    <a:pt x="0" y="0"/>
                  </a:moveTo>
                  <a:lnTo>
                    <a:pt x="912134" y="0"/>
                  </a:lnTo>
                  <a:lnTo>
                    <a:pt x="912134" y="474957"/>
                  </a:lnTo>
                  <a:lnTo>
                    <a:pt x="0" y="474957"/>
                  </a:lnTo>
                  <a:lnTo>
                    <a:pt x="0" y="0"/>
                  </a:lnTo>
                  <a:close/>
                </a:path>
              </a:pathLst>
            </a:custGeom>
            <a:ln w="28560">
              <a:solidFill>
                <a:srgbClr val="0000FF"/>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16807A3B-3081-F161-8ED2-AA5ADA1843C2}"/>
              </a:ext>
            </a:extLst>
          </p:cNvPr>
          <p:cNvSpPr txBox="1"/>
          <p:nvPr/>
        </p:nvSpPr>
        <p:spPr>
          <a:xfrm>
            <a:off x="368967" y="2431796"/>
            <a:ext cx="3316206" cy="580928"/>
          </a:xfrm>
          <a:prstGeom prst="rect">
            <a:avLst/>
          </a:prstGeom>
        </p:spPr>
        <p:txBody>
          <a:bodyPr vert="horz" wrap="square" lIns="0" tIns="26670" rIns="0" bIns="0" rtlCol="0">
            <a:spAutoFit/>
          </a:bodyPr>
          <a:lstStyle/>
          <a:p>
            <a:pPr marL="12700" marR="5080">
              <a:spcBef>
                <a:spcPts val="210"/>
              </a:spcBef>
            </a:pPr>
            <a:r>
              <a:rPr spc="-5" dirty="0">
                <a:cs typeface="Arial" panose="020B0604020202020204" pitchFamily="34" charset="0"/>
              </a:rPr>
              <a:t>Simple regularizer: Penalize L2 </a:t>
            </a:r>
            <a:r>
              <a:rPr spc="-375" dirty="0">
                <a:cs typeface="Arial" panose="020B0604020202020204" pitchFamily="34" charset="0"/>
              </a:rPr>
              <a:t> </a:t>
            </a:r>
            <a:r>
              <a:rPr spc="-5" dirty="0">
                <a:cs typeface="Arial" panose="020B0604020202020204" pitchFamily="34" charset="0"/>
              </a:rPr>
              <a:t>norm</a:t>
            </a:r>
            <a:r>
              <a:rPr spc="-20" dirty="0">
                <a:cs typeface="Arial" panose="020B0604020202020204" pitchFamily="34" charset="0"/>
              </a:rPr>
              <a:t> </a:t>
            </a:r>
            <a:r>
              <a:rPr spc="-5" dirty="0">
                <a:cs typeface="Arial" panose="020B0604020202020204" pitchFamily="34" charset="0"/>
              </a:rPr>
              <a:t>of</a:t>
            </a:r>
            <a:r>
              <a:rPr spc="-10" dirty="0">
                <a:cs typeface="Arial" panose="020B0604020202020204" pitchFamily="34" charset="0"/>
              </a:rPr>
              <a:t> </a:t>
            </a:r>
            <a:r>
              <a:rPr spc="-5" dirty="0">
                <a:cs typeface="Arial" panose="020B0604020202020204" pitchFamily="34" charset="0"/>
              </a:rPr>
              <a:t>generated</a:t>
            </a:r>
            <a:r>
              <a:rPr spc="-15" dirty="0">
                <a:cs typeface="Arial" panose="020B0604020202020204" pitchFamily="34" charset="0"/>
              </a:rPr>
              <a:t> </a:t>
            </a:r>
            <a:r>
              <a:rPr spc="-5" dirty="0">
                <a:cs typeface="Arial" panose="020B0604020202020204" pitchFamily="34" charset="0"/>
              </a:rPr>
              <a:t>image</a:t>
            </a:r>
            <a:endParaRPr dirty="0">
              <a:cs typeface="Arial" panose="020B0604020202020204" pitchFamily="34" charset="0"/>
            </a:endParaRPr>
          </a:p>
        </p:txBody>
      </p:sp>
      <p:pic>
        <p:nvPicPr>
          <p:cNvPr id="8" name="object 7">
            <a:extLst>
              <a:ext uri="{FF2B5EF4-FFF2-40B4-BE49-F238E27FC236}">
                <a16:creationId xmlns:a16="http://schemas.microsoft.com/office/drawing/2014/main" id="{FDA772CF-2E66-391A-D76A-2963433A4209}"/>
              </a:ext>
            </a:extLst>
          </p:cNvPr>
          <p:cNvPicPr/>
          <p:nvPr/>
        </p:nvPicPr>
        <p:blipFill>
          <a:blip r:embed="rId4" cstate="print"/>
          <a:stretch>
            <a:fillRect/>
          </a:stretch>
        </p:blipFill>
        <p:spPr>
          <a:xfrm>
            <a:off x="3821592" y="1404111"/>
            <a:ext cx="4965191" cy="3581400"/>
          </a:xfrm>
          <a:prstGeom prst="rect">
            <a:avLst/>
          </a:prstGeom>
        </p:spPr>
      </p:pic>
      <p:sp>
        <p:nvSpPr>
          <p:cNvPr id="10" name="文本框 9">
            <a:extLst>
              <a:ext uri="{FF2B5EF4-FFF2-40B4-BE49-F238E27FC236}">
                <a16:creationId xmlns:a16="http://schemas.microsoft.com/office/drawing/2014/main" id="{9BAA3776-45F0-A1F8-C155-362CC1205BFF}"/>
              </a:ext>
            </a:extLst>
          </p:cNvPr>
          <p:cNvSpPr txBox="1"/>
          <p:nvPr/>
        </p:nvSpPr>
        <p:spPr>
          <a:xfrm>
            <a:off x="368966" y="5583832"/>
            <a:ext cx="8417817" cy="36356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err="1"/>
              <a:t>Simonyan</a:t>
            </a:r>
            <a:r>
              <a:rPr lang="en-US" altLang="zh-CN" dirty="0"/>
              <a:t>, </a:t>
            </a:r>
            <a:r>
              <a:rPr lang="en-US" altLang="zh-CN" dirty="0" err="1"/>
              <a:t>Vedaldi</a:t>
            </a:r>
            <a:r>
              <a:rPr lang="en-US" altLang="zh-CN" dirty="0"/>
              <a:t>, and Zisserman, “Deep Inside Convolutional Networks: </a:t>
            </a:r>
            <a:r>
              <a:rPr lang="en-US" altLang="zh-CN" dirty="0" err="1"/>
              <a:t>Visualising</a:t>
            </a:r>
            <a:r>
              <a:rPr lang="en-US" altLang="zh-CN" dirty="0"/>
              <a:t> Image Classification  Models and Saliency Maps”, ICLR Workshop 2014.</a:t>
            </a:r>
          </a:p>
          <a:p>
            <a:r>
              <a:rPr lang="en-US" altLang="zh-CN" dirty="0"/>
              <a:t>Figures copyright Karen </a:t>
            </a:r>
            <a:r>
              <a:rPr lang="en-US" altLang="zh-CN" dirty="0" err="1"/>
              <a:t>Simonyan</a:t>
            </a:r>
            <a:r>
              <a:rPr lang="en-US" altLang="zh-CN" dirty="0"/>
              <a:t>, Andrea </a:t>
            </a:r>
            <a:r>
              <a:rPr lang="en-US" altLang="zh-CN" dirty="0" err="1"/>
              <a:t>Vedaldi</a:t>
            </a:r>
            <a:r>
              <a:rPr lang="en-US" altLang="zh-CN" dirty="0"/>
              <a:t>, and Andrew Zisserman, 2014; reproduced with permission.</a:t>
            </a:r>
          </a:p>
        </p:txBody>
      </p:sp>
    </p:spTree>
    <p:extLst>
      <p:ext uri="{BB962C8B-B14F-4D97-AF65-F5344CB8AC3E}">
        <p14:creationId xmlns:p14="http://schemas.microsoft.com/office/powerpoint/2010/main" val="126901302"/>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CD1237-4FA8-8261-065B-12D6A316A451}"/>
              </a:ext>
            </a:extLst>
          </p:cNvPr>
          <p:cNvSpPr>
            <a:spLocks noGrp="1"/>
          </p:cNvSpPr>
          <p:nvPr>
            <p:ph type="title"/>
          </p:nvPr>
        </p:nvSpPr>
        <p:spPr/>
        <p:txBody>
          <a:bodyPr/>
          <a:lstStyle/>
          <a:p>
            <a:r>
              <a:rPr lang="en-US" altLang="zh-CN" sz="2800" spc="-5" dirty="0"/>
              <a:t>Last</a:t>
            </a:r>
            <a:r>
              <a:rPr lang="en-US" altLang="zh-CN" sz="2800" spc="-20" dirty="0"/>
              <a:t> </a:t>
            </a:r>
            <a:r>
              <a:rPr lang="en-US" altLang="zh-CN" sz="2800" spc="-5" dirty="0"/>
              <a:t>time:</a:t>
            </a:r>
            <a:r>
              <a:rPr lang="en-US" altLang="zh-CN" sz="2800" spc="-20" dirty="0"/>
              <a:t> </a:t>
            </a:r>
            <a:r>
              <a:rPr lang="en-US" altLang="zh-CN" sz="2800" spc="-5" dirty="0"/>
              <a:t>Data</a:t>
            </a:r>
            <a:r>
              <a:rPr lang="en-US" altLang="zh-CN" sz="2800" spc="-25" dirty="0"/>
              <a:t> </a:t>
            </a:r>
            <a:r>
              <a:rPr lang="en-US" altLang="zh-CN" sz="2800" spc="-5" dirty="0"/>
              <a:t>Preprocessing</a:t>
            </a:r>
            <a:endParaRPr lang="zh-CN" altLang="en-US" dirty="0"/>
          </a:p>
        </p:txBody>
      </p:sp>
      <p:pic>
        <p:nvPicPr>
          <p:cNvPr id="4" name="object 2">
            <a:extLst>
              <a:ext uri="{FF2B5EF4-FFF2-40B4-BE49-F238E27FC236}">
                <a16:creationId xmlns:a16="http://schemas.microsoft.com/office/drawing/2014/main" id="{D30643C9-027A-6C39-EB63-93C67203AB6E}"/>
              </a:ext>
            </a:extLst>
          </p:cNvPr>
          <p:cNvPicPr>
            <a:picLocks noGrp="1"/>
          </p:cNvPicPr>
          <p:nvPr>
            <p:ph idx="1"/>
          </p:nvPr>
        </p:nvPicPr>
        <p:blipFill>
          <a:blip r:embed="rId2" cstate="print"/>
          <a:stretch>
            <a:fillRect/>
          </a:stretch>
        </p:blipFill>
        <p:spPr>
          <a:xfrm>
            <a:off x="357158" y="1714100"/>
            <a:ext cx="8429625" cy="2909735"/>
          </a:xfrm>
          <a:prstGeom prst="rect">
            <a:avLst/>
          </a:prstGeom>
        </p:spPr>
      </p:pic>
      <p:sp>
        <p:nvSpPr>
          <p:cNvPr id="5" name="object 5">
            <a:extLst>
              <a:ext uri="{FF2B5EF4-FFF2-40B4-BE49-F238E27FC236}">
                <a16:creationId xmlns:a16="http://schemas.microsoft.com/office/drawing/2014/main" id="{0E04D647-B661-627E-CE92-9A444FCEF317}"/>
              </a:ext>
            </a:extLst>
          </p:cNvPr>
          <p:cNvSpPr txBox="1"/>
          <p:nvPr/>
        </p:nvSpPr>
        <p:spPr>
          <a:xfrm>
            <a:off x="505564" y="5143900"/>
            <a:ext cx="7759205" cy="351378"/>
          </a:xfrm>
          <a:prstGeom prst="rect">
            <a:avLst/>
          </a:prstGeom>
        </p:spPr>
        <p:txBody>
          <a:bodyPr vert="horz" wrap="square" lIns="0" tIns="12700" rIns="0" bIns="0" rtlCol="0">
            <a:spAutoFit/>
          </a:bodyPr>
          <a:lstStyle/>
          <a:p>
            <a:pPr marL="12700">
              <a:lnSpc>
                <a:spcPct val="100000"/>
              </a:lnSpc>
              <a:spcBef>
                <a:spcPts val="100"/>
              </a:spcBef>
            </a:pPr>
            <a:r>
              <a:rPr sz="2200" dirty="0">
                <a:cs typeface="Arial" panose="020B0604020202020204" pitchFamily="34" charset="0"/>
              </a:rPr>
              <a:t>(Assume</a:t>
            </a:r>
            <a:r>
              <a:rPr sz="2200" spc="-10" dirty="0">
                <a:cs typeface="Arial" panose="020B0604020202020204" pitchFamily="34" charset="0"/>
              </a:rPr>
              <a:t> </a:t>
            </a:r>
            <a:r>
              <a:rPr sz="2200" dirty="0">
                <a:cs typeface="Arial" panose="020B0604020202020204" pitchFamily="34" charset="0"/>
              </a:rPr>
              <a:t>X</a:t>
            </a:r>
            <a:r>
              <a:rPr sz="2200" spc="-5" dirty="0">
                <a:cs typeface="Arial" panose="020B0604020202020204" pitchFamily="34" charset="0"/>
              </a:rPr>
              <a:t> </a:t>
            </a:r>
            <a:r>
              <a:rPr sz="2200" dirty="0">
                <a:cs typeface="Arial" panose="020B0604020202020204" pitchFamily="34" charset="0"/>
              </a:rPr>
              <a:t>[NxD]</a:t>
            </a:r>
            <a:r>
              <a:rPr sz="2200" spc="-10" dirty="0">
                <a:cs typeface="Arial" panose="020B0604020202020204" pitchFamily="34" charset="0"/>
              </a:rPr>
              <a:t> </a:t>
            </a:r>
            <a:r>
              <a:rPr sz="2200" spc="-5" dirty="0">
                <a:cs typeface="Arial" panose="020B0604020202020204" pitchFamily="34" charset="0"/>
              </a:rPr>
              <a:t>is</a:t>
            </a:r>
            <a:r>
              <a:rPr sz="2200" spc="-10" dirty="0">
                <a:cs typeface="Arial" panose="020B0604020202020204" pitchFamily="34" charset="0"/>
              </a:rPr>
              <a:t> </a:t>
            </a:r>
            <a:r>
              <a:rPr sz="2200" spc="-5" dirty="0">
                <a:cs typeface="Arial" panose="020B0604020202020204" pitchFamily="34" charset="0"/>
              </a:rPr>
              <a:t>data</a:t>
            </a:r>
            <a:r>
              <a:rPr sz="2200" spc="-15" dirty="0">
                <a:cs typeface="Arial" panose="020B0604020202020204" pitchFamily="34" charset="0"/>
              </a:rPr>
              <a:t> </a:t>
            </a:r>
            <a:r>
              <a:rPr sz="2200" dirty="0">
                <a:cs typeface="Arial" panose="020B0604020202020204" pitchFamily="34" charset="0"/>
              </a:rPr>
              <a:t>matrix,</a:t>
            </a:r>
            <a:r>
              <a:rPr sz="2200" spc="-5" dirty="0">
                <a:cs typeface="Arial" panose="020B0604020202020204" pitchFamily="34" charset="0"/>
              </a:rPr>
              <a:t> each</a:t>
            </a:r>
            <a:r>
              <a:rPr sz="2200" spc="-15" dirty="0">
                <a:cs typeface="Arial" panose="020B0604020202020204" pitchFamily="34" charset="0"/>
              </a:rPr>
              <a:t> </a:t>
            </a:r>
            <a:r>
              <a:rPr sz="2200" spc="-5" dirty="0">
                <a:cs typeface="Arial" panose="020B0604020202020204" pitchFamily="34" charset="0"/>
              </a:rPr>
              <a:t>example</a:t>
            </a:r>
            <a:r>
              <a:rPr sz="2200" spc="-10" dirty="0">
                <a:cs typeface="Arial" panose="020B0604020202020204" pitchFamily="34" charset="0"/>
              </a:rPr>
              <a:t> </a:t>
            </a:r>
            <a:r>
              <a:rPr sz="2200" spc="-5" dirty="0">
                <a:cs typeface="Arial" panose="020B0604020202020204" pitchFamily="34" charset="0"/>
              </a:rPr>
              <a:t>in</a:t>
            </a:r>
            <a:r>
              <a:rPr sz="2200" spc="-10" dirty="0">
                <a:cs typeface="Arial" panose="020B0604020202020204" pitchFamily="34" charset="0"/>
              </a:rPr>
              <a:t> </a:t>
            </a:r>
            <a:r>
              <a:rPr sz="2200" dirty="0">
                <a:cs typeface="Arial" panose="020B0604020202020204" pitchFamily="34" charset="0"/>
              </a:rPr>
              <a:t>a</a:t>
            </a:r>
            <a:r>
              <a:rPr sz="2200" spc="-15" dirty="0">
                <a:cs typeface="Arial" panose="020B0604020202020204" pitchFamily="34" charset="0"/>
              </a:rPr>
              <a:t> </a:t>
            </a:r>
            <a:r>
              <a:rPr sz="2200" dirty="0">
                <a:cs typeface="Arial" panose="020B0604020202020204" pitchFamily="34" charset="0"/>
              </a:rPr>
              <a:t>row)</a:t>
            </a:r>
          </a:p>
        </p:txBody>
      </p:sp>
    </p:spTree>
    <p:extLst>
      <p:ext uri="{BB962C8B-B14F-4D97-AF65-F5344CB8AC3E}">
        <p14:creationId xmlns:p14="http://schemas.microsoft.com/office/powerpoint/2010/main" val="1277194917"/>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025F1-F501-7A21-A7A6-FA210B06DE3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Visualizing CNN features: Gradient Ascent</a:t>
            </a:r>
            <a:endParaRPr lang="zh-CN" altLang="en-US" dirty="0">
              <a:cs typeface="Arial" panose="020B0604020202020204" pitchFamily="34" charset="0"/>
            </a:endParaRPr>
          </a:p>
        </p:txBody>
      </p:sp>
      <p:grpSp>
        <p:nvGrpSpPr>
          <p:cNvPr id="4" name="object 2">
            <a:extLst>
              <a:ext uri="{FF2B5EF4-FFF2-40B4-BE49-F238E27FC236}">
                <a16:creationId xmlns:a16="http://schemas.microsoft.com/office/drawing/2014/main" id="{4B89FA19-FAC6-DCD5-92DA-B21B82FD85D8}"/>
              </a:ext>
            </a:extLst>
          </p:cNvPr>
          <p:cNvGrpSpPr/>
          <p:nvPr/>
        </p:nvGrpSpPr>
        <p:grpSpPr>
          <a:xfrm>
            <a:off x="357158" y="1571319"/>
            <a:ext cx="3206115" cy="617220"/>
            <a:chOff x="460248" y="809319"/>
            <a:chExt cx="3206115" cy="617220"/>
          </a:xfrm>
        </p:grpSpPr>
        <p:pic>
          <p:nvPicPr>
            <p:cNvPr id="5" name="object 3">
              <a:extLst>
                <a:ext uri="{FF2B5EF4-FFF2-40B4-BE49-F238E27FC236}">
                  <a16:creationId xmlns:a16="http://schemas.microsoft.com/office/drawing/2014/main" id="{CA6B02B9-61EE-E2E4-A559-5DD943F27E40}"/>
                </a:ext>
              </a:extLst>
            </p:cNvPr>
            <p:cNvPicPr/>
            <p:nvPr/>
          </p:nvPicPr>
          <p:blipFill>
            <a:blip r:embed="rId2" cstate="print"/>
            <a:stretch>
              <a:fillRect/>
            </a:stretch>
          </p:blipFill>
          <p:spPr>
            <a:xfrm>
              <a:off x="460248" y="822960"/>
              <a:ext cx="3194304" cy="603503"/>
            </a:xfrm>
            <a:prstGeom prst="rect">
              <a:avLst/>
            </a:prstGeom>
          </p:spPr>
        </p:pic>
        <p:sp>
          <p:nvSpPr>
            <p:cNvPr id="6" name="object 4">
              <a:extLst>
                <a:ext uri="{FF2B5EF4-FFF2-40B4-BE49-F238E27FC236}">
                  <a16:creationId xmlns:a16="http://schemas.microsoft.com/office/drawing/2014/main" id="{CE3B5C4D-E64F-65FF-EC27-13AF8636045F}"/>
                </a:ext>
              </a:extLst>
            </p:cNvPr>
            <p:cNvSpPr/>
            <p:nvPr/>
          </p:nvSpPr>
          <p:spPr>
            <a:xfrm>
              <a:off x="2739349" y="823600"/>
              <a:ext cx="912494" cy="474980"/>
            </a:xfrm>
            <a:custGeom>
              <a:avLst/>
              <a:gdLst/>
              <a:ahLst/>
              <a:cxnLst/>
              <a:rect l="l" t="t" r="r" b="b"/>
              <a:pathLst>
                <a:path w="912495" h="474980">
                  <a:moveTo>
                    <a:pt x="0" y="0"/>
                  </a:moveTo>
                  <a:lnTo>
                    <a:pt x="912134" y="0"/>
                  </a:lnTo>
                  <a:lnTo>
                    <a:pt x="912134" y="474957"/>
                  </a:lnTo>
                  <a:lnTo>
                    <a:pt x="0" y="474957"/>
                  </a:lnTo>
                  <a:lnTo>
                    <a:pt x="0" y="0"/>
                  </a:lnTo>
                  <a:close/>
                </a:path>
              </a:pathLst>
            </a:custGeom>
            <a:ln w="28560">
              <a:solidFill>
                <a:srgbClr val="0000FF"/>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16807A3B-3081-F161-8ED2-AA5ADA1843C2}"/>
              </a:ext>
            </a:extLst>
          </p:cNvPr>
          <p:cNvSpPr txBox="1"/>
          <p:nvPr/>
        </p:nvSpPr>
        <p:spPr>
          <a:xfrm>
            <a:off x="368967" y="2431796"/>
            <a:ext cx="3316206" cy="580928"/>
          </a:xfrm>
          <a:prstGeom prst="rect">
            <a:avLst/>
          </a:prstGeom>
        </p:spPr>
        <p:txBody>
          <a:bodyPr vert="horz" wrap="square" lIns="0" tIns="26670" rIns="0" bIns="0" rtlCol="0">
            <a:spAutoFit/>
          </a:bodyPr>
          <a:lstStyle/>
          <a:p>
            <a:pPr marL="12700" marR="5080">
              <a:spcBef>
                <a:spcPts val="210"/>
              </a:spcBef>
            </a:pPr>
            <a:r>
              <a:rPr spc="-5" dirty="0">
                <a:latin typeface="+mn-lt"/>
                <a:cs typeface="Arial MT"/>
              </a:rPr>
              <a:t>Simple regularizer: Penalize L2 </a:t>
            </a:r>
            <a:r>
              <a:rPr spc="-375" dirty="0">
                <a:latin typeface="+mn-lt"/>
                <a:cs typeface="Arial MT"/>
              </a:rPr>
              <a:t> </a:t>
            </a:r>
            <a:r>
              <a:rPr spc="-5" dirty="0">
                <a:latin typeface="+mn-lt"/>
                <a:cs typeface="Arial MT"/>
              </a:rPr>
              <a:t>norm</a:t>
            </a:r>
            <a:r>
              <a:rPr spc="-20" dirty="0">
                <a:latin typeface="+mn-lt"/>
                <a:cs typeface="Arial MT"/>
              </a:rPr>
              <a:t> </a:t>
            </a:r>
            <a:r>
              <a:rPr spc="-5" dirty="0">
                <a:latin typeface="+mn-lt"/>
                <a:cs typeface="Arial MT"/>
              </a:rPr>
              <a:t>of</a:t>
            </a:r>
            <a:r>
              <a:rPr spc="-10" dirty="0">
                <a:latin typeface="+mn-lt"/>
                <a:cs typeface="Arial MT"/>
              </a:rPr>
              <a:t> </a:t>
            </a:r>
            <a:r>
              <a:rPr spc="-5" dirty="0">
                <a:latin typeface="+mn-lt"/>
                <a:cs typeface="Arial MT"/>
              </a:rPr>
              <a:t>generated</a:t>
            </a:r>
            <a:r>
              <a:rPr spc="-15" dirty="0">
                <a:latin typeface="+mn-lt"/>
                <a:cs typeface="Arial MT"/>
              </a:rPr>
              <a:t> </a:t>
            </a:r>
            <a:r>
              <a:rPr spc="-5" dirty="0">
                <a:latin typeface="+mn-lt"/>
                <a:cs typeface="Arial MT"/>
              </a:rPr>
              <a:t>image</a:t>
            </a:r>
            <a:endParaRPr dirty="0">
              <a:latin typeface="+mn-lt"/>
              <a:cs typeface="Arial MT"/>
            </a:endParaRPr>
          </a:p>
        </p:txBody>
      </p:sp>
      <p:pic>
        <p:nvPicPr>
          <p:cNvPr id="3" name="object 7">
            <a:extLst>
              <a:ext uri="{FF2B5EF4-FFF2-40B4-BE49-F238E27FC236}">
                <a16:creationId xmlns:a16="http://schemas.microsoft.com/office/drawing/2014/main" id="{7C4B98E4-2E95-C914-44E6-D437818DBD08}"/>
              </a:ext>
            </a:extLst>
          </p:cNvPr>
          <p:cNvPicPr/>
          <p:nvPr/>
        </p:nvPicPr>
        <p:blipFill>
          <a:blip r:embed="rId3" cstate="print"/>
          <a:stretch>
            <a:fillRect/>
          </a:stretch>
        </p:blipFill>
        <p:spPr>
          <a:xfrm>
            <a:off x="3806951" y="1402409"/>
            <a:ext cx="5087112" cy="3636264"/>
          </a:xfrm>
          <a:prstGeom prst="rect">
            <a:avLst/>
          </a:prstGeom>
        </p:spPr>
      </p:pic>
      <p:sp>
        <p:nvSpPr>
          <p:cNvPr id="9" name="文本框 8">
            <a:extLst>
              <a:ext uri="{FF2B5EF4-FFF2-40B4-BE49-F238E27FC236}">
                <a16:creationId xmlns:a16="http://schemas.microsoft.com/office/drawing/2014/main" id="{9BAA3776-45F0-A1F8-C155-362CC1205BFF}"/>
              </a:ext>
            </a:extLst>
          </p:cNvPr>
          <p:cNvSpPr txBox="1"/>
          <p:nvPr/>
        </p:nvSpPr>
        <p:spPr>
          <a:xfrm>
            <a:off x="368966" y="5583832"/>
            <a:ext cx="8417817" cy="36356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err="1"/>
              <a:t>Simonyan</a:t>
            </a:r>
            <a:r>
              <a:rPr lang="en-US" altLang="zh-CN" dirty="0"/>
              <a:t>, </a:t>
            </a:r>
            <a:r>
              <a:rPr lang="en-US" altLang="zh-CN" dirty="0" err="1"/>
              <a:t>Vedaldi</a:t>
            </a:r>
            <a:r>
              <a:rPr lang="en-US" altLang="zh-CN" dirty="0"/>
              <a:t>, and Zisserman, “Deep Inside Convolutional Networks: </a:t>
            </a:r>
            <a:r>
              <a:rPr lang="en-US" altLang="zh-CN" dirty="0" err="1"/>
              <a:t>Visualising</a:t>
            </a:r>
            <a:r>
              <a:rPr lang="en-US" altLang="zh-CN" dirty="0"/>
              <a:t> Image Classification  Models and Saliency Maps”, ICLR Workshop 2014.</a:t>
            </a:r>
          </a:p>
          <a:p>
            <a:r>
              <a:rPr lang="en-US" altLang="zh-CN" dirty="0"/>
              <a:t>Figures copyright Karen </a:t>
            </a:r>
            <a:r>
              <a:rPr lang="en-US" altLang="zh-CN" dirty="0" err="1"/>
              <a:t>Simonyan</a:t>
            </a:r>
            <a:r>
              <a:rPr lang="en-US" altLang="zh-CN" dirty="0"/>
              <a:t>, Andrea </a:t>
            </a:r>
            <a:r>
              <a:rPr lang="en-US" altLang="zh-CN" dirty="0" err="1"/>
              <a:t>Vedaldi</a:t>
            </a:r>
            <a:r>
              <a:rPr lang="en-US" altLang="zh-CN" dirty="0"/>
              <a:t>, and Andrew Zisserman, 2014; reproduced with permission.</a:t>
            </a:r>
          </a:p>
        </p:txBody>
      </p:sp>
    </p:spTree>
    <p:extLst>
      <p:ext uri="{BB962C8B-B14F-4D97-AF65-F5344CB8AC3E}">
        <p14:creationId xmlns:p14="http://schemas.microsoft.com/office/powerpoint/2010/main" val="2299624407"/>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DCB4C-6B3E-B1AA-857D-FA054C82F784}"/>
              </a:ext>
            </a:extLst>
          </p:cNvPr>
          <p:cNvSpPr>
            <a:spLocks noGrp="1"/>
          </p:cNvSpPr>
          <p:nvPr>
            <p:ph type="title"/>
          </p:nvPr>
        </p:nvSpPr>
        <p:spPr/>
        <p:txBody>
          <a:bodyPr/>
          <a:lstStyle/>
          <a:p>
            <a:r>
              <a:rPr lang="en-US" altLang="zh-CN" sz="2800" dirty="0"/>
              <a:t>Visualizing</a:t>
            </a:r>
            <a:r>
              <a:rPr lang="en-US" altLang="zh-CN" sz="2800" spc="-15" dirty="0"/>
              <a:t> </a:t>
            </a:r>
            <a:r>
              <a:rPr lang="en-US" altLang="zh-CN" sz="2800" dirty="0"/>
              <a:t>CNN</a:t>
            </a:r>
            <a:r>
              <a:rPr lang="en-US" altLang="zh-CN" sz="2800" spc="-10" dirty="0"/>
              <a:t> </a:t>
            </a:r>
            <a:r>
              <a:rPr lang="en-US" altLang="zh-CN" sz="2800" dirty="0"/>
              <a:t>features:</a:t>
            </a:r>
            <a:r>
              <a:rPr lang="en-US" altLang="zh-CN" sz="2800" spc="-25" dirty="0"/>
              <a:t> </a:t>
            </a:r>
            <a:r>
              <a:rPr lang="en-US" altLang="zh-CN" sz="2800" dirty="0"/>
              <a:t>Gradient</a:t>
            </a:r>
            <a:r>
              <a:rPr lang="en-US" altLang="zh-CN" sz="2800" spc="-20" dirty="0"/>
              <a:t> </a:t>
            </a:r>
            <a:r>
              <a:rPr lang="en-US" altLang="zh-CN" sz="2800" dirty="0"/>
              <a:t>Ascent</a:t>
            </a:r>
            <a:endParaRPr lang="zh-CN" altLang="en-US" dirty="0"/>
          </a:p>
        </p:txBody>
      </p:sp>
      <p:pic>
        <p:nvPicPr>
          <p:cNvPr id="4" name="object 2">
            <a:extLst>
              <a:ext uri="{FF2B5EF4-FFF2-40B4-BE49-F238E27FC236}">
                <a16:creationId xmlns:a16="http://schemas.microsoft.com/office/drawing/2014/main" id="{5D0011B9-521D-9624-FE2E-9FC03DBF1BCE}"/>
              </a:ext>
            </a:extLst>
          </p:cNvPr>
          <p:cNvPicPr/>
          <p:nvPr/>
        </p:nvPicPr>
        <p:blipFill>
          <a:blip r:embed="rId2" cstate="print"/>
          <a:stretch>
            <a:fillRect/>
          </a:stretch>
        </p:blipFill>
        <p:spPr>
          <a:xfrm>
            <a:off x="216993" y="1849120"/>
            <a:ext cx="3194304" cy="603503"/>
          </a:xfrm>
          <a:prstGeom prst="rect">
            <a:avLst/>
          </a:prstGeom>
        </p:spPr>
      </p:pic>
      <p:sp>
        <p:nvSpPr>
          <p:cNvPr id="5" name="object 4">
            <a:extLst>
              <a:ext uri="{FF2B5EF4-FFF2-40B4-BE49-F238E27FC236}">
                <a16:creationId xmlns:a16="http://schemas.microsoft.com/office/drawing/2014/main" id="{E3FD8D18-EBA7-44B0-1A78-5A44ADF5C1AE}"/>
              </a:ext>
            </a:extLst>
          </p:cNvPr>
          <p:cNvSpPr txBox="1"/>
          <p:nvPr/>
        </p:nvSpPr>
        <p:spPr>
          <a:xfrm>
            <a:off x="216993" y="2624836"/>
            <a:ext cx="4016246" cy="1978747"/>
          </a:xfrm>
          <a:prstGeom prst="rect">
            <a:avLst/>
          </a:prstGeom>
        </p:spPr>
        <p:txBody>
          <a:bodyPr vert="horz" wrap="square" lIns="0" tIns="26670" rIns="0" bIns="0" rtlCol="0">
            <a:spAutoFit/>
          </a:bodyPr>
          <a:lstStyle/>
          <a:p>
            <a:pPr marL="12700" marR="5080">
              <a:spcBef>
                <a:spcPts val="210"/>
              </a:spcBef>
            </a:pPr>
            <a:r>
              <a:rPr spc="-5" dirty="0">
                <a:cs typeface="Arial" panose="020B0604020202020204" pitchFamily="34" charset="0"/>
              </a:rPr>
              <a:t>Better regularizer: Penalize L2 norm of </a:t>
            </a:r>
            <a:r>
              <a:rPr dirty="0">
                <a:cs typeface="Arial" panose="020B0604020202020204" pitchFamily="34" charset="0"/>
              </a:rPr>
              <a:t> </a:t>
            </a:r>
            <a:r>
              <a:rPr spc="-5" dirty="0">
                <a:cs typeface="Arial" panose="020B0604020202020204" pitchFamily="34" charset="0"/>
              </a:rPr>
              <a:t>image;</a:t>
            </a:r>
            <a:r>
              <a:rPr spc="-10" dirty="0">
                <a:cs typeface="Arial" panose="020B0604020202020204" pitchFamily="34" charset="0"/>
              </a:rPr>
              <a:t> </a:t>
            </a:r>
            <a:r>
              <a:rPr spc="-5" dirty="0">
                <a:cs typeface="Arial" panose="020B0604020202020204" pitchFamily="34" charset="0"/>
              </a:rPr>
              <a:t>also during</a:t>
            </a:r>
            <a:r>
              <a:rPr spc="-10" dirty="0">
                <a:cs typeface="Arial" panose="020B0604020202020204" pitchFamily="34" charset="0"/>
              </a:rPr>
              <a:t> </a:t>
            </a:r>
            <a:r>
              <a:rPr spc="-5" dirty="0">
                <a:cs typeface="Arial" panose="020B0604020202020204" pitchFamily="34" charset="0"/>
              </a:rPr>
              <a:t>optimization periodically</a:t>
            </a:r>
            <a:endParaRPr dirty="0">
              <a:cs typeface="Arial" panose="020B0604020202020204" pitchFamily="34" charset="0"/>
            </a:endParaRPr>
          </a:p>
          <a:p>
            <a:pPr>
              <a:spcBef>
                <a:spcPts val="50"/>
              </a:spcBef>
            </a:pPr>
            <a:endParaRPr dirty="0">
              <a:cs typeface="Arial" panose="020B0604020202020204" pitchFamily="34" charset="0"/>
            </a:endParaRPr>
          </a:p>
          <a:p>
            <a:pPr marL="469900" indent="-318135">
              <a:buAutoNum type="arabicParenBoth"/>
              <a:tabLst>
                <a:tab pos="470534" algn="l"/>
              </a:tabLst>
            </a:pPr>
            <a:r>
              <a:rPr spc="-5" dirty="0">
                <a:cs typeface="Arial" panose="020B0604020202020204" pitchFamily="34" charset="0"/>
              </a:rPr>
              <a:t>Gaussian</a:t>
            </a:r>
            <a:r>
              <a:rPr spc="-25" dirty="0">
                <a:cs typeface="Arial" panose="020B0604020202020204" pitchFamily="34" charset="0"/>
              </a:rPr>
              <a:t> </a:t>
            </a:r>
            <a:r>
              <a:rPr spc="-5" dirty="0">
                <a:cs typeface="Arial" panose="020B0604020202020204" pitchFamily="34" charset="0"/>
              </a:rPr>
              <a:t>blur</a:t>
            </a:r>
            <a:r>
              <a:rPr spc="-30" dirty="0">
                <a:cs typeface="Arial" panose="020B0604020202020204" pitchFamily="34" charset="0"/>
              </a:rPr>
              <a:t> </a:t>
            </a:r>
            <a:r>
              <a:rPr spc="-5" dirty="0">
                <a:cs typeface="Arial" panose="020B0604020202020204" pitchFamily="34" charset="0"/>
              </a:rPr>
              <a:t>image</a:t>
            </a:r>
            <a:endParaRPr dirty="0">
              <a:cs typeface="Arial" panose="020B0604020202020204" pitchFamily="34" charset="0"/>
            </a:endParaRPr>
          </a:p>
          <a:p>
            <a:pPr marL="469900" indent="-318135">
              <a:spcBef>
                <a:spcPts val="25"/>
              </a:spcBef>
              <a:buAutoNum type="arabicParenBoth"/>
              <a:tabLst>
                <a:tab pos="470534" algn="l"/>
              </a:tabLst>
            </a:pPr>
            <a:r>
              <a:rPr dirty="0">
                <a:cs typeface="Arial" panose="020B0604020202020204" pitchFamily="34" charset="0"/>
              </a:rPr>
              <a:t>Clip</a:t>
            </a:r>
            <a:r>
              <a:rPr spc="-10" dirty="0">
                <a:cs typeface="Arial" panose="020B0604020202020204" pitchFamily="34" charset="0"/>
              </a:rPr>
              <a:t> </a:t>
            </a:r>
            <a:r>
              <a:rPr spc="-5" dirty="0">
                <a:cs typeface="Arial" panose="020B0604020202020204" pitchFamily="34" charset="0"/>
              </a:rPr>
              <a:t>pixels</a:t>
            </a:r>
            <a:r>
              <a:rPr spc="-10" dirty="0">
                <a:cs typeface="Arial" panose="020B0604020202020204" pitchFamily="34" charset="0"/>
              </a:rPr>
              <a:t> </a:t>
            </a:r>
            <a:r>
              <a:rPr spc="-5" dirty="0">
                <a:cs typeface="Arial" panose="020B0604020202020204" pitchFamily="34" charset="0"/>
              </a:rPr>
              <a:t>with</a:t>
            </a:r>
            <a:r>
              <a:rPr spc="-10" dirty="0">
                <a:cs typeface="Arial" panose="020B0604020202020204" pitchFamily="34" charset="0"/>
              </a:rPr>
              <a:t> </a:t>
            </a:r>
            <a:r>
              <a:rPr spc="-5" dirty="0">
                <a:cs typeface="Arial" panose="020B0604020202020204" pitchFamily="34" charset="0"/>
              </a:rPr>
              <a:t>small values</a:t>
            </a:r>
            <a:r>
              <a:rPr spc="-10" dirty="0">
                <a:cs typeface="Arial" panose="020B0604020202020204" pitchFamily="34" charset="0"/>
              </a:rPr>
              <a:t> </a:t>
            </a:r>
            <a:r>
              <a:rPr spc="-5" dirty="0">
                <a:cs typeface="Arial" panose="020B0604020202020204" pitchFamily="34" charset="0"/>
              </a:rPr>
              <a:t>to </a:t>
            </a:r>
            <a:r>
              <a:rPr dirty="0">
                <a:cs typeface="Arial" panose="020B0604020202020204" pitchFamily="34" charset="0"/>
              </a:rPr>
              <a:t>0</a:t>
            </a:r>
          </a:p>
          <a:p>
            <a:pPr marL="469900" indent="-318135">
              <a:spcBef>
                <a:spcPts val="25"/>
              </a:spcBef>
              <a:buAutoNum type="arabicParenBoth"/>
              <a:tabLst>
                <a:tab pos="470534" algn="l"/>
              </a:tabLst>
            </a:pPr>
            <a:r>
              <a:rPr dirty="0">
                <a:cs typeface="Arial" panose="020B0604020202020204" pitchFamily="34" charset="0"/>
              </a:rPr>
              <a:t>Clip</a:t>
            </a:r>
            <a:r>
              <a:rPr spc="-10" dirty="0">
                <a:cs typeface="Arial" panose="020B0604020202020204" pitchFamily="34" charset="0"/>
              </a:rPr>
              <a:t> </a:t>
            </a:r>
            <a:r>
              <a:rPr spc="-5" dirty="0">
                <a:cs typeface="Arial" panose="020B0604020202020204" pitchFamily="34" charset="0"/>
              </a:rPr>
              <a:t>pixels</a:t>
            </a:r>
            <a:r>
              <a:rPr spc="-10" dirty="0">
                <a:cs typeface="Arial" panose="020B0604020202020204" pitchFamily="34" charset="0"/>
              </a:rPr>
              <a:t> </a:t>
            </a:r>
            <a:r>
              <a:rPr spc="-5" dirty="0">
                <a:cs typeface="Arial" panose="020B0604020202020204" pitchFamily="34" charset="0"/>
              </a:rPr>
              <a:t>with</a:t>
            </a:r>
            <a:r>
              <a:rPr spc="-10" dirty="0">
                <a:cs typeface="Arial" panose="020B0604020202020204" pitchFamily="34" charset="0"/>
              </a:rPr>
              <a:t> </a:t>
            </a:r>
            <a:r>
              <a:rPr spc="-5" dirty="0">
                <a:cs typeface="Arial" panose="020B0604020202020204" pitchFamily="34" charset="0"/>
              </a:rPr>
              <a:t>small gradients</a:t>
            </a:r>
            <a:r>
              <a:rPr spc="-10" dirty="0">
                <a:cs typeface="Arial" panose="020B0604020202020204" pitchFamily="34" charset="0"/>
              </a:rPr>
              <a:t> </a:t>
            </a:r>
            <a:r>
              <a:rPr spc="-5" dirty="0">
                <a:cs typeface="Arial" panose="020B0604020202020204" pitchFamily="34" charset="0"/>
              </a:rPr>
              <a:t>to</a:t>
            </a:r>
            <a:r>
              <a:rPr spc="-10" dirty="0">
                <a:cs typeface="Arial" panose="020B0604020202020204" pitchFamily="34" charset="0"/>
              </a:rPr>
              <a:t> </a:t>
            </a:r>
            <a:r>
              <a:rPr dirty="0">
                <a:cs typeface="Arial" panose="020B0604020202020204" pitchFamily="34" charset="0"/>
              </a:rPr>
              <a:t>0</a:t>
            </a:r>
          </a:p>
        </p:txBody>
      </p:sp>
      <p:sp>
        <p:nvSpPr>
          <p:cNvPr id="8" name="文本框 7">
            <a:extLst>
              <a:ext uri="{FF2B5EF4-FFF2-40B4-BE49-F238E27FC236}">
                <a16:creationId xmlns:a16="http://schemas.microsoft.com/office/drawing/2014/main" id="{2535F058-E32E-A8A4-6F5B-0EDBEB3CDB38}"/>
              </a:ext>
            </a:extLst>
          </p:cNvPr>
          <p:cNvSpPr txBox="1"/>
          <p:nvPr/>
        </p:nvSpPr>
        <p:spPr>
          <a:xfrm>
            <a:off x="216992" y="5596636"/>
            <a:ext cx="8223623" cy="36356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err="1"/>
              <a:t>Yosinski</a:t>
            </a:r>
            <a:r>
              <a:rPr lang="en-US" altLang="zh-CN" dirty="0"/>
              <a:t> et al, “Understanding Neural Networks Through Deep Visualization”, ICML DL Workshop 2014.</a:t>
            </a:r>
          </a:p>
          <a:p>
            <a:r>
              <a:rPr lang="en-US" altLang="zh-CN" dirty="0"/>
              <a:t>Figure copyright Jason </a:t>
            </a:r>
            <a:r>
              <a:rPr lang="en-US" altLang="zh-CN" dirty="0" err="1"/>
              <a:t>Yosinski</a:t>
            </a:r>
            <a:r>
              <a:rPr lang="en-US" altLang="zh-CN" dirty="0"/>
              <a:t>, Jeff Clune, Anh Nguyen, Thomas Fuchs, and Hod Lipson, 2014. Reproduced with permission.</a:t>
            </a:r>
          </a:p>
        </p:txBody>
      </p:sp>
    </p:spTree>
    <p:extLst>
      <p:ext uri="{BB962C8B-B14F-4D97-AF65-F5344CB8AC3E}">
        <p14:creationId xmlns:p14="http://schemas.microsoft.com/office/powerpoint/2010/main" val="2746494293"/>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DCB4C-6B3E-B1AA-857D-FA054C82F784}"/>
              </a:ext>
            </a:extLst>
          </p:cNvPr>
          <p:cNvSpPr>
            <a:spLocks noGrp="1"/>
          </p:cNvSpPr>
          <p:nvPr>
            <p:ph type="title"/>
          </p:nvPr>
        </p:nvSpPr>
        <p:spPr/>
        <p:txBody>
          <a:bodyPr/>
          <a:lstStyle/>
          <a:p>
            <a:r>
              <a:rPr lang="en-US" altLang="zh-CN" sz="2800" dirty="0"/>
              <a:t>Visualizing</a:t>
            </a:r>
            <a:r>
              <a:rPr lang="en-US" altLang="zh-CN" sz="2800" spc="-15" dirty="0"/>
              <a:t> </a:t>
            </a:r>
            <a:r>
              <a:rPr lang="en-US" altLang="zh-CN" sz="2800" dirty="0"/>
              <a:t>CNN</a:t>
            </a:r>
            <a:r>
              <a:rPr lang="en-US" altLang="zh-CN" sz="2800" spc="-10" dirty="0"/>
              <a:t> </a:t>
            </a:r>
            <a:r>
              <a:rPr lang="en-US" altLang="zh-CN" sz="2800" dirty="0"/>
              <a:t>features:</a:t>
            </a:r>
            <a:r>
              <a:rPr lang="en-US" altLang="zh-CN" sz="2800" spc="-25" dirty="0"/>
              <a:t> </a:t>
            </a:r>
            <a:r>
              <a:rPr lang="en-US" altLang="zh-CN" sz="2800" dirty="0"/>
              <a:t>Gradient</a:t>
            </a:r>
            <a:r>
              <a:rPr lang="en-US" altLang="zh-CN" sz="2800" spc="-20" dirty="0"/>
              <a:t> </a:t>
            </a:r>
            <a:r>
              <a:rPr lang="en-US" altLang="zh-CN" sz="2800" dirty="0"/>
              <a:t>Ascent</a:t>
            </a:r>
            <a:endParaRPr lang="zh-CN" altLang="en-US" dirty="0"/>
          </a:p>
        </p:txBody>
      </p:sp>
      <p:pic>
        <p:nvPicPr>
          <p:cNvPr id="4" name="object 2">
            <a:extLst>
              <a:ext uri="{FF2B5EF4-FFF2-40B4-BE49-F238E27FC236}">
                <a16:creationId xmlns:a16="http://schemas.microsoft.com/office/drawing/2014/main" id="{5D0011B9-521D-9624-FE2E-9FC03DBF1BCE}"/>
              </a:ext>
            </a:extLst>
          </p:cNvPr>
          <p:cNvPicPr/>
          <p:nvPr/>
        </p:nvPicPr>
        <p:blipFill>
          <a:blip r:embed="rId2" cstate="print"/>
          <a:stretch>
            <a:fillRect/>
          </a:stretch>
        </p:blipFill>
        <p:spPr>
          <a:xfrm>
            <a:off x="216993" y="1849120"/>
            <a:ext cx="3194304" cy="603503"/>
          </a:xfrm>
          <a:prstGeom prst="rect">
            <a:avLst/>
          </a:prstGeom>
        </p:spPr>
      </p:pic>
      <p:sp>
        <p:nvSpPr>
          <p:cNvPr id="5" name="object 4">
            <a:extLst>
              <a:ext uri="{FF2B5EF4-FFF2-40B4-BE49-F238E27FC236}">
                <a16:creationId xmlns:a16="http://schemas.microsoft.com/office/drawing/2014/main" id="{E3FD8D18-EBA7-44B0-1A78-5A44ADF5C1AE}"/>
              </a:ext>
            </a:extLst>
          </p:cNvPr>
          <p:cNvSpPr txBox="1"/>
          <p:nvPr/>
        </p:nvSpPr>
        <p:spPr>
          <a:xfrm>
            <a:off x="216993" y="2624836"/>
            <a:ext cx="4016246" cy="1978747"/>
          </a:xfrm>
          <a:prstGeom prst="rect">
            <a:avLst/>
          </a:prstGeom>
        </p:spPr>
        <p:txBody>
          <a:bodyPr vert="horz" wrap="square" lIns="0" tIns="26670" rIns="0" bIns="0" rtlCol="0">
            <a:spAutoFit/>
          </a:bodyPr>
          <a:lstStyle/>
          <a:p>
            <a:pPr marL="12700" marR="5080">
              <a:spcBef>
                <a:spcPts val="210"/>
              </a:spcBef>
            </a:pPr>
            <a:r>
              <a:rPr spc="-5" dirty="0">
                <a:cs typeface="Arial" panose="020B0604020202020204" pitchFamily="34" charset="0"/>
              </a:rPr>
              <a:t>Better regularizer: Penalize L2 norm of </a:t>
            </a:r>
            <a:r>
              <a:rPr dirty="0">
                <a:cs typeface="Arial" panose="020B0604020202020204" pitchFamily="34" charset="0"/>
              </a:rPr>
              <a:t> </a:t>
            </a:r>
            <a:r>
              <a:rPr spc="-5" dirty="0">
                <a:cs typeface="Arial" panose="020B0604020202020204" pitchFamily="34" charset="0"/>
              </a:rPr>
              <a:t>image;</a:t>
            </a:r>
            <a:r>
              <a:rPr spc="-10" dirty="0">
                <a:cs typeface="Arial" panose="020B0604020202020204" pitchFamily="34" charset="0"/>
              </a:rPr>
              <a:t> </a:t>
            </a:r>
            <a:r>
              <a:rPr spc="-5" dirty="0">
                <a:cs typeface="Arial" panose="020B0604020202020204" pitchFamily="34" charset="0"/>
              </a:rPr>
              <a:t>also during</a:t>
            </a:r>
            <a:r>
              <a:rPr spc="-10" dirty="0">
                <a:cs typeface="Arial" panose="020B0604020202020204" pitchFamily="34" charset="0"/>
              </a:rPr>
              <a:t> </a:t>
            </a:r>
            <a:r>
              <a:rPr spc="-5" dirty="0">
                <a:cs typeface="Arial" panose="020B0604020202020204" pitchFamily="34" charset="0"/>
              </a:rPr>
              <a:t>optimization periodically</a:t>
            </a:r>
            <a:endParaRPr dirty="0">
              <a:cs typeface="Arial" panose="020B0604020202020204" pitchFamily="34" charset="0"/>
            </a:endParaRPr>
          </a:p>
          <a:p>
            <a:pPr>
              <a:spcBef>
                <a:spcPts val="50"/>
              </a:spcBef>
            </a:pPr>
            <a:endParaRPr dirty="0">
              <a:cs typeface="Arial" panose="020B0604020202020204" pitchFamily="34" charset="0"/>
            </a:endParaRPr>
          </a:p>
          <a:p>
            <a:pPr marL="469900" indent="-318135">
              <a:buAutoNum type="arabicParenBoth"/>
              <a:tabLst>
                <a:tab pos="470534" algn="l"/>
              </a:tabLst>
            </a:pPr>
            <a:r>
              <a:rPr spc="-5" dirty="0">
                <a:cs typeface="Arial" panose="020B0604020202020204" pitchFamily="34" charset="0"/>
              </a:rPr>
              <a:t>Gaussian</a:t>
            </a:r>
            <a:r>
              <a:rPr spc="-25" dirty="0">
                <a:cs typeface="Arial" panose="020B0604020202020204" pitchFamily="34" charset="0"/>
              </a:rPr>
              <a:t> </a:t>
            </a:r>
            <a:r>
              <a:rPr spc="-5" dirty="0">
                <a:cs typeface="Arial" panose="020B0604020202020204" pitchFamily="34" charset="0"/>
              </a:rPr>
              <a:t>blur</a:t>
            </a:r>
            <a:r>
              <a:rPr spc="-30" dirty="0">
                <a:cs typeface="Arial" panose="020B0604020202020204" pitchFamily="34" charset="0"/>
              </a:rPr>
              <a:t> </a:t>
            </a:r>
            <a:r>
              <a:rPr spc="-5" dirty="0">
                <a:cs typeface="Arial" panose="020B0604020202020204" pitchFamily="34" charset="0"/>
              </a:rPr>
              <a:t>image</a:t>
            </a:r>
            <a:endParaRPr dirty="0">
              <a:cs typeface="Arial" panose="020B0604020202020204" pitchFamily="34" charset="0"/>
            </a:endParaRPr>
          </a:p>
          <a:p>
            <a:pPr marL="469900" indent="-318135">
              <a:spcBef>
                <a:spcPts val="25"/>
              </a:spcBef>
              <a:buAutoNum type="arabicParenBoth"/>
              <a:tabLst>
                <a:tab pos="470534" algn="l"/>
              </a:tabLst>
            </a:pPr>
            <a:r>
              <a:rPr dirty="0">
                <a:cs typeface="Arial" panose="020B0604020202020204" pitchFamily="34" charset="0"/>
              </a:rPr>
              <a:t>Clip</a:t>
            </a:r>
            <a:r>
              <a:rPr spc="-10" dirty="0">
                <a:cs typeface="Arial" panose="020B0604020202020204" pitchFamily="34" charset="0"/>
              </a:rPr>
              <a:t> </a:t>
            </a:r>
            <a:r>
              <a:rPr spc="-5" dirty="0">
                <a:cs typeface="Arial" panose="020B0604020202020204" pitchFamily="34" charset="0"/>
              </a:rPr>
              <a:t>pixels</a:t>
            </a:r>
            <a:r>
              <a:rPr spc="-10" dirty="0">
                <a:cs typeface="Arial" panose="020B0604020202020204" pitchFamily="34" charset="0"/>
              </a:rPr>
              <a:t> </a:t>
            </a:r>
            <a:r>
              <a:rPr spc="-5" dirty="0">
                <a:cs typeface="Arial" panose="020B0604020202020204" pitchFamily="34" charset="0"/>
              </a:rPr>
              <a:t>with</a:t>
            </a:r>
            <a:r>
              <a:rPr spc="-10" dirty="0">
                <a:cs typeface="Arial" panose="020B0604020202020204" pitchFamily="34" charset="0"/>
              </a:rPr>
              <a:t> </a:t>
            </a:r>
            <a:r>
              <a:rPr spc="-5" dirty="0">
                <a:cs typeface="Arial" panose="020B0604020202020204" pitchFamily="34" charset="0"/>
              </a:rPr>
              <a:t>small values</a:t>
            </a:r>
            <a:r>
              <a:rPr spc="-10" dirty="0">
                <a:cs typeface="Arial" panose="020B0604020202020204" pitchFamily="34" charset="0"/>
              </a:rPr>
              <a:t> </a:t>
            </a:r>
            <a:r>
              <a:rPr spc="-5" dirty="0">
                <a:cs typeface="Arial" panose="020B0604020202020204" pitchFamily="34" charset="0"/>
              </a:rPr>
              <a:t>to </a:t>
            </a:r>
            <a:r>
              <a:rPr dirty="0">
                <a:cs typeface="Arial" panose="020B0604020202020204" pitchFamily="34" charset="0"/>
              </a:rPr>
              <a:t>0</a:t>
            </a:r>
          </a:p>
          <a:p>
            <a:pPr marL="469900" indent="-318135">
              <a:spcBef>
                <a:spcPts val="25"/>
              </a:spcBef>
              <a:buAutoNum type="arabicParenBoth"/>
              <a:tabLst>
                <a:tab pos="470534" algn="l"/>
              </a:tabLst>
            </a:pPr>
            <a:r>
              <a:rPr dirty="0">
                <a:cs typeface="Arial" panose="020B0604020202020204" pitchFamily="34" charset="0"/>
              </a:rPr>
              <a:t>Clip</a:t>
            </a:r>
            <a:r>
              <a:rPr spc="-10" dirty="0">
                <a:cs typeface="Arial" panose="020B0604020202020204" pitchFamily="34" charset="0"/>
              </a:rPr>
              <a:t> </a:t>
            </a:r>
            <a:r>
              <a:rPr spc="-5" dirty="0">
                <a:cs typeface="Arial" panose="020B0604020202020204" pitchFamily="34" charset="0"/>
              </a:rPr>
              <a:t>pixels</a:t>
            </a:r>
            <a:r>
              <a:rPr spc="-10" dirty="0">
                <a:cs typeface="Arial" panose="020B0604020202020204" pitchFamily="34" charset="0"/>
              </a:rPr>
              <a:t> </a:t>
            </a:r>
            <a:r>
              <a:rPr spc="-5" dirty="0">
                <a:cs typeface="Arial" panose="020B0604020202020204" pitchFamily="34" charset="0"/>
              </a:rPr>
              <a:t>with</a:t>
            </a:r>
            <a:r>
              <a:rPr spc="-10" dirty="0">
                <a:cs typeface="Arial" panose="020B0604020202020204" pitchFamily="34" charset="0"/>
              </a:rPr>
              <a:t> </a:t>
            </a:r>
            <a:r>
              <a:rPr spc="-5" dirty="0">
                <a:cs typeface="Arial" panose="020B0604020202020204" pitchFamily="34" charset="0"/>
              </a:rPr>
              <a:t>small gradients</a:t>
            </a:r>
            <a:r>
              <a:rPr spc="-10" dirty="0">
                <a:cs typeface="Arial" panose="020B0604020202020204" pitchFamily="34" charset="0"/>
              </a:rPr>
              <a:t> </a:t>
            </a:r>
            <a:r>
              <a:rPr spc="-5" dirty="0">
                <a:cs typeface="Arial" panose="020B0604020202020204" pitchFamily="34" charset="0"/>
              </a:rPr>
              <a:t>to</a:t>
            </a:r>
            <a:r>
              <a:rPr spc="-10" dirty="0">
                <a:cs typeface="Arial" panose="020B0604020202020204" pitchFamily="34" charset="0"/>
              </a:rPr>
              <a:t> </a:t>
            </a:r>
            <a:r>
              <a:rPr dirty="0">
                <a:cs typeface="Arial" panose="020B0604020202020204" pitchFamily="34" charset="0"/>
              </a:rPr>
              <a:t>0</a:t>
            </a:r>
          </a:p>
        </p:txBody>
      </p:sp>
      <p:pic>
        <p:nvPicPr>
          <p:cNvPr id="6" name="object 5">
            <a:extLst>
              <a:ext uri="{FF2B5EF4-FFF2-40B4-BE49-F238E27FC236}">
                <a16:creationId xmlns:a16="http://schemas.microsoft.com/office/drawing/2014/main" id="{8A4F8357-7381-1A9D-43D0-5D7E70BADD01}"/>
              </a:ext>
            </a:extLst>
          </p:cNvPr>
          <p:cNvPicPr/>
          <p:nvPr/>
        </p:nvPicPr>
        <p:blipFill>
          <a:blip r:embed="rId3" cstate="print"/>
          <a:stretch>
            <a:fillRect/>
          </a:stretch>
        </p:blipFill>
        <p:spPr>
          <a:xfrm>
            <a:off x="4439920" y="1261364"/>
            <a:ext cx="4016247" cy="4235196"/>
          </a:xfrm>
          <a:prstGeom prst="rect">
            <a:avLst/>
          </a:prstGeom>
        </p:spPr>
      </p:pic>
      <p:sp>
        <p:nvSpPr>
          <p:cNvPr id="8" name="文本框 7">
            <a:extLst>
              <a:ext uri="{FF2B5EF4-FFF2-40B4-BE49-F238E27FC236}">
                <a16:creationId xmlns:a16="http://schemas.microsoft.com/office/drawing/2014/main" id="{2535F058-E32E-A8A4-6F5B-0EDBEB3CDB38}"/>
              </a:ext>
            </a:extLst>
          </p:cNvPr>
          <p:cNvSpPr txBox="1"/>
          <p:nvPr/>
        </p:nvSpPr>
        <p:spPr>
          <a:xfrm>
            <a:off x="216992" y="5596636"/>
            <a:ext cx="7545247" cy="36356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err="1"/>
              <a:t>Yosinski</a:t>
            </a:r>
            <a:r>
              <a:rPr lang="en-US" altLang="zh-CN" dirty="0"/>
              <a:t> et al, “Understanding Neural Networks Through Deep Visualization”, ICML DL Workshop 2014.</a:t>
            </a:r>
          </a:p>
          <a:p>
            <a:r>
              <a:rPr lang="en-US" altLang="zh-CN" dirty="0"/>
              <a:t>Figure copyright Jason </a:t>
            </a:r>
            <a:r>
              <a:rPr lang="en-US" altLang="zh-CN" dirty="0" err="1"/>
              <a:t>Yosinski</a:t>
            </a:r>
            <a:r>
              <a:rPr lang="en-US" altLang="zh-CN" dirty="0"/>
              <a:t>, Jeff Clune, Anh Nguyen, Thomas Fuchs, and Hod Lipson, 2014. Reproduced with permission.</a:t>
            </a:r>
          </a:p>
        </p:txBody>
      </p:sp>
    </p:spTree>
    <p:extLst>
      <p:ext uri="{BB962C8B-B14F-4D97-AF65-F5344CB8AC3E}">
        <p14:creationId xmlns:p14="http://schemas.microsoft.com/office/powerpoint/2010/main" val="2674637764"/>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DCB4C-6B3E-B1AA-857D-FA054C82F784}"/>
              </a:ext>
            </a:extLst>
          </p:cNvPr>
          <p:cNvSpPr>
            <a:spLocks noGrp="1"/>
          </p:cNvSpPr>
          <p:nvPr>
            <p:ph type="title"/>
          </p:nvPr>
        </p:nvSpPr>
        <p:spPr/>
        <p:txBody>
          <a:bodyPr/>
          <a:lstStyle/>
          <a:p>
            <a:r>
              <a:rPr lang="en-US" altLang="zh-CN" sz="2800" dirty="0"/>
              <a:t>Visualizing</a:t>
            </a:r>
            <a:r>
              <a:rPr lang="en-US" altLang="zh-CN" sz="2800" spc="-15" dirty="0"/>
              <a:t> </a:t>
            </a:r>
            <a:r>
              <a:rPr lang="en-US" altLang="zh-CN" sz="2800" dirty="0"/>
              <a:t>CNN</a:t>
            </a:r>
            <a:r>
              <a:rPr lang="en-US" altLang="zh-CN" sz="2800" spc="-10" dirty="0"/>
              <a:t> </a:t>
            </a:r>
            <a:r>
              <a:rPr lang="en-US" altLang="zh-CN" sz="2800" dirty="0"/>
              <a:t>features:</a:t>
            </a:r>
            <a:r>
              <a:rPr lang="en-US" altLang="zh-CN" sz="2800" spc="-25" dirty="0"/>
              <a:t> </a:t>
            </a:r>
            <a:r>
              <a:rPr lang="en-US" altLang="zh-CN" sz="2800" dirty="0"/>
              <a:t>Gradient</a:t>
            </a:r>
            <a:r>
              <a:rPr lang="en-US" altLang="zh-CN" sz="2800" spc="-20" dirty="0"/>
              <a:t> </a:t>
            </a:r>
            <a:r>
              <a:rPr lang="en-US" altLang="zh-CN" sz="2800" dirty="0"/>
              <a:t>Ascent</a:t>
            </a:r>
            <a:endParaRPr lang="zh-CN" altLang="en-US" dirty="0"/>
          </a:p>
        </p:txBody>
      </p:sp>
      <p:pic>
        <p:nvPicPr>
          <p:cNvPr id="4" name="object 2">
            <a:extLst>
              <a:ext uri="{FF2B5EF4-FFF2-40B4-BE49-F238E27FC236}">
                <a16:creationId xmlns:a16="http://schemas.microsoft.com/office/drawing/2014/main" id="{5D0011B9-521D-9624-FE2E-9FC03DBF1BCE}"/>
              </a:ext>
            </a:extLst>
          </p:cNvPr>
          <p:cNvPicPr/>
          <p:nvPr/>
        </p:nvPicPr>
        <p:blipFill>
          <a:blip r:embed="rId2" cstate="print"/>
          <a:stretch>
            <a:fillRect/>
          </a:stretch>
        </p:blipFill>
        <p:spPr>
          <a:xfrm>
            <a:off x="216993" y="1849120"/>
            <a:ext cx="3194304" cy="603503"/>
          </a:xfrm>
          <a:prstGeom prst="rect">
            <a:avLst/>
          </a:prstGeom>
        </p:spPr>
      </p:pic>
      <p:sp>
        <p:nvSpPr>
          <p:cNvPr id="5" name="object 4">
            <a:extLst>
              <a:ext uri="{FF2B5EF4-FFF2-40B4-BE49-F238E27FC236}">
                <a16:creationId xmlns:a16="http://schemas.microsoft.com/office/drawing/2014/main" id="{E3FD8D18-EBA7-44B0-1A78-5A44ADF5C1AE}"/>
              </a:ext>
            </a:extLst>
          </p:cNvPr>
          <p:cNvSpPr txBox="1"/>
          <p:nvPr/>
        </p:nvSpPr>
        <p:spPr>
          <a:xfrm>
            <a:off x="216993" y="2624836"/>
            <a:ext cx="4016246" cy="1978747"/>
          </a:xfrm>
          <a:prstGeom prst="rect">
            <a:avLst/>
          </a:prstGeom>
        </p:spPr>
        <p:txBody>
          <a:bodyPr vert="horz" wrap="square" lIns="0" tIns="26670" rIns="0" bIns="0" rtlCol="0">
            <a:spAutoFit/>
          </a:bodyPr>
          <a:lstStyle/>
          <a:p>
            <a:pPr marL="12700" marR="5080">
              <a:spcBef>
                <a:spcPts val="210"/>
              </a:spcBef>
            </a:pPr>
            <a:r>
              <a:rPr spc="-5" dirty="0">
                <a:latin typeface="+mn-lt"/>
                <a:cs typeface="Arial MT"/>
              </a:rPr>
              <a:t>Better regularizer: Penalize L2 norm of </a:t>
            </a:r>
            <a:r>
              <a:rPr dirty="0">
                <a:latin typeface="+mn-lt"/>
                <a:cs typeface="Arial MT"/>
              </a:rPr>
              <a:t> </a:t>
            </a:r>
            <a:r>
              <a:rPr spc="-5" dirty="0">
                <a:latin typeface="+mn-lt"/>
                <a:cs typeface="Arial MT"/>
              </a:rPr>
              <a:t>image;</a:t>
            </a:r>
            <a:r>
              <a:rPr spc="-10" dirty="0">
                <a:latin typeface="+mn-lt"/>
                <a:cs typeface="Arial MT"/>
              </a:rPr>
              <a:t> </a:t>
            </a:r>
            <a:r>
              <a:rPr spc="-5" dirty="0">
                <a:latin typeface="+mn-lt"/>
                <a:cs typeface="Arial MT"/>
              </a:rPr>
              <a:t>also during</a:t>
            </a:r>
            <a:r>
              <a:rPr spc="-10" dirty="0">
                <a:latin typeface="+mn-lt"/>
                <a:cs typeface="Arial MT"/>
              </a:rPr>
              <a:t> </a:t>
            </a:r>
            <a:r>
              <a:rPr spc="-5" dirty="0">
                <a:latin typeface="+mn-lt"/>
                <a:cs typeface="Arial MT"/>
              </a:rPr>
              <a:t>optimization periodically</a:t>
            </a:r>
            <a:endParaRPr dirty="0">
              <a:latin typeface="+mn-lt"/>
              <a:cs typeface="Arial MT"/>
            </a:endParaRPr>
          </a:p>
          <a:p>
            <a:pPr>
              <a:spcBef>
                <a:spcPts val="50"/>
              </a:spcBef>
            </a:pPr>
            <a:endParaRPr dirty="0">
              <a:latin typeface="+mn-lt"/>
              <a:cs typeface="Arial MT"/>
            </a:endParaRPr>
          </a:p>
          <a:p>
            <a:pPr marL="469900" indent="-318135">
              <a:buAutoNum type="arabicParenBoth"/>
              <a:tabLst>
                <a:tab pos="470534" algn="l"/>
              </a:tabLst>
            </a:pPr>
            <a:r>
              <a:rPr spc="-5" dirty="0">
                <a:latin typeface="+mn-lt"/>
                <a:cs typeface="Arial MT"/>
              </a:rPr>
              <a:t>Gaussian</a:t>
            </a:r>
            <a:r>
              <a:rPr spc="-25" dirty="0">
                <a:latin typeface="+mn-lt"/>
                <a:cs typeface="Arial MT"/>
              </a:rPr>
              <a:t> </a:t>
            </a:r>
            <a:r>
              <a:rPr spc="-5" dirty="0">
                <a:latin typeface="+mn-lt"/>
                <a:cs typeface="Arial MT"/>
              </a:rPr>
              <a:t>blur</a:t>
            </a:r>
            <a:r>
              <a:rPr spc="-30" dirty="0">
                <a:latin typeface="+mn-lt"/>
                <a:cs typeface="Arial MT"/>
              </a:rPr>
              <a:t> </a:t>
            </a:r>
            <a:r>
              <a:rPr spc="-5" dirty="0">
                <a:latin typeface="+mn-lt"/>
                <a:cs typeface="Arial MT"/>
              </a:rPr>
              <a:t>image</a:t>
            </a:r>
            <a:endParaRPr dirty="0">
              <a:latin typeface="+mn-lt"/>
              <a:cs typeface="Arial MT"/>
            </a:endParaRPr>
          </a:p>
          <a:p>
            <a:pPr marL="469900" indent="-318135">
              <a:spcBef>
                <a:spcPts val="25"/>
              </a:spcBef>
              <a:buAutoNum type="arabicParenBoth"/>
              <a:tabLst>
                <a:tab pos="470534" algn="l"/>
              </a:tabLst>
            </a:pPr>
            <a:r>
              <a:rPr dirty="0">
                <a:latin typeface="+mn-lt"/>
                <a:cs typeface="Arial MT"/>
              </a:rPr>
              <a:t>Clip</a:t>
            </a:r>
            <a:r>
              <a:rPr spc="-10" dirty="0">
                <a:latin typeface="+mn-lt"/>
                <a:cs typeface="Arial MT"/>
              </a:rPr>
              <a:t> </a:t>
            </a:r>
            <a:r>
              <a:rPr spc="-5" dirty="0">
                <a:latin typeface="+mn-lt"/>
                <a:cs typeface="Arial MT"/>
              </a:rPr>
              <a:t>pixels</a:t>
            </a:r>
            <a:r>
              <a:rPr spc="-10" dirty="0">
                <a:latin typeface="+mn-lt"/>
                <a:cs typeface="Arial MT"/>
              </a:rPr>
              <a:t> </a:t>
            </a:r>
            <a:r>
              <a:rPr spc="-5" dirty="0">
                <a:latin typeface="+mn-lt"/>
                <a:cs typeface="Arial MT"/>
              </a:rPr>
              <a:t>with</a:t>
            </a:r>
            <a:r>
              <a:rPr spc="-10" dirty="0">
                <a:latin typeface="+mn-lt"/>
                <a:cs typeface="Arial MT"/>
              </a:rPr>
              <a:t> </a:t>
            </a:r>
            <a:r>
              <a:rPr spc="-5" dirty="0">
                <a:latin typeface="+mn-lt"/>
                <a:cs typeface="Arial MT"/>
              </a:rPr>
              <a:t>small values</a:t>
            </a:r>
            <a:r>
              <a:rPr spc="-10" dirty="0">
                <a:latin typeface="+mn-lt"/>
                <a:cs typeface="Arial MT"/>
              </a:rPr>
              <a:t> </a:t>
            </a:r>
            <a:r>
              <a:rPr spc="-5" dirty="0">
                <a:latin typeface="+mn-lt"/>
                <a:cs typeface="Arial MT"/>
              </a:rPr>
              <a:t>to </a:t>
            </a:r>
            <a:r>
              <a:rPr dirty="0">
                <a:latin typeface="+mn-lt"/>
                <a:cs typeface="Arial MT"/>
              </a:rPr>
              <a:t>0</a:t>
            </a:r>
          </a:p>
          <a:p>
            <a:pPr marL="469900" indent="-318135">
              <a:spcBef>
                <a:spcPts val="25"/>
              </a:spcBef>
              <a:buAutoNum type="arabicParenBoth"/>
              <a:tabLst>
                <a:tab pos="470534" algn="l"/>
              </a:tabLst>
            </a:pPr>
            <a:r>
              <a:rPr dirty="0">
                <a:latin typeface="+mn-lt"/>
                <a:cs typeface="Arial MT"/>
              </a:rPr>
              <a:t>Clip</a:t>
            </a:r>
            <a:r>
              <a:rPr spc="-10" dirty="0">
                <a:latin typeface="+mn-lt"/>
                <a:cs typeface="Arial MT"/>
              </a:rPr>
              <a:t> </a:t>
            </a:r>
            <a:r>
              <a:rPr spc="-5" dirty="0">
                <a:latin typeface="+mn-lt"/>
                <a:cs typeface="Arial MT"/>
              </a:rPr>
              <a:t>pixels</a:t>
            </a:r>
            <a:r>
              <a:rPr spc="-10" dirty="0">
                <a:latin typeface="+mn-lt"/>
                <a:cs typeface="Arial MT"/>
              </a:rPr>
              <a:t> </a:t>
            </a:r>
            <a:r>
              <a:rPr spc="-5" dirty="0">
                <a:latin typeface="+mn-lt"/>
                <a:cs typeface="Arial MT"/>
              </a:rPr>
              <a:t>with</a:t>
            </a:r>
            <a:r>
              <a:rPr spc="-10" dirty="0">
                <a:latin typeface="+mn-lt"/>
                <a:cs typeface="Arial MT"/>
              </a:rPr>
              <a:t> </a:t>
            </a:r>
            <a:r>
              <a:rPr spc="-5" dirty="0">
                <a:latin typeface="+mn-lt"/>
                <a:cs typeface="Arial MT"/>
              </a:rPr>
              <a:t>small gradients</a:t>
            </a:r>
            <a:r>
              <a:rPr spc="-10" dirty="0">
                <a:latin typeface="+mn-lt"/>
                <a:cs typeface="Arial MT"/>
              </a:rPr>
              <a:t> </a:t>
            </a:r>
            <a:r>
              <a:rPr spc="-5" dirty="0">
                <a:latin typeface="+mn-lt"/>
                <a:cs typeface="Arial MT"/>
              </a:rPr>
              <a:t>to</a:t>
            </a:r>
            <a:r>
              <a:rPr spc="-10" dirty="0">
                <a:latin typeface="+mn-lt"/>
                <a:cs typeface="Arial MT"/>
              </a:rPr>
              <a:t> </a:t>
            </a:r>
            <a:r>
              <a:rPr dirty="0">
                <a:latin typeface="+mn-lt"/>
                <a:cs typeface="Arial MT"/>
              </a:rPr>
              <a:t>0</a:t>
            </a:r>
          </a:p>
        </p:txBody>
      </p:sp>
      <p:sp>
        <p:nvSpPr>
          <p:cNvPr id="8" name="文本框 7">
            <a:extLst>
              <a:ext uri="{FF2B5EF4-FFF2-40B4-BE49-F238E27FC236}">
                <a16:creationId xmlns:a16="http://schemas.microsoft.com/office/drawing/2014/main" id="{2535F058-E32E-A8A4-6F5B-0EDBEB3CDB38}"/>
              </a:ext>
            </a:extLst>
          </p:cNvPr>
          <p:cNvSpPr txBox="1"/>
          <p:nvPr/>
        </p:nvSpPr>
        <p:spPr>
          <a:xfrm>
            <a:off x="216992" y="5596636"/>
            <a:ext cx="7995023" cy="36356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err="1"/>
              <a:t>Yosinski</a:t>
            </a:r>
            <a:r>
              <a:rPr lang="en-US" altLang="zh-CN" dirty="0"/>
              <a:t> et al, “Understanding Neural Networks Through Deep Visualization”, ICML DL Workshop 2014.</a:t>
            </a:r>
          </a:p>
          <a:p>
            <a:r>
              <a:rPr lang="en-US" altLang="zh-CN" dirty="0"/>
              <a:t>Figure copyright Jason </a:t>
            </a:r>
            <a:r>
              <a:rPr lang="en-US" altLang="zh-CN" dirty="0" err="1"/>
              <a:t>Yosinski</a:t>
            </a:r>
            <a:r>
              <a:rPr lang="en-US" altLang="zh-CN" dirty="0"/>
              <a:t>, Jeff Clune, Anh Nguyen, Thomas Fuchs, and Hod Lipson, 2014. Reproduced with permission.</a:t>
            </a:r>
          </a:p>
        </p:txBody>
      </p:sp>
      <p:pic>
        <p:nvPicPr>
          <p:cNvPr id="3" name="object 5">
            <a:extLst>
              <a:ext uri="{FF2B5EF4-FFF2-40B4-BE49-F238E27FC236}">
                <a16:creationId xmlns:a16="http://schemas.microsoft.com/office/drawing/2014/main" id="{B13CA4C1-C15C-2D06-2911-860B63AE8B73}"/>
              </a:ext>
            </a:extLst>
          </p:cNvPr>
          <p:cNvPicPr/>
          <p:nvPr/>
        </p:nvPicPr>
        <p:blipFill>
          <a:blip r:embed="rId3" cstate="print"/>
          <a:stretch>
            <a:fillRect/>
          </a:stretch>
        </p:blipFill>
        <p:spPr>
          <a:xfrm>
            <a:off x="4318000" y="1283801"/>
            <a:ext cx="4135120" cy="4290398"/>
          </a:xfrm>
          <a:prstGeom prst="rect">
            <a:avLst/>
          </a:prstGeom>
        </p:spPr>
      </p:pic>
    </p:spTree>
    <p:extLst>
      <p:ext uri="{BB962C8B-B14F-4D97-AF65-F5344CB8AC3E}">
        <p14:creationId xmlns:p14="http://schemas.microsoft.com/office/powerpoint/2010/main" val="20136949"/>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B6FA2-0C7A-3A33-85E9-517A0363541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Visualizing CNN features: Gradient Ascent</a:t>
            </a:r>
            <a:endParaRPr lang="zh-CN" altLang="en-US" dirty="0">
              <a:cs typeface="Arial" panose="020B0604020202020204" pitchFamily="34" charset="0"/>
            </a:endParaRPr>
          </a:p>
        </p:txBody>
      </p:sp>
      <p:sp>
        <p:nvSpPr>
          <p:cNvPr id="5" name="文本框 4">
            <a:extLst>
              <a:ext uri="{FF2B5EF4-FFF2-40B4-BE49-F238E27FC236}">
                <a16:creationId xmlns:a16="http://schemas.microsoft.com/office/drawing/2014/main" id="{C1C7122B-3952-7A60-19B5-02C0EEC20D27}"/>
              </a:ext>
            </a:extLst>
          </p:cNvPr>
          <p:cNvSpPr txBox="1"/>
          <p:nvPr/>
        </p:nvSpPr>
        <p:spPr>
          <a:xfrm>
            <a:off x="772938" y="1028115"/>
            <a:ext cx="8186423" cy="430887"/>
          </a:xfrm>
          <a:prstGeom prst="rect">
            <a:avLst/>
          </a:prstGeom>
          <a:noFill/>
        </p:spPr>
        <p:txBody>
          <a:bodyPr wrap="square">
            <a:spAutoFit/>
          </a:bodyPr>
          <a:lstStyle/>
          <a:p>
            <a:pPr marL="12700">
              <a:lnSpc>
                <a:spcPct val="100000"/>
              </a:lnSpc>
              <a:spcBef>
                <a:spcPts val="100"/>
              </a:spcBef>
            </a:pPr>
            <a:r>
              <a:rPr lang="en-US" altLang="zh-CN" sz="2200" spc="-5" dirty="0">
                <a:latin typeface="+mn-lt"/>
                <a:cs typeface="Arial MT"/>
              </a:rPr>
              <a:t>Use</a:t>
            </a:r>
            <a:r>
              <a:rPr lang="en-US" altLang="zh-CN" sz="2200" spc="-20" dirty="0">
                <a:latin typeface="+mn-lt"/>
                <a:cs typeface="Arial MT"/>
              </a:rPr>
              <a:t> </a:t>
            </a:r>
            <a:r>
              <a:rPr lang="en-US" altLang="zh-CN" sz="2200" dirty="0">
                <a:latin typeface="+mn-lt"/>
                <a:cs typeface="Arial MT"/>
              </a:rPr>
              <a:t>the</a:t>
            </a:r>
            <a:r>
              <a:rPr lang="en-US" altLang="zh-CN" sz="2200" spc="-10" dirty="0">
                <a:latin typeface="+mn-lt"/>
                <a:cs typeface="Arial MT"/>
              </a:rPr>
              <a:t> </a:t>
            </a:r>
            <a:r>
              <a:rPr lang="en-US" altLang="zh-CN" sz="2200" dirty="0">
                <a:latin typeface="+mn-lt"/>
                <a:cs typeface="Arial MT"/>
              </a:rPr>
              <a:t>same</a:t>
            </a:r>
            <a:r>
              <a:rPr lang="en-US" altLang="zh-CN" sz="2200" spc="-10" dirty="0">
                <a:latin typeface="+mn-lt"/>
                <a:cs typeface="Arial MT"/>
              </a:rPr>
              <a:t> </a:t>
            </a:r>
            <a:r>
              <a:rPr lang="en-US" altLang="zh-CN" sz="2200" spc="-5" dirty="0">
                <a:latin typeface="+mn-lt"/>
                <a:cs typeface="Arial MT"/>
              </a:rPr>
              <a:t>approach</a:t>
            </a:r>
            <a:r>
              <a:rPr lang="en-US" altLang="zh-CN" sz="2200" spc="-20" dirty="0">
                <a:latin typeface="+mn-lt"/>
                <a:cs typeface="Arial MT"/>
              </a:rPr>
              <a:t> </a:t>
            </a:r>
            <a:r>
              <a:rPr lang="en-US" altLang="zh-CN" sz="2200" dirty="0">
                <a:latin typeface="+mn-lt"/>
                <a:cs typeface="Arial MT"/>
              </a:rPr>
              <a:t>to</a:t>
            </a:r>
            <a:r>
              <a:rPr lang="en-US" altLang="zh-CN" sz="2200" spc="-10" dirty="0">
                <a:latin typeface="+mn-lt"/>
                <a:cs typeface="Arial MT"/>
              </a:rPr>
              <a:t> </a:t>
            </a:r>
            <a:r>
              <a:rPr lang="en-US" altLang="zh-CN" sz="2200" dirty="0">
                <a:latin typeface="+mn-lt"/>
                <a:cs typeface="Arial MT"/>
              </a:rPr>
              <a:t>visualize</a:t>
            </a:r>
            <a:r>
              <a:rPr lang="en-US" altLang="zh-CN" sz="2200" spc="-10" dirty="0">
                <a:latin typeface="+mn-lt"/>
                <a:cs typeface="Arial MT"/>
              </a:rPr>
              <a:t> </a:t>
            </a:r>
            <a:r>
              <a:rPr lang="en-US" altLang="zh-CN" sz="2200" spc="-5" dirty="0">
                <a:latin typeface="+mn-lt"/>
                <a:cs typeface="Arial MT"/>
              </a:rPr>
              <a:t>intermediate</a:t>
            </a:r>
            <a:r>
              <a:rPr lang="en-US" altLang="zh-CN" sz="2200" spc="-20" dirty="0">
                <a:latin typeface="+mn-lt"/>
                <a:cs typeface="Arial MT"/>
              </a:rPr>
              <a:t> </a:t>
            </a:r>
            <a:r>
              <a:rPr lang="en-US" altLang="zh-CN" sz="2200" dirty="0">
                <a:latin typeface="+mn-lt"/>
                <a:cs typeface="Arial MT"/>
              </a:rPr>
              <a:t>features</a:t>
            </a:r>
          </a:p>
        </p:txBody>
      </p:sp>
      <p:pic>
        <p:nvPicPr>
          <p:cNvPr id="6" name="object 2">
            <a:extLst>
              <a:ext uri="{FF2B5EF4-FFF2-40B4-BE49-F238E27FC236}">
                <a16:creationId xmlns:a16="http://schemas.microsoft.com/office/drawing/2014/main" id="{A023A00C-2852-F8ED-193E-DCC56519808E}"/>
              </a:ext>
            </a:extLst>
          </p:cNvPr>
          <p:cNvPicPr/>
          <p:nvPr/>
        </p:nvPicPr>
        <p:blipFill>
          <a:blip r:embed="rId3" cstate="print"/>
          <a:stretch>
            <a:fillRect/>
          </a:stretch>
        </p:blipFill>
        <p:spPr>
          <a:xfrm>
            <a:off x="534894" y="1720596"/>
            <a:ext cx="8074152" cy="3416807"/>
          </a:xfrm>
          <a:prstGeom prst="rect">
            <a:avLst/>
          </a:prstGeom>
        </p:spPr>
      </p:pic>
      <p:sp>
        <p:nvSpPr>
          <p:cNvPr id="9" name="object 5">
            <a:extLst>
              <a:ext uri="{FF2B5EF4-FFF2-40B4-BE49-F238E27FC236}">
                <a16:creationId xmlns:a16="http://schemas.microsoft.com/office/drawing/2014/main" id="{45219A29-1B42-B882-A395-6F947F0FF412}"/>
              </a:ext>
            </a:extLst>
          </p:cNvPr>
          <p:cNvSpPr txBox="1"/>
          <p:nvPr/>
        </p:nvSpPr>
        <p:spPr>
          <a:xfrm>
            <a:off x="534894" y="5662838"/>
            <a:ext cx="7993644" cy="36356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Yosinski et al, “Understanding Neural Networks Through Deep Visualization”, ICML DL Workshop 2014.</a:t>
            </a:r>
          </a:p>
          <a:p>
            <a:r>
              <a:rPr dirty="0"/>
              <a:t>Figure copyright Jason Yosinski, Jeff Clune, Anh Nguyen, Thomas Fuchs, and Hod Lipson, 2014. Reproduced with permission.</a:t>
            </a:r>
          </a:p>
        </p:txBody>
      </p:sp>
    </p:spTree>
    <p:extLst>
      <p:ext uri="{BB962C8B-B14F-4D97-AF65-F5344CB8AC3E}">
        <p14:creationId xmlns:p14="http://schemas.microsoft.com/office/powerpoint/2010/main" val="651152185"/>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910C6-533B-9CF2-8C18-840738EB5E1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Visualizing CNN features: Gradient Ascent</a:t>
            </a:r>
            <a:endParaRPr lang="zh-CN" altLang="en-US" dirty="0">
              <a:cs typeface="Arial" panose="020B0604020202020204" pitchFamily="34" charset="0"/>
            </a:endParaRPr>
          </a:p>
        </p:txBody>
      </p:sp>
      <p:sp>
        <p:nvSpPr>
          <p:cNvPr id="5" name="文本框 4">
            <a:extLst>
              <a:ext uri="{FF2B5EF4-FFF2-40B4-BE49-F238E27FC236}">
                <a16:creationId xmlns:a16="http://schemas.microsoft.com/office/drawing/2014/main" id="{8E3C8CA9-3CFD-26FE-099C-8DE8A4132CA1}"/>
              </a:ext>
            </a:extLst>
          </p:cNvPr>
          <p:cNvSpPr txBox="1"/>
          <p:nvPr/>
        </p:nvSpPr>
        <p:spPr>
          <a:xfrm>
            <a:off x="357158" y="1175477"/>
            <a:ext cx="8045162" cy="769441"/>
          </a:xfrm>
          <a:prstGeom prst="rect">
            <a:avLst/>
          </a:prstGeom>
          <a:noFill/>
        </p:spPr>
        <p:txBody>
          <a:bodyPr wrap="square">
            <a:spAutoFit/>
          </a:bodyPr>
          <a:lstStyle/>
          <a:p>
            <a:pPr marL="12700" marR="5080">
              <a:spcBef>
                <a:spcPts val="225"/>
              </a:spcBef>
            </a:pPr>
            <a:r>
              <a:rPr lang="en-US" altLang="zh-CN" sz="2200" spc="-5" dirty="0">
                <a:latin typeface="+mn-lt"/>
                <a:cs typeface="Arial MT"/>
              </a:rPr>
              <a:t>Adding “multi-faceted” </a:t>
            </a:r>
            <a:r>
              <a:rPr lang="en-US" altLang="zh-CN" sz="2200" dirty="0">
                <a:latin typeface="+mn-lt"/>
                <a:cs typeface="Arial MT"/>
              </a:rPr>
              <a:t>visualization </a:t>
            </a:r>
            <a:r>
              <a:rPr lang="en-US" altLang="zh-CN" sz="2200" spc="-5" dirty="0">
                <a:latin typeface="+mn-lt"/>
                <a:cs typeface="Arial MT"/>
              </a:rPr>
              <a:t>gives even nicer </a:t>
            </a:r>
            <a:r>
              <a:rPr lang="en-US" altLang="zh-CN" sz="2200" dirty="0">
                <a:latin typeface="+mn-lt"/>
                <a:cs typeface="Arial MT"/>
              </a:rPr>
              <a:t>results: </a:t>
            </a:r>
            <a:r>
              <a:rPr lang="en-US" altLang="zh-CN" sz="2200" spc="-490" dirty="0">
                <a:latin typeface="+mn-lt"/>
                <a:cs typeface="Arial MT"/>
              </a:rPr>
              <a:t> </a:t>
            </a:r>
            <a:r>
              <a:rPr lang="en-US" altLang="zh-CN" sz="2200" dirty="0">
                <a:latin typeface="+mn-lt"/>
                <a:cs typeface="Arial MT"/>
              </a:rPr>
              <a:t>(Plus</a:t>
            </a:r>
            <a:r>
              <a:rPr lang="en-US" altLang="zh-CN" sz="2200" spc="-5" dirty="0">
                <a:latin typeface="+mn-lt"/>
                <a:cs typeface="Arial MT"/>
              </a:rPr>
              <a:t> </a:t>
            </a:r>
            <a:r>
              <a:rPr lang="en-US" altLang="zh-CN" sz="2200" dirty="0">
                <a:latin typeface="+mn-lt"/>
                <a:cs typeface="Arial MT"/>
              </a:rPr>
              <a:t>more careful</a:t>
            </a:r>
            <a:r>
              <a:rPr lang="en-US" altLang="zh-CN" sz="2200" spc="-5" dirty="0">
                <a:latin typeface="+mn-lt"/>
                <a:cs typeface="Arial MT"/>
              </a:rPr>
              <a:t> </a:t>
            </a:r>
            <a:r>
              <a:rPr lang="en-US" altLang="zh-CN" sz="2200" dirty="0">
                <a:latin typeface="+mn-lt"/>
                <a:cs typeface="Arial MT"/>
              </a:rPr>
              <a:t>regularization, </a:t>
            </a:r>
            <a:r>
              <a:rPr lang="en-US" altLang="zh-CN" sz="2200" spc="-5" dirty="0">
                <a:latin typeface="+mn-lt"/>
                <a:cs typeface="Arial MT"/>
              </a:rPr>
              <a:t>center-bias)</a:t>
            </a:r>
            <a:endParaRPr lang="en-US" altLang="zh-CN" sz="2200" dirty="0">
              <a:latin typeface="+mn-lt"/>
              <a:cs typeface="Arial MT"/>
            </a:endParaRPr>
          </a:p>
        </p:txBody>
      </p:sp>
      <p:pic>
        <p:nvPicPr>
          <p:cNvPr id="6" name="object 4">
            <a:extLst>
              <a:ext uri="{FF2B5EF4-FFF2-40B4-BE49-F238E27FC236}">
                <a16:creationId xmlns:a16="http://schemas.microsoft.com/office/drawing/2014/main" id="{BB8B096C-EF99-1666-C6FF-AE64732C33EA}"/>
              </a:ext>
            </a:extLst>
          </p:cNvPr>
          <p:cNvPicPr/>
          <p:nvPr/>
        </p:nvPicPr>
        <p:blipFill>
          <a:blip r:embed="rId2" cstate="print"/>
          <a:stretch>
            <a:fillRect/>
          </a:stretch>
        </p:blipFill>
        <p:spPr>
          <a:xfrm>
            <a:off x="255431" y="2425915"/>
            <a:ext cx="4041648" cy="2487168"/>
          </a:xfrm>
          <a:prstGeom prst="rect">
            <a:avLst/>
          </a:prstGeom>
        </p:spPr>
      </p:pic>
      <p:pic>
        <p:nvPicPr>
          <p:cNvPr id="7" name="object 5">
            <a:extLst>
              <a:ext uri="{FF2B5EF4-FFF2-40B4-BE49-F238E27FC236}">
                <a16:creationId xmlns:a16="http://schemas.microsoft.com/office/drawing/2014/main" id="{6884B710-909F-35A1-6F9F-C17BC9FB7769}"/>
              </a:ext>
            </a:extLst>
          </p:cNvPr>
          <p:cNvPicPr/>
          <p:nvPr/>
        </p:nvPicPr>
        <p:blipFill>
          <a:blip r:embed="rId3" cstate="print"/>
          <a:stretch>
            <a:fillRect/>
          </a:stretch>
        </p:blipFill>
        <p:spPr>
          <a:xfrm>
            <a:off x="4684175" y="2377147"/>
            <a:ext cx="4102608" cy="2535936"/>
          </a:xfrm>
          <a:prstGeom prst="rect">
            <a:avLst/>
          </a:prstGeom>
        </p:spPr>
      </p:pic>
      <p:sp>
        <p:nvSpPr>
          <p:cNvPr id="8" name="object 6">
            <a:extLst>
              <a:ext uri="{FF2B5EF4-FFF2-40B4-BE49-F238E27FC236}">
                <a16:creationId xmlns:a16="http://schemas.microsoft.com/office/drawing/2014/main" id="{74C756C0-AC86-386D-BDBC-327F14CB0B77}"/>
              </a:ext>
            </a:extLst>
          </p:cNvPr>
          <p:cNvSpPr txBox="1"/>
          <p:nvPr/>
        </p:nvSpPr>
        <p:spPr>
          <a:xfrm>
            <a:off x="357158" y="5471069"/>
            <a:ext cx="8045162" cy="350737"/>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Nguyen et al, “Multifaceted Feature Visualization: Uncovering the Different Types of Features Learned By Each Neuron in Deep Neural Networks”, ICML Visualization for Deep Learning Workshop 2016.  Figures copyright Anh Nguyen, Jason Yosinski, and Jeff Clune, 2016; reproduced with permission.</a:t>
            </a:r>
          </a:p>
        </p:txBody>
      </p:sp>
    </p:spTree>
    <p:extLst>
      <p:ext uri="{BB962C8B-B14F-4D97-AF65-F5344CB8AC3E}">
        <p14:creationId xmlns:p14="http://schemas.microsoft.com/office/powerpoint/2010/main" val="547409906"/>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9B3B9-FFD7-B1B6-C510-A4372C72ADA8}"/>
              </a:ext>
            </a:extLst>
          </p:cNvPr>
          <p:cNvSpPr>
            <a:spLocks noGrp="1"/>
          </p:cNvSpPr>
          <p:nvPr>
            <p:ph type="title"/>
          </p:nvPr>
        </p:nvSpPr>
        <p:spPr/>
        <p:txBody>
          <a:bodyPr/>
          <a:lstStyle/>
          <a:p>
            <a:r>
              <a:rPr lang="en-US" altLang="zh-CN" sz="2800" dirty="0"/>
              <a:t>Visualizing</a:t>
            </a:r>
            <a:r>
              <a:rPr lang="en-US" altLang="zh-CN" sz="2800" spc="-15" dirty="0"/>
              <a:t> </a:t>
            </a:r>
            <a:r>
              <a:rPr lang="en-US" altLang="zh-CN" sz="2800" dirty="0"/>
              <a:t>CNN</a:t>
            </a:r>
            <a:r>
              <a:rPr lang="en-US" altLang="zh-CN" sz="2800" spc="-10" dirty="0"/>
              <a:t> </a:t>
            </a:r>
            <a:r>
              <a:rPr lang="en-US" altLang="zh-CN" sz="2800" dirty="0"/>
              <a:t>features:</a:t>
            </a:r>
            <a:r>
              <a:rPr lang="en-US" altLang="zh-CN" sz="2800" spc="-25" dirty="0"/>
              <a:t> </a:t>
            </a:r>
            <a:r>
              <a:rPr lang="en-US" altLang="zh-CN" sz="2800" dirty="0"/>
              <a:t>Gradient</a:t>
            </a:r>
            <a:r>
              <a:rPr lang="en-US" altLang="zh-CN" sz="2800" spc="-20" dirty="0"/>
              <a:t> </a:t>
            </a:r>
            <a:r>
              <a:rPr lang="en-US" altLang="zh-CN" sz="2800" dirty="0"/>
              <a:t>Ascent</a:t>
            </a:r>
            <a:endParaRPr lang="zh-CN" altLang="en-US" dirty="0"/>
          </a:p>
        </p:txBody>
      </p:sp>
      <p:pic>
        <p:nvPicPr>
          <p:cNvPr id="4" name="object 3">
            <a:extLst>
              <a:ext uri="{FF2B5EF4-FFF2-40B4-BE49-F238E27FC236}">
                <a16:creationId xmlns:a16="http://schemas.microsoft.com/office/drawing/2014/main" id="{6B11EC07-2B24-26EE-FF29-237884E2C6A7}"/>
              </a:ext>
            </a:extLst>
          </p:cNvPr>
          <p:cNvPicPr/>
          <p:nvPr/>
        </p:nvPicPr>
        <p:blipFill>
          <a:blip r:embed="rId3" cstate="print"/>
          <a:stretch>
            <a:fillRect/>
          </a:stretch>
        </p:blipFill>
        <p:spPr>
          <a:xfrm>
            <a:off x="487680" y="1269999"/>
            <a:ext cx="7899400" cy="4318001"/>
          </a:xfrm>
          <a:prstGeom prst="rect">
            <a:avLst/>
          </a:prstGeom>
        </p:spPr>
      </p:pic>
      <p:sp>
        <p:nvSpPr>
          <p:cNvPr id="6" name="文本框 5">
            <a:extLst>
              <a:ext uri="{FF2B5EF4-FFF2-40B4-BE49-F238E27FC236}">
                <a16:creationId xmlns:a16="http://schemas.microsoft.com/office/drawing/2014/main" id="{C1B3872E-69D4-B7D4-9E97-3BCEA1453BC6}"/>
              </a:ext>
            </a:extLst>
          </p:cNvPr>
          <p:cNvSpPr txBox="1"/>
          <p:nvPr/>
        </p:nvSpPr>
        <p:spPr>
          <a:xfrm>
            <a:off x="357158" y="5722729"/>
            <a:ext cx="8786842" cy="350737"/>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a:t>Nguyen et al, “Multifaceted Feature Visualization: Uncovering the Different Types of Features Learned By Each Neuron in Deep Neural Networks”, ICML Visualization for Deep Learning Workshop 2016.  Figures copyright Anh Nguyen, Jason </a:t>
            </a:r>
            <a:r>
              <a:rPr lang="en-US" altLang="zh-CN" dirty="0" err="1"/>
              <a:t>Yosinski</a:t>
            </a:r>
            <a:r>
              <a:rPr lang="en-US" altLang="zh-CN" dirty="0"/>
              <a:t>, and Jeff Clune, 2016; reproduced with permission.</a:t>
            </a:r>
          </a:p>
        </p:txBody>
      </p:sp>
    </p:spTree>
    <p:extLst>
      <p:ext uri="{BB962C8B-B14F-4D97-AF65-F5344CB8AC3E}">
        <p14:creationId xmlns:p14="http://schemas.microsoft.com/office/powerpoint/2010/main" val="984977562"/>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640BF-9ACC-7663-CDDE-DE5445383DD5}"/>
              </a:ext>
            </a:extLst>
          </p:cNvPr>
          <p:cNvSpPr>
            <a:spLocks noGrp="1"/>
          </p:cNvSpPr>
          <p:nvPr>
            <p:ph type="title"/>
          </p:nvPr>
        </p:nvSpPr>
        <p:spPr/>
        <p:txBody>
          <a:bodyPr/>
          <a:lstStyle/>
          <a:p>
            <a:r>
              <a:rPr lang="en-US" altLang="zh-CN" sz="2800" dirty="0"/>
              <a:t>Visualizing</a:t>
            </a:r>
            <a:r>
              <a:rPr lang="en-US" altLang="zh-CN" sz="2800" spc="-15" dirty="0"/>
              <a:t> </a:t>
            </a:r>
            <a:r>
              <a:rPr lang="en-US" altLang="zh-CN" sz="2800" dirty="0"/>
              <a:t>CNN</a:t>
            </a:r>
            <a:r>
              <a:rPr lang="en-US" altLang="zh-CN" sz="2800" spc="-10" dirty="0"/>
              <a:t> </a:t>
            </a:r>
            <a:r>
              <a:rPr lang="en-US" altLang="zh-CN" sz="2800" dirty="0"/>
              <a:t>features:</a:t>
            </a:r>
            <a:r>
              <a:rPr lang="en-US" altLang="zh-CN" sz="2800" spc="-20" dirty="0"/>
              <a:t> </a:t>
            </a:r>
            <a:r>
              <a:rPr lang="en-US" altLang="zh-CN" sz="2800" dirty="0"/>
              <a:t>Gradient</a:t>
            </a:r>
            <a:r>
              <a:rPr lang="en-US" altLang="zh-CN" sz="2800" spc="-20" dirty="0"/>
              <a:t> </a:t>
            </a:r>
            <a:r>
              <a:rPr lang="en-US" altLang="zh-CN" sz="2800" dirty="0"/>
              <a:t>Ascent</a:t>
            </a:r>
            <a:endParaRPr lang="zh-CN" altLang="en-US" dirty="0"/>
          </a:p>
        </p:txBody>
      </p:sp>
      <p:pic>
        <p:nvPicPr>
          <p:cNvPr id="4" name="object 3">
            <a:extLst>
              <a:ext uri="{FF2B5EF4-FFF2-40B4-BE49-F238E27FC236}">
                <a16:creationId xmlns:a16="http://schemas.microsoft.com/office/drawing/2014/main" id="{ACF466E7-B295-6A17-CB84-DE6B2229950E}"/>
              </a:ext>
            </a:extLst>
          </p:cNvPr>
          <p:cNvPicPr/>
          <p:nvPr/>
        </p:nvPicPr>
        <p:blipFill>
          <a:blip r:embed="rId3" cstate="print"/>
          <a:stretch>
            <a:fillRect/>
          </a:stretch>
        </p:blipFill>
        <p:spPr>
          <a:xfrm>
            <a:off x="164499" y="1606296"/>
            <a:ext cx="8530521" cy="3889249"/>
          </a:xfrm>
          <a:prstGeom prst="rect">
            <a:avLst/>
          </a:prstGeom>
        </p:spPr>
      </p:pic>
      <p:sp>
        <p:nvSpPr>
          <p:cNvPr id="6" name="文本框 5">
            <a:extLst>
              <a:ext uri="{FF2B5EF4-FFF2-40B4-BE49-F238E27FC236}">
                <a16:creationId xmlns:a16="http://schemas.microsoft.com/office/drawing/2014/main" id="{6FDBA53D-B81D-6AD2-53E2-980BB5EEB017}"/>
              </a:ext>
            </a:extLst>
          </p:cNvPr>
          <p:cNvSpPr txBox="1"/>
          <p:nvPr/>
        </p:nvSpPr>
        <p:spPr>
          <a:xfrm>
            <a:off x="652178" y="1060116"/>
            <a:ext cx="7343741" cy="430887"/>
          </a:xfrm>
          <a:prstGeom prst="rect">
            <a:avLst/>
          </a:prstGeom>
          <a:noFill/>
        </p:spPr>
        <p:txBody>
          <a:bodyPr wrap="square">
            <a:spAutoFit/>
          </a:bodyPr>
          <a:lstStyle/>
          <a:p>
            <a:r>
              <a:rPr lang="en-US" altLang="zh-CN" sz="2200" dirty="0"/>
              <a:t>Optimize</a:t>
            </a:r>
            <a:r>
              <a:rPr lang="en-US" altLang="zh-CN" sz="2200" spc="-10" dirty="0"/>
              <a:t> </a:t>
            </a:r>
            <a:r>
              <a:rPr lang="en-US" altLang="zh-CN" sz="2200" spc="-5" dirty="0"/>
              <a:t>in</a:t>
            </a:r>
            <a:r>
              <a:rPr lang="en-US" altLang="zh-CN" sz="2200" spc="-15" dirty="0"/>
              <a:t> </a:t>
            </a:r>
            <a:r>
              <a:rPr lang="en-US" altLang="zh-CN" sz="2200" dirty="0"/>
              <a:t>FC6</a:t>
            </a:r>
            <a:r>
              <a:rPr lang="en-US" altLang="zh-CN" sz="2200" spc="-10" dirty="0"/>
              <a:t> </a:t>
            </a:r>
            <a:r>
              <a:rPr lang="en-US" altLang="zh-CN" sz="2200" spc="-5" dirty="0"/>
              <a:t>latent</a:t>
            </a:r>
            <a:r>
              <a:rPr lang="en-US" altLang="zh-CN" sz="2200" spc="-15" dirty="0"/>
              <a:t> </a:t>
            </a:r>
            <a:r>
              <a:rPr lang="en-US" altLang="zh-CN" sz="2200" dirty="0"/>
              <a:t>space</a:t>
            </a:r>
            <a:r>
              <a:rPr lang="en-US" altLang="zh-CN" sz="2200" spc="-5" dirty="0"/>
              <a:t> instead</a:t>
            </a:r>
            <a:r>
              <a:rPr lang="en-US" altLang="zh-CN" sz="2200" spc="-15" dirty="0"/>
              <a:t> </a:t>
            </a:r>
            <a:r>
              <a:rPr lang="en-US" altLang="zh-CN" sz="2200" spc="-5" dirty="0"/>
              <a:t>of</a:t>
            </a:r>
            <a:r>
              <a:rPr lang="en-US" altLang="zh-CN" sz="2200" spc="-15" dirty="0"/>
              <a:t> </a:t>
            </a:r>
            <a:r>
              <a:rPr lang="en-US" altLang="zh-CN" sz="2200" spc="-5" dirty="0"/>
              <a:t>pixel</a:t>
            </a:r>
            <a:r>
              <a:rPr lang="en-US" altLang="zh-CN" sz="2200" spc="-15" dirty="0"/>
              <a:t> </a:t>
            </a:r>
            <a:r>
              <a:rPr lang="en-US" altLang="zh-CN" sz="2200" dirty="0"/>
              <a:t>space:</a:t>
            </a:r>
            <a:endParaRPr lang="zh-CN" altLang="en-US" sz="2200" dirty="0"/>
          </a:p>
        </p:txBody>
      </p:sp>
      <p:sp>
        <p:nvSpPr>
          <p:cNvPr id="8" name="文本框 7">
            <a:extLst>
              <a:ext uri="{FF2B5EF4-FFF2-40B4-BE49-F238E27FC236}">
                <a16:creationId xmlns:a16="http://schemas.microsoft.com/office/drawing/2014/main" id="{3A3F6C8C-29A3-4545-8516-9864413BE93E}"/>
              </a:ext>
            </a:extLst>
          </p:cNvPr>
          <p:cNvSpPr txBox="1"/>
          <p:nvPr/>
        </p:nvSpPr>
        <p:spPr>
          <a:xfrm>
            <a:off x="357157" y="5610838"/>
            <a:ext cx="8567035" cy="350737"/>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a:t>Nguyen et al, “Synthesizing the preferred inputs for neurons in neural networks via deep generator networks,” NIPS 2016  Figure copyright Nguyen et al, 2016; reproduced with permission.</a:t>
            </a:r>
          </a:p>
        </p:txBody>
      </p:sp>
    </p:spTree>
    <p:extLst>
      <p:ext uri="{BB962C8B-B14F-4D97-AF65-F5344CB8AC3E}">
        <p14:creationId xmlns:p14="http://schemas.microsoft.com/office/powerpoint/2010/main" val="2265922944"/>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C06BB-4C67-FB4D-9C96-85DBB9DACDB2}"/>
              </a:ext>
            </a:extLst>
          </p:cNvPr>
          <p:cNvSpPr>
            <a:spLocks noGrp="1"/>
          </p:cNvSpPr>
          <p:nvPr>
            <p:ph type="title"/>
          </p:nvPr>
        </p:nvSpPr>
        <p:spPr/>
        <p:txBody>
          <a:bodyPr/>
          <a:lstStyle/>
          <a:p>
            <a:r>
              <a:rPr lang="en-US" altLang="zh-CN" sz="2800" dirty="0"/>
              <a:t>Visualizing</a:t>
            </a:r>
            <a:r>
              <a:rPr lang="en-US" altLang="zh-CN" sz="2800" spc="-15" dirty="0"/>
              <a:t> </a:t>
            </a:r>
            <a:r>
              <a:rPr lang="en-US" altLang="zh-CN" sz="2800" dirty="0"/>
              <a:t>CNN</a:t>
            </a:r>
            <a:r>
              <a:rPr lang="en-US" altLang="zh-CN" sz="2800" spc="-10" dirty="0"/>
              <a:t> </a:t>
            </a:r>
            <a:r>
              <a:rPr lang="en-US" altLang="zh-CN" sz="2800" dirty="0"/>
              <a:t>features:</a:t>
            </a:r>
            <a:r>
              <a:rPr lang="en-US" altLang="zh-CN" sz="2800" spc="-20" dirty="0"/>
              <a:t> </a:t>
            </a:r>
            <a:r>
              <a:rPr lang="en-US" altLang="zh-CN" sz="2800" dirty="0"/>
              <a:t>Gradient</a:t>
            </a:r>
            <a:r>
              <a:rPr lang="en-US" altLang="zh-CN" sz="2800" spc="-20" dirty="0"/>
              <a:t> </a:t>
            </a:r>
            <a:r>
              <a:rPr lang="en-US" altLang="zh-CN" sz="2800" dirty="0"/>
              <a:t>Ascent</a:t>
            </a:r>
            <a:endParaRPr lang="zh-CN" altLang="en-US" dirty="0"/>
          </a:p>
        </p:txBody>
      </p:sp>
      <p:pic>
        <p:nvPicPr>
          <p:cNvPr id="4" name="object 2">
            <a:extLst>
              <a:ext uri="{FF2B5EF4-FFF2-40B4-BE49-F238E27FC236}">
                <a16:creationId xmlns:a16="http://schemas.microsoft.com/office/drawing/2014/main" id="{CA18984E-5A9F-A5F9-3F58-3517800A52DA}"/>
              </a:ext>
            </a:extLst>
          </p:cNvPr>
          <p:cNvPicPr/>
          <p:nvPr/>
        </p:nvPicPr>
        <p:blipFill>
          <a:blip r:embed="rId2" cstate="print"/>
          <a:stretch>
            <a:fillRect/>
          </a:stretch>
        </p:blipFill>
        <p:spPr>
          <a:xfrm>
            <a:off x="191423" y="1794388"/>
            <a:ext cx="8595360" cy="3269224"/>
          </a:xfrm>
          <a:prstGeom prst="rect">
            <a:avLst/>
          </a:prstGeom>
        </p:spPr>
      </p:pic>
      <p:sp>
        <p:nvSpPr>
          <p:cNvPr id="7" name="文本框 6">
            <a:extLst>
              <a:ext uri="{FF2B5EF4-FFF2-40B4-BE49-F238E27FC236}">
                <a16:creationId xmlns:a16="http://schemas.microsoft.com/office/drawing/2014/main" id="{2BE84158-870A-D171-5975-9F63CAD9BF9E}"/>
              </a:ext>
            </a:extLst>
          </p:cNvPr>
          <p:cNvSpPr txBox="1"/>
          <p:nvPr/>
        </p:nvSpPr>
        <p:spPr>
          <a:xfrm>
            <a:off x="652178" y="1060116"/>
            <a:ext cx="7343741" cy="430887"/>
          </a:xfrm>
          <a:prstGeom prst="rect">
            <a:avLst/>
          </a:prstGeom>
          <a:noFill/>
        </p:spPr>
        <p:txBody>
          <a:bodyPr wrap="square">
            <a:spAutoFit/>
          </a:bodyPr>
          <a:lstStyle/>
          <a:p>
            <a:r>
              <a:rPr lang="en-US" altLang="zh-CN" sz="2200" dirty="0"/>
              <a:t>Optimize</a:t>
            </a:r>
            <a:r>
              <a:rPr lang="en-US" altLang="zh-CN" sz="2200" spc="-10" dirty="0"/>
              <a:t> </a:t>
            </a:r>
            <a:r>
              <a:rPr lang="en-US" altLang="zh-CN" sz="2200" spc="-5" dirty="0"/>
              <a:t>in</a:t>
            </a:r>
            <a:r>
              <a:rPr lang="en-US" altLang="zh-CN" sz="2200" spc="-15" dirty="0"/>
              <a:t> </a:t>
            </a:r>
            <a:r>
              <a:rPr lang="en-US" altLang="zh-CN" sz="2200" dirty="0"/>
              <a:t>FC6</a:t>
            </a:r>
            <a:r>
              <a:rPr lang="en-US" altLang="zh-CN" sz="2200" spc="-10" dirty="0"/>
              <a:t> </a:t>
            </a:r>
            <a:r>
              <a:rPr lang="en-US" altLang="zh-CN" sz="2200" spc="-5" dirty="0"/>
              <a:t>latent</a:t>
            </a:r>
            <a:r>
              <a:rPr lang="en-US" altLang="zh-CN" sz="2200" spc="-15" dirty="0"/>
              <a:t> </a:t>
            </a:r>
            <a:r>
              <a:rPr lang="en-US" altLang="zh-CN" sz="2200" dirty="0"/>
              <a:t>space</a:t>
            </a:r>
            <a:r>
              <a:rPr lang="en-US" altLang="zh-CN" sz="2200" spc="-5" dirty="0"/>
              <a:t> instead</a:t>
            </a:r>
            <a:r>
              <a:rPr lang="en-US" altLang="zh-CN" sz="2200" spc="-15" dirty="0"/>
              <a:t> </a:t>
            </a:r>
            <a:r>
              <a:rPr lang="en-US" altLang="zh-CN" sz="2200" spc="-5" dirty="0"/>
              <a:t>of</a:t>
            </a:r>
            <a:r>
              <a:rPr lang="en-US" altLang="zh-CN" sz="2200" spc="-15" dirty="0"/>
              <a:t> </a:t>
            </a:r>
            <a:r>
              <a:rPr lang="en-US" altLang="zh-CN" sz="2200" spc="-5" dirty="0"/>
              <a:t>pixel</a:t>
            </a:r>
            <a:r>
              <a:rPr lang="en-US" altLang="zh-CN" sz="2200" spc="-15" dirty="0"/>
              <a:t> </a:t>
            </a:r>
            <a:r>
              <a:rPr lang="en-US" altLang="zh-CN" sz="2200" dirty="0"/>
              <a:t>space:</a:t>
            </a:r>
            <a:endParaRPr lang="zh-CN" altLang="en-US" sz="2200" dirty="0"/>
          </a:p>
        </p:txBody>
      </p:sp>
      <p:sp>
        <p:nvSpPr>
          <p:cNvPr id="9" name="文本框 8">
            <a:extLst>
              <a:ext uri="{FF2B5EF4-FFF2-40B4-BE49-F238E27FC236}">
                <a16:creationId xmlns:a16="http://schemas.microsoft.com/office/drawing/2014/main" id="{1506F4BF-C5F5-1E37-24EC-96DEEF652212}"/>
              </a:ext>
            </a:extLst>
          </p:cNvPr>
          <p:cNvSpPr txBox="1"/>
          <p:nvPr/>
        </p:nvSpPr>
        <p:spPr>
          <a:xfrm>
            <a:off x="477520" y="5500367"/>
            <a:ext cx="8200488" cy="350737"/>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a:t>Nguyen et al, “Synthesizing the preferred inputs for neurons in neural networks via deep generator networks,” NIPS 2016  Figure copyright Nguyen et al, 2016; reproduced with permission.</a:t>
            </a:r>
          </a:p>
        </p:txBody>
      </p:sp>
    </p:spTree>
    <p:extLst>
      <p:ext uri="{BB962C8B-B14F-4D97-AF65-F5344CB8AC3E}">
        <p14:creationId xmlns:p14="http://schemas.microsoft.com/office/powerpoint/2010/main" val="474210204"/>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F342C-B4B7-FDB9-FAA5-C4D99C38092F}"/>
              </a:ext>
            </a:extLst>
          </p:cNvPr>
          <p:cNvSpPr>
            <a:spLocks noGrp="1"/>
          </p:cNvSpPr>
          <p:nvPr>
            <p:ph type="title"/>
          </p:nvPr>
        </p:nvSpPr>
        <p:spPr/>
        <p:txBody>
          <a:bodyPr/>
          <a:lstStyle/>
          <a:p>
            <a:r>
              <a:rPr lang="en-US" altLang="zh-CN" spc="-5" dirty="0"/>
              <a:t>Today's</a:t>
            </a:r>
            <a:r>
              <a:rPr lang="en-US" altLang="zh-CN" spc="-70" dirty="0"/>
              <a:t> </a:t>
            </a:r>
            <a:r>
              <a:rPr lang="en-US" altLang="zh-CN" spc="-10" dirty="0"/>
              <a:t>agenda</a:t>
            </a:r>
            <a:endParaRPr lang="zh-CN" altLang="en-US" dirty="0"/>
          </a:p>
        </p:txBody>
      </p:sp>
      <p:sp>
        <p:nvSpPr>
          <p:cNvPr id="8" name="object 3">
            <a:extLst>
              <a:ext uri="{FF2B5EF4-FFF2-40B4-BE49-F238E27FC236}">
                <a16:creationId xmlns:a16="http://schemas.microsoft.com/office/drawing/2014/main" id="{193F4F69-2C8F-5DB6-9FBB-3EA002BC6D41}"/>
              </a:ext>
            </a:extLst>
          </p:cNvPr>
          <p:cNvSpPr txBox="1"/>
          <p:nvPr/>
        </p:nvSpPr>
        <p:spPr>
          <a:xfrm>
            <a:off x="588825" y="970500"/>
            <a:ext cx="5962470" cy="356316"/>
          </a:xfrm>
          <a:prstGeom prst="rect">
            <a:avLst/>
          </a:prstGeom>
        </p:spPr>
        <p:txBody>
          <a:bodyPr vert="horz" wrap="square" lIns="0" tIns="12700" rIns="0" bIns="0" rtlCol="0">
            <a:spAutoFit/>
          </a:bodyPr>
          <a:lstStyle/>
          <a:p>
            <a:pPr marL="12700">
              <a:lnSpc>
                <a:spcPct val="110000"/>
              </a:lnSpc>
              <a:spcBef>
                <a:spcPts val="100"/>
              </a:spcBef>
            </a:pPr>
            <a:r>
              <a:rPr sz="2200" b="1" dirty="0">
                <a:solidFill>
                  <a:schemeClr val="bg1">
                    <a:lumMod val="75000"/>
                  </a:schemeClr>
                </a:solidFill>
                <a:cs typeface="Arial" panose="020B0604020202020204" pitchFamily="34" charset="0"/>
              </a:rPr>
              <a:t>Visualizing</a:t>
            </a:r>
            <a:r>
              <a:rPr sz="2200" b="1" spc="-25"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what</a:t>
            </a:r>
            <a:r>
              <a:rPr sz="2200" b="1" spc="-20" dirty="0">
                <a:solidFill>
                  <a:schemeClr val="bg1">
                    <a:lumMod val="75000"/>
                  </a:schemeClr>
                </a:solidFill>
                <a:cs typeface="Arial" panose="020B0604020202020204" pitchFamily="34" charset="0"/>
              </a:rPr>
              <a:t> </a:t>
            </a:r>
            <a:r>
              <a:rPr sz="2200" b="1" spc="-5" dirty="0">
                <a:solidFill>
                  <a:schemeClr val="bg1">
                    <a:lumMod val="75000"/>
                  </a:schemeClr>
                </a:solidFill>
                <a:cs typeface="Arial" panose="020B0604020202020204" pitchFamily="34" charset="0"/>
              </a:rPr>
              <a:t>models</a:t>
            </a:r>
            <a:r>
              <a:rPr sz="2200" b="1" spc="-30"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have</a:t>
            </a:r>
            <a:r>
              <a:rPr sz="2200" b="1" spc="-20"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learned:</a:t>
            </a:r>
            <a:endParaRPr sz="2200" dirty="0">
              <a:solidFill>
                <a:schemeClr val="bg1">
                  <a:lumMod val="75000"/>
                </a:schemeClr>
              </a:solidFill>
              <a:cs typeface="Arial" panose="020B0604020202020204" pitchFamily="34" charset="0"/>
            </a:endParaRPr>
          </a:p>
        </p:txBody>
      </p:sp>
      <p:sp>
        <p:nvSpPr>
          <p:cNvPr id="9" name="object 4">
            <a:extLst>
              <a:ext uri="{FF2B5EF4-FFF2-40B4-BE49-F238E27FC236}">
                <a16:creationId xmlns:a16="http://schemas.microsoft.com/office/drawing/2014/main" id="{A59E4104-84B1-D53F-9DA0-25D424B128B9}"/>
              </a:ext>
            </a:extLst>
          </p:cNvPr>
          <p:cNvSpPr txBox="1"/>
          <p:nvPr/>
        </p:nvSpPr>
        <p:spPr>
          <a:xfrm>
            <a:off x="588825" y="1328578"/>
            <a:ext cx="7139760" cy="5248937"/>
          </a:xfrm>
          <a:prstGeom prst="rect">
            <a:avLst/>
          </a:prstGeom>
        </p:spPr>
        <p:txBody>
          <a:bodyPr vert="horz" wrap="square" lIns="0" tIns="12700" rIns="0" bIns="0" rtlCol="0">
            <a:spAutoFit/>
          </a:bodyPr>
          <a:lstStyle/>
          <a:p>
            <a:pPr marL="469900" indent="-342900">
              <a:lnSpc>
                <a:spcPct val="110000"/>
              </a:lnSpc>
              <a:spcBef>
                <a:spcPts val="100"/>
              </a:spcBef>
              <a:buChar char="-"/>
              <a:tabLst>
                <a:tab pos="469265" algn="l"/>
                <a:tab pos="469900" algn="l"/>
              </a:tabLst>
            </a:pPr>
            <a:r>
              <a:rPr sz="2200" dirty="0">
                <a:solidFill>
                  <a:schemeClr val="bg1">
                    <a:lumMod val="75000"/>
                  </a:schemeClr>
                </a:solidFill>
                <a:cs typeface="Arial" panose="020B0604020202020204" pitchFamily="34" charset="0"/>
              </a:rPr>
              <a:t>Visualizing</a:t>
            </a:r>
            <a:r>
              <a:rPr sz="2200" spc="-5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filters</a:t>
            </a:r>
          </a:p>
          <a:p>
            <a:pPr marL="469900" indent="-342900">
              <a:lnSpc>
                <a:spcPct val="110000"/>
              </a:lnSpc>
              <a:spcBef>
                <a:spcPts val="45"/>
              </a:spcBef>
              <a:buChar char="-"/>
              <a:tabLst>
                <a:tab pos="469265" algn="l"/>
                <a:tab pos="469900" algn="l"/>
              </a:tabLst>
            </a:pPr>
            <a:r>
              <a:rPr sz="2200" dirty="0">
                <a:solidFill>
                  <a:schemeClr val="bg1">
                    <a:lumMod val="75000"/>
                  </a:schemeClr>
                </a:solidFill>
                <a:cs typeface="Arial" panose="020B0604020202020204" pitchFamily="34" charset="0"/>
              </a:rPr>
              <a:t>Visualizing</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final</a:t>
            </a:r>
            <a:r>
              <a:rPr sz="2200" spc="-2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layer</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features</a:t>
            </a: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Visualizing</a:t>
            </a:r>
            <a:r>
              <a:rPr sz="2200" spc="-5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activations</a:t>
            </a:r>
            <a:endParaRPr sz="2200" dirty="0">
              <a:solidFill>
                <a:schemeClr val="bg1">
                  <a:lumMod val="75000"/>
                </a:schemeClr>
              </a:solidFill>
              <a:cs typeface="Arial" panose="020B0604020202020204" pitchFamily="34" charset="0"/>
            </a:endParaRPr>
          </a:p>
          <a:p>
            <a:pPr marL="12700">
              <a:lnSpc>
                <a:spcPct val="110000"/>
              </a:lnSpc>
              <a:spcBef>
                <a:spcPts val="50"/>
              </a:spcBef>
            </a:pPr>
            <a:r>
              <a:rPr sz="2200" b="1" spc="-5" dirty="0">
                <a:solidFill>
                  <a:schemeClr val="bg1">
                    <a:lumMod val="75000"/>
                  </a:schemeClr>
                </a:solidFill>
                <a:cs typeface="Arial" panose="020B0604020202020204" pitchFamily="34" charset="0"/>
              </a:rPr>
              <a:t>Understanding</a:t>
            </a:r>
            <a:r>
              <a:rPr sz="2200" b="1" spc="-10"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input</a:t>
            </a:r>
            <a:r>
              <a:rPr sz="2200" b="1" spc="-10" dirty="0">
                <a:solidFill>
                  <a:schemeClr val="bg1">
                    <a:lumMod val="75000"/>
                  </a:schemeClr>
                </a:solidFill>
                <a:cs typeface="Arial" panose="020B0604020202020204" pitchFamily="34" charset="0"/>
              </a:rPr>
              <a:t> </a:t>
            </a:r>
            <a:r>
              <a:rPr sz="2200" b="1" spc="-5" dirty="0">
                <a:solidFill>
                  <a:schemeClr val="bg1">
                    <a:lumMod val="75000"/>
                  </a:schemeClr>
                </a:solidFill>
                <a:cs typeface="Arial" panose="020B0604020202020204" pitchFamily="34" charset="0"/>
              </a:rPr>
              <a:t>pixels</a:t>
            </a:r>
            <a:endParaRPr sz="2200" dirty="0">
              <a:solidFill>
                <a:schemeClr val="bg1">
                  <a:lumMod val="75000"/>
                </a:schemeClr>
              </a:solidFill>
              <a:cs typeface="Arial" panose="020B0604020202020204" pitchFamily="34" charset="0"/>
            </a:endParaRPr>
          </a:p>
          <a:p>
            <a:pPr marL="469900" indent="-342900">
              <a:lnSpc>
                <a:spcPct val="110000"/>
              </a:lnSpc>
              <a:spcBef>
                <a:spcPts val="50"/>
              </a:spcBef>
              <a:buChar char="-"/>
              <a:tabLst>
                <a:tab pos="469265" algn="l"/>
                <a:tab pos="469900" algn="l"/>
              </a:tabLst>
            </a:pPr>
            <a:r>
              <a:rPr sz="2200" dirty="0">
                <a:solidFill>
                  <a:schemeClr val="bg1">
                    <a:lumMod val="75000"/>
                  </a:schemeClr>
                </a:solidFill>
                <a:cs typeface="Arial" panose="020B0604020202020204" pitchFamily="34" charset="0"/>
              </a:rPr>
              <a:t>Identifying</a:t>
            </a:r>
            <a:r>
              <a:rPr sz="2200" spc="-3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important</a:t>
            </a:r>
            <a:r>
              <a:rPr sz="2200" spc="-3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pixels</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Saliency</a:t>
            </a:r>
            <a:r>
              <a:rPr sz="2200" spc="-3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via</a:t>
            </a:r>
            <a:r>
              <a:rPr sz="2200" spc="-3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backprop</a:t>
            </a:r>
            <a:endParaRPr sz="2200" dirty="0">
              <a:solidFill>
                <a:schemeClr val="bg1">
                  <a:lumMod val="75000"/>
                </a:schemeClr>
              </a:solidFill>
              <a:cs typeface="Arial" panose="020B0604020202020204" pitchFamily="34" charset="0"/>
            </a:endParaRPr>
          </a:p>
          <a:p>
            <a:pPr marL="469900" indent="-342900">
              <a:lnSpc>
                <a:spcPct val="110000"/>
              </a:lnSpc>
              <a:spcBef>
                <a:spcPts val="50"/>
              </a:spcBef>
              <a:buChar char="-"/>
              <a:tabLst>
                <a:tab pos="469265" algn="l"/>
                <a:tab pos="469900" algn="l"/>
              </a:tabLst>
            </a:pPr>
            <a:r>
              <a:rPr sz="2200" dirty="0">
                <a:solidFill>
                  <a:schemeClr val="bg1">
                    <a:lumMod val="75000"/>
                  </a:schemeClr>
                </a:solidFill>
                <a:cs typeface="Arial" panose="020B0604020202020204" pitchFamily="34" charset="0"/>
              </a:rPr>
              <a:t>Guided</a:t>
            </a:r>
            <a:r>
              <a:rPr sz="2200" spc="-2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backprop</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to</a:t>
            </a:r>
            <a:r>
              <a:rPr sz="2200" spc="-2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generate</a:t>
            </a:r>
            <a:r>
              <a:rPr sz="2200" spc="-2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images</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Gradient</a:t>
            </a:r>
            <a:r>
              <a:rPr sz="2200" spc="-2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ascent</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to</a:t>
            </a:r>
            <a:r>
              <a:rPr sz="2200" spc="-1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visualize</a:t>
            </a:r>
            <a:r>
              <a:rPr sz="2200" spc="-2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features</a:t>
            </a:r>
          </a:p>
          <a:p>
            <a:pPr marL="12700" marR="1441450">
              <a:lnSpc>
                <a:spcPct val="110000"/>
              </a:lnSpc>
            </a:pPr>
            <a:r>
              <a:rPr sz="2200" b="1" spc="-5" dirty="0">
                <a:cs typeface="Arial" panose="020B0604020202020204" pitchFamily="34" charset="0"/>
              </a:rPr>
              <a:t>Adversarial perturbations </a:t>
            </a:r>
            <a:r>
              <a:rPr sz="2200" b="1" spc="-490" dirty="0">
                <a:cs typeface="Arial" panose="020B0604020202020204" pitchFamily="34" charset="0"/>
              </a:rPr>
              <a:t> </a:t>
            </a:r>
            <a:endParaRPr lang="en-US" sz="2200" b="1" spc="-490" dirty="0">
              <a:cs typeface="Arial" panose="020B0604020202020204" pitchFamily="34" charset="0"/>
            </a:endParaRPr>
          </a:p>
          <a:p>
            <a:pPr marL="12700" marR="1441450">
              <a:lnSpc>
                <a:spcPct val="110000"/>
              </a:lnSpc>
            </a:pPr>
            <a:r>
              <a:rPr sz="2200" b="1" spc="-5" dirty="0">
                <a:solidFill>
                  <a:schemeClr val="bg1">
                    <a:lumMod val="75000"/>
                  </a:schemeClr>
                </a:solidFill>
                <a:cs typeface="Arial" panose="020B0604020202020204" pitchFamily="34" charset="0"/>
              </a:rPr>
              <a:t>Style</a:t>
            </a:r>
            <a:r>
              <a:rPr sz="2200" b="1" spc="-10" dirty="0">
                <a:solidFill>
                  <a:schemeClr val="bg1">
                    <a:lumMod val="75000"/>
                  </a:schemeClr>
                </a:solidFill>
                <a:cs typeface="Arial" panose="020B0604020202020204" pitchFamily="34" charset="0"/>
              </a:rPr>
              <a:t> </a:t>
            </a:r>
            <a:r>
              <a:rPr sz="2200" b="1" spc="-5" dirty="0">
                <a:solidFill>
                  <a:schemeClr val="bg1">
                    <a:lumMod val="75000"/>
                  </a:schemeClr>
                </a:solidFill>
                <a:cs typeface="Arial" panose="020B0604020202020204" pitchFamily="34" charset="0"/>
              </a:rPr>
              <a:t>transfer</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Features</a:t>
            </a:r>
            <a:r>
              <a:rPr sz="2200" spc="-5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inversion</a:t>
            </a:r>
            <a:endParaRPr sz="2200" dirty="0">
              <a:solidFill>
                <a:schemeClr val="bg1">
                  <a:lumMod val="75000"/>
                </a:schemeClr>
              </a:solidFill>
              <a:cs typeface="Arial" panose="020B0604020202020204" pitchFamily="34" charset="0"/>
            </a:endParaRPr>
          </a:p>
          <a:p>
            <a:pPr marL="469900" indent="-342900">
              <a:lnSpc>
                <a:spcPct val="110000"/>
              </a:lnSpc>
              <a:spcBef>
                <a:spcPts val="50"/>
              </a:spcBef>
              <a:buChar char="-"/>
              <a:tabLst>
                <a:tab pos="469265" algn="l"/>
                <a:tab pos="469900" algn="l"/>
              </a:tabLst>
            </a:pPr>
            <a:r>
              <a:rPr sz="2200" spc="-5" dirty="0">
                <a:solidFill>
                  <a:schemeClr val="bg1">
                    <a:lumMod val="75000"/>
                  </a:schemeClr>
                </a:solidFill>
                <a:cs typeface="Arial" panose="020B0604020202020204" pitchFamily="34" charset="0"/>
              </a:rPr>
              <a:t>Deep</a:t>
            </a:r>
            <a:r>
              <a:rPr sz="2200" spc="-4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dream</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Texture</a:t>
            </a:r>
            <a:r>
              <a:rPr sz="2200" spc="-5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synthesis</a:t>
            </a:r>
          </a:p>
          <a:p>
            <a:pPr marL="469900" indent="-342900">
              <a:lnSpc>
                <a:spcPct val="110000"/>
              </a:lnSpc>
              <a:spcBef>
                <a:spcPts val="45"/>
              </a:spcBef>
              <a:buChar char="-"/>
              <a:tabLst>
                <a:tab pos="469265" algn="l"/>
                <a:tab pos="469900" algn="l"/>
              </a:tabLst>
            </a:pPr>
            <a:r>
              <a:rPr sz="2200" spc="-5" dirty="0">
                <a:solidFill>
                  <a:schemeClr val="bg1">
                    <a:lumMod val="75000"/>
                  </a:schemeClr>
                </a:solidFill>
                <a:cs typeface="Arial" panose="020B0604020202020204" pitchFamily="34" charset="0"/>
              </a:rPr>
              <a:t>Neural</a:t>
            </a:r>
            <a:r>
              <a:rPr sz="2200" spc="-3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style</a:t>
            </a:r>
            <a:r>
              <a:rPr sz="2200" spc="-3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transfer</a:t>
            </a:r>
          </a:p>
        </p:txBody>
      </p:sp>
    </p:spTree>
    <p:extLst>
      <p:ext uri="{BB962C8B-B14F-4D97-AF65-F5344CB8AC3E}">
        <p14:creationId xmlns:p14="http://schemas.microsoft.com/office/powerpoint/2010/main" val="149319573"/>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6E5B7-6227-4782-ED60-F9559A14A66C}"/>
              </a:ext>
            </a:extLst>
          </p:cNvPr>
          <p:cNvSpPr>
            <a:spLocks noGrp="1"/>
          </p:cNvSpPr>
          <p:nvPr>
            <p:ph type="title"/>
          </p:nvPr>
        </p:nvSpPr>
        <p:spPr/>
        <p:txBody>
          <a:bodyPr/>
          <a:lstStyle/>
          <a:p>
            <a:r>
              <a:rPr lang="en-US" altLang="zh-CN" sz="2800" spc="-5" dirty="0"/>
              <a:t>Last</a:t>
            </a:r>
            <a:r>
              <a:rPr lang="en-US" altLang="zh-CN" sz="2800" spc="-20" dirty="0"/>
              <a:t> </a:t>
            </a:r>
            <a:r>
              <a:rPr lang="en-US" altLang="zh-CN" sz="2800" spc="-5" dirty="0"/>
              <a:t>time:</a:t>
            </a:r>
            <a:r>
              <a:rPr lang="en-US" altLang="zh-CN" sz="2800" spc="-15" dirty="0"/>
              <a:t> </a:t>
            </a:r>
            <a:r>
              <a:rPr lang="en-US" altLang="zh-CN" sz="2800" spc="-5" dirty="0"/>
              <a:t>Weight</a:t>
            </a:r>
            <a:r>
              <a:rPr lang="en-US" altLang="zh-CN" sz="2800" spc="-15" dirty="0"/>
              <a:t> </a:t>
            </a:r>
            <a:r>
              <a:rPr lang="en-US" altLang="zh-CN" sz="2800" spc="-5" dirty="0"/>
              <a:t>Initialization</a:t>
            </a:r>
            <a:endParaRPr lang="zh-CN" altLang="en-US" dirty="0"/>
          </a:p>
        </p:txBody>
      </p:sp>
      <p:pic>
        <p:nvPicPr>
          <p:cNvPr id="13" name="object 2">
            <a:extLst>
              <a:ext uri="{FF2B5EF4-FFF2-40B4-BE49-F238E27FC236}">
                <a16:creationId xmlns:a16="http://schemas.microsoft.com/office/drawing/2014/main" id="{9B11C286-D803-2C97-B763-636B7FEB5F2E}"/>
              </a:ext>
            </a:extLst>
          </p:cNvPr>
          <p:cNvPicPr/>
          <p:nvPr/>
        </p:nvPicPr>
        <p:blipFill>
          <a:blip r:embed="rId3" cstate="print"/>
          <a:stretch>
            <a:fillRect/>
          </a:stretch>
        </p:blipFill>
        <p:spPr>
          <a:xfrm>
            <a:off x="154847" y="4046983"/>
            <a:ext cx="8631936" cy="1709927"/>
          </a:xfrm>
          <a:prstGeom prst="rect">
            <a:avLst/>
          </a:prstGeom>
        </p:spPr>
      </p:pic>
      <p:grpSp>
        <p:nvGrpSpPr>
          <p:cNvPr id="14" name="object 3">
            <a:extLst>
              <a:ext uri="{FF2B5EF4-FFF2-40B4-BE49-F238E27FC236}">
                <a16:creationId xmlns:a16="http://schemas.microsoft.com/office/drawing/2014/main" id="{BAC235CB-D3D6-ACFE-CBF5-DB94143ADB77}"/>
              </a:ext>
            </a:extLst>
          </p:cNvPr>
          <p:cNvGrpSpPr/>
          <p:nvPr/>
        </p:nvGrpSpPr>
        <p:grpSpPr>
          <a:xfrm>
            <a:off x="357158" y="1994089"/>
            <a:ext cx="5431790" cy="1633855"/>
            <a:chOff x="94488" y="902208"/>
            <a:chExt cx="5431790" cy="1633855"/>
          </a:xfrm>
        </p:grpSpPr>
        <p:pic>
          <p:nvPicPr>
            <p:cNvPr id="15" name="object 4">
              <a:extLst>
                <a:ext uri="{FF2B5EF4-FFF2-40B4-BE49-F238E27FC236}">
                  <a16:creationId xmlns:a16="http://schemas.microsoft.com/office/drawing/2014/main" id="{533EA372-36AE-ADCF-5285-EC724B9E235B}"/>
                </a:ext>
              </a:extLst>
            </p:cNvPr>
            <p:cNvPicPr/>
            <p:nvPr/>
          </p:nvPicPr>
          <p:blipFill>
            <a:blip r:embed="rId4" cstate="print"/>
            <a:stretch>
              <a:fillRect/>
            </a:stretch>
          </p:blipFill>
          <p:spPr>
            <a:xfrm>
              <a:off x="94488" y="902208"/>
              <a:ext cx="5431536" cy="1633727"/>
            </a:xfrm>
            <a:prstGeom prst="rect">
              <a:avLst/>
            </a:prstGeom>
          </p:spPr>
        </p:pic>
        <p:sp>
          <p:nvSpPr>
            <p:cNvPr id="16" name="object 5">
              <a:extLst>
                <a:ext uri="{FF2B5EF4-FFF2-40B4-BE49-F238E27FC236}">
                  <a16:creationId xmlns:a16="http://schemas.microsoft.com/office/drawing/2014/main" id="{F8164859-4A60-F49F-E2FD-850734D7C397}"/>
                </a:ext>
              </a:extLst>
            </p:cNvPr>
            <p:cNvSpPr/>
            <p:nvPr/>
          </p:nvSpPr>
          <p:spPr>
            <a:xfrm>
              <a:off x="517225" y="1791975"/>
              <a:ext cx="4978400" cy="263525"/>
            </a:xfrm>
            <a:custGeom>
              <a:avLst/>
              <a:gdLst/>
              <a:ahLst/>
              <a:cxnLst/>
              <a:rect l="l" t="t" r="r" b="b"/>
              <a:pathLst>
                <a:path w="4978400" h="263525">
                  <a:moveTo>
                    <a:pt x="0" y="0"/>
                  </a:moveTo>
                  <a:lnTo>
                    <a:pt x="4978060" y="0"/>
                  </a:lnTo>
                  <a:lnTo>
                    <a:pt x="4978060" y="263265"/>
                  </a:lnTo>
                  <a:lnTo>
                    <a:pt x="0" y="263265"/>
                  </a:lnTo>
                  <a:lnTo>
                    <a:pt x="0" y="0"/>
                  </a:lnTo>
                  <a:close/>
                </a:path>
              </a:pathLst>
            </a:custGeom>
            <a:ln w="28560">
              <a:solidFill>
                <a:srgbClr val="0000FF"/>
              </a:solidFill>
            </a:ln>
          </p:spPr>
          <p:txBody>
            <a:bodyPr wrap="square" lIns="0" tIns="0" rIns="0" bIns="0" rtlCol="0"/>
            <a:lstStyle/>
            <a:p>
              <a:endParaRPr/>
            </a:p>
          </p:txBody>
        </p:sp>
      </p:grpSp>
      <p:sp>
        <p:nvSpPr>
          <p:cNvPr id="17" name="object 8">
            <a:extLst>
              <a:ext uri="{FF2B5EF4-FFF2-40B4-BE49-F238E27FC236}">
                <a16:creationId xmlns:a16="http://schemas.microsoft.com/office/drawing/2014/main" id="{E2AFDD20-8CF4-5474-7C56-CA0D45D4A5B8}"/>
              </a:ext>
            </a:extLst>
          </p:cNvPr>
          <p:cNvSpPr txBox="1"/>
          <p:nvPr/>
        </p:nvSpPr>
        <p:spPr>
          <a:xfrm>
            <a:off x="357158" y="6293105"/>
            <a:ext cx="7262842" cy="174407"/>
          </a:xfrm>
          <a:prstGeom prst="rect">
            <a:avLst/>
          </a:prstGeom>
        </p:spPr>
        <p:txBody>
          <a:bodyPr vert="horz" wrap="square" lIns="0" tIns="12700" rIns="0" bIns="0" rtlCol="0">
            <a:spAutoFit/>
          </a:bodyPr>
          <a:lstStyle/>
          <a:p>
            <a:pPr marL="12700">
              <a:lnSpc>
                <a:spcPct val="100000"/>
              </a:lnSpc>
              <a:spcBef>
                <a:spcPts val="100"/>
              </a:spcBef>
            </a:pPr>
            <a:r>
              <a:rPr sz="1050" spc="-5" dirty="0">
                <a:latin typeface="+mn-lt"/>
                <a:cs typeface="Arial MT"/>
              </a:rPr>
              <a:t>Glorot </a:t>
            </a:r>
            <a:r>
              <a:rPr sz="1050" spc="-10" dirty="0">
                <a:latin typeface="+mn-lt"/>
                <a:cs typeface="Arial MT"/>
              </a:rPr>
              <a:t>and</a:t>
            </a:r>
            <a:r>
              <a:rPr sz="1050" dirty="0">
                <a:latin typeface="+mn-lt"/>
                <a:cs typeface="Arial MT"/>
              </a:rPr>
              <a:t> </a:t>
            </a:r>
            <a:r>
              <a:rPr sz="1050" spc="-10" dirty="0">
                <a:latin typeface="+mn-lt"/>
                <a:cs typeface="Arial MT"/>
              </a:rPr>
              <a:t>Bengio,</a:t>
            </a:r>
            <a:r>
              <a:rPr sz="1050" dirty="0">
                <a:latin typeface="+mn-lt"/>
                <a:cs typeface="Arial MT"/>
              </a:rPr>
              <a:t> </a:t>
            </a:r>
            <a:r>
              <a:rPr sz="1050" spc="-10" dirty="0">
                <a:latin typeface="+mn-lt"/>
                <a:cs typeface="Arial MT"/>
              </a:rPr>
              <a:t>“Understanding</a:t>
            </a:r>
            <a:r>
              <a:rPr sz="1050" dirty="0">
                <a:latin typeface="+mn-lt"/>
                <a:cs typeface="Arial MT"/>
              </a:rPr>
              <a:t> </a:t>
            </a:r>
            <a:r>
              <a:rPr sz="1050" spc="-5" dirty="0">
                <a:latin typeface="+mn-lt"/>
                <a:cs typeface="Arial MT"/>
              </a:rPr>
              <a:t>the</a:t>
            </a:r>
            <a:r>
              <a:rPr sz="1050" dirty="0">
                <a:latin typeface="+mn-lt"/>
                <a:cs typeface="Arial MT"/>
              </a:rPr>
              <a:t> </a:t>
            </a:r>
            <a:r>
              <a:rPr sz="1050" spc="-5" dirty="0">
                <a:latin typeface="+mn-lt"/>
                <a:cs typeface="Arial MT"/>
              </a:rPr>
              <a:t>difficulty</a:t>
            </a:r>
            <a:r>
              <a:rPr sz="1050" spc="5" dirty="0">
                <a:latin typeface="+mn-lt"/>
                <a:cs typeface="Arial MT"/>
              </a:rPr>
              <a:t> </a:t>
            </a:r>
            <a:r>
              <a:rPr sz="1050" spc="-5" dirty="0">
                <a:latin typeface="+mn-lt"/>
                <a:cs typeface="Arial MT"/>
              </a:rPr>
              <a:t>of</a:t>
            </a:r>
            <a:r>
              <a:rPr sz="1050" dirty="0">
                <a:latin typeface="+mn-lt"/>
                <a:cs typeface="Arial MT"/>
              </a:rPr>
              <a:t> </a:t>
            </a:r>
            <a:r>
              <a:rPr sz="1050" spc="-5" dirty="0">
                <a:latin typeface="+mn-lt"/>
                <a:cs typeface="Arial MT"/>
              </a:rPr>
              <a:t>training</a:t>
            </a:r>
            <a:r>
              <a:rPr sz="1050" dirty="0">
                <a:latin typeface="+mn-lt"/>
                <a:cs typeface="Arial MT"/>
              </a:rPr>
              <a:t> </a:t>
            </a:r>
            <a:r>
              <a:rPr sz="1050" spc="-10" dirty="0">
                <a:latin typeface="+mn-lt"/>
                <a:cs typeface="Arial MT"/>
              </a:rPr>
              <a:t>deep</a:t>
            </a:r>
            <a:r>
              <a:rPr sz="1050" dirty="0">
                <a:latin typeface="+mn-lt"/>
                <a:cs typeface="Arial MT"/>
              </a:rPr>
              <a:t> </a:t>
            </a:r>
            <a:r>
              <a:rPr sz="1050" spc="-10" dirty="0">
                <a:latin typeface="+mn-lt"/>
                <a:cs typeface="Arial MT"/>
              </a:rPr>
              <a:t>feedforward</a:t>
            </a:r>
            <a:r>
              <a:rPr sz="1050" dirty="0">
                <a:latin typeface="+mn-lt"/>
                <a:cs typeface="Arial MT"/>
              </a:rPr>
              <a:t> </a:t>
            </a:r>
            <a:r>
              <a:rPr sz="1050" spc="-10" dirty="0">
                <a:latin typeface="+mn-lt"/>
                <a:cs typeface="Arial MT"/>
              </a:rPr>
              <a:t>neural</a:t>
            </a:r>
            <a:r>
              <a:rPr sz="1050" spc="10" dirty="0">
                <a:latin typeface="+mn-lt"/>
                <a:cs typeface="Arial MT"/>
              </a:rPr>
              <a:t> </a:t>
            </a:r>
            <a:r>
              <a:rPr sz="1050" spc="-5" dirty="0">
                <a:latin typeface="+mn-lt"/>
                <a:cs typeface="Arial MT"/>
              </a:rPr>
              <a:t>networks”,</a:t>
            </a:r>
            <a:r>
              <a:rPr sz="1050" dirty="0">
                <a:latin typeface="+mn-lt"/>
                <a:cs typeface="Arial MT"/>
              </a:rPr>
              <a:t> </a:t>
            </a:r>
            <a:r>
              <a:rPr sz="1050" spc="-5" dirty="0">
                <a:latin typeface="+mn-lt"/>
                <a:cs typeface="Arial MT"/>
              </a:rPr>
              <a:t>AISTAT</a:t>
            </a:r>
            <a:r>
              <a:rPr sz="1050" spc="5" dirty="0">
                <a:latin typeface="+mn-lt"/>
                <a:cs typeface="Arial MT"/>
              </a:rPr>
              <a:t> </a:t>
            </a:r>
            <a:r>
              <a:rPr sz="1050" spc="-10" dirty="0">
                <a:latin typeface="+mn-lt"/>
                <a:cs typeface="Arial MT"/>
              </a:rPr>
              <a:t>2010</a:t>
            </a:r>
            <a:endParaRPr sz="1050" dirty="0">
              <a:latin typeface="+mn-lt"/>
              <a:cs typeface="Arial MT"/>
            </a:endParaRPr>
          </a:p>
        </p:txBody>
      </p:sp>
      <p:sp>
        <p:nvSpPr>
          <p:cNvPr id="18" name="object 6">
            <a:extLst>
              <a:ext uri="{FF2B5EF4-FFF2-40B4-BE49-F238E27FC236}">
                <a16:creationId xmlns:a16="http://schemas.microsoft.com/office/drawing/2014/main" id="{65EAEF67-B00E-9FDF-2A5E-15FF8E79CCE7}"/>
              </a:ext>
            </a:extLst>
          </p:cNvPr>
          <p:cNvSpPr txBox="1"/>
          <p:nvPr/>
        </p:nvSpPr>
        <p:spPr>
          <a:xfrm>
            <a:off x="5551170" y="1168688"/>
            <a:ext cx="3829050" cy="689932"/>
          </a:xfrm>
          <a:prstGeom prst="rect">
            <a:avLst/>
          </a:prstGeom>
        </p:spPr>
        <p:txBody>
          <a:bodyPr vert="horz" wrap="square" lIns="0" tIns="12700" rIns="0" bIns="0" rtlCol="0">
            <a:spAutoFit/>
          </a:bodyPr>
          <a:lstStyle/>
          <a:p>
            <a:pPr marL="12700" marR="5080">
              <a:lnSpc>
                <a:spcPct val="100000"/>
              </a:lnSpc>
              <a:spcBef>
                <a:spcPts val="100"/>
              </a:spcBef>
            </a:pPr>
            <a:r>
              <a:rPr sz="2200" spc="-5" dirty="0">
                <a:cs typeface="Arial" panose="020B0604020202020204" pitchFamily="34" charset="0"/>
              </a:rPr>
              <a:t>“Just right”: Activations are </a:t>
            </a:r>
            <a:r>
              <a:rPr sz="2200" spc="-545" dirty="0">
                <a:cs typeface="Arial" panose="020B0604020202020204" pitchFamily="34" charset="0"/>
              </a:rPr>
              <a:t> </a:t>
            </a:r>
            <a:r>
              <a:rPr sz="2200" dirty="0">
                <a:cs typeface="Arial" panose="020B0604020202020204" pitchFamily="34" charset="0"/>
              </a:rPr>
              <a:t>nicely</a:t>
            </a:r>
            <a:r>
              <a:rPr sz="2200" spc="-30" dirty="0">
                <a:cs typeface="Arial" panose="020B0604020202020204" pitchFamily="34" charset="0"/>
              </a:rPr>
              <a:t> </a:t>
            </a:r>
            <a:r>
              <a:rPr sz="2200" dirty="0">
                <a:cs typeface="Arial" panose="020B0604020202020204" pitchFamily="34" charset="0"/>
              </a:rPr>
              <a:t>scaled</a:t>
            </a:r>
            <a:r>
              <a:rPr sz="2200" spc="-25" dirty="0">
                <a:cs typeface="Arial" panose="020B0604020202020204" pitchFamily="34" charset="0"/>
              </a:rPr>
              <a:t> </a:t>
            </a:r>
            <a:r>
              <a:rPr sz="2200" spc="-5" dirty="0">
                <a:cs typeface="Arial" panose="020B0604020202020204" pitchFamily="34" charset="0"/>
              </a:rPr>
              <a:t>for</a:t>
            </a:r>
            <a:r>
              <a:rPr sz="2200" spc="-25" dirty="0">
                <a:cs typeface="Arial" panose="020B0604020202020204" pitchFamily="34" charset="0"/>
              </a:rPr>
              <a:t> </a:t>
            </a:r>
            <a:r>
              <a:rPr sz="2200" dirty="0">
                <a:cs typeface="Arial" panose="020B0604020202020204" pitchFamily="34" charset="0"/>
              </a:rPr>
              <a:t>all</a:t>
            </a:r>
            <a:r>
              <a:rPr sz="2200" spc="-15" dirty="0">
                <a:cs typeface="Arial" panose="020B0604020202020204" pitchFamily="34" charset="0"/>
              </a:rPr>
              <a:t> </a:t>
            </a:r>
            <a:r>
              <a:rPr sz="2200" spc="-5" dirty="0">
                <a:cs typeface="Arial" panose="020B0604020202020204" pitchFamily="34" charset="0"/>
              </a:rPr>
              <a:t>layers!</a:t>
            </a:r>
            <a:endParaRPr sz="2200" dirty="0">
              <a:cs typeface="Arial" panose="020B0604020202020204" pitchFamily="34" charset="0"/>
            </a:endParaRPr>
          </a:p>
        </p:txBody>
      </p:sp>
      <p:sp>
        <p:nvSpPr>
          <p:cNvPr id="20" name="文本框 19">
            <a:extLst>
              <a:ext uri="{FF2B5EF4-FFF2-40B4-BE49-F238E27FC236}">
                <a16:creationId xmlns:a16="http://schemas.microsoft.com/office/drawing/2014/main" id="{5D615ACC-5737-94CB-330A-4DC6E1C32995}"/>
              </a:ext>
            </a:extLst>
          </p:cNvPr>
          <p:cNvSpPr txBox="1"/>
          <p:nvPr/>
        </p:nvSpPr>
        <p:spPr>
          <a:xfrm>
            <a:off x="154847" y="1374767"/>
            <a:ext cx="4906958" cy="348878"/>
          </a:xfrm>
          <a:prstGeom prst="rect">
            <a:avLst/>
          </a:prstGeom>
          <a:noFill/>
        </p:spPr>
        <p:txBody>
          <a:bodyPr wrap="square">
            <a:spAutoFit/>
          </a:bodyPr>
          <a:lstStyle/>
          <a:p>
            <a:pPr marL="12700" marR="5080">
              <a:lnSpc>
                <a:spcPts val="2020"/>
              </a:lnSpc>
              <a:spcBef>
                <a:spcPts val="180"/>
              </a:spcBef>
            </a:pPr>
            <a:r>
              <a:rPr lang="en-US" altLang="zh-CN" sz="2200" spc="-5" dirty="0">
                <a:solidFill>
                  <a:srgbClr val="0000FF"/>
                </a:solidFill>
                <a:cs typeface="Arial" panose="020B0604020202020204" pitchFamily="34" charset="0"/>
              </a:rPr>
              <a:t>“Xavier” initialization: </a:t>
            </a:r>
            <a:r>
              <a:rPr lang="en-US" altLang="zh-CN" sz="2200" spc="-459" dirty="0">
                <a:solidFill>
                  <a:srgbClr val="0000FF"/>
                </a:solidFill>
                <a:cs typeface="Arial" panose="020B0604020202020204" pitchFamily="34" charset="0"/>
              </a:rPr>
              <a:t> </a:t>
            </a:r>
            <a:r>
              <a:rPr lang="en-US" altLang="zh-CN" sz="2200" dirty="0">
                <a:solidFill>
                  <a:srgbClr val="0000FF"/>
                </a:solidFill>
                <a:cs typeface="Arial" panose="020B0604020202020204" pitchFamily="34" charset="0"/>
              </a:rPr>
              <a:t>std</a:t>
            </a:r>
            <a:r>
              <a:rPr lang="en-US" altLang="zh-CN" sz="2200" spc="-5" dirty="0">
                <a:solidFill>
                  <a:srgbClr val="0000FF"/>
                </a:solidFill>
                <a:cs typeface="Arial" panose="020B0604020202020204" pitchFamily="34" charset="0"/>
              </a:rPr>
              <a:t> </a:t>
            </a:r>
            <a:r>
              <a:rPr lang="en-US" altLang="zh-CN" sz="2200" dirty="0">
                <a:solidFill>
                  <a:srgbClr val="0000FF"/>
                </a:solidFill>
                <a:cs typeface="Arial" panose="020B0604020202020204" pitchFamily="34" charset="0"/>
              </a:rPr>
              <a:t>=</a:t>
            </a:r>
            <a:r>
              <a:rPr lang="en-US" altLang="zh-CN" sz="2200" spc="-10" dirty="0">
                <a:solidFill>
                  <a:srgbClr val="0000FF"/>
                </a:solidFill>
                <a:cs typeface="Arial" panose="020B0604020202020204" pitchFamily="34" charset="0"/>
              </a:rPr>
              <a:t> </a:t>
            </a:r>
            <a:r>
              <a:rPr lang="en-US" altLang="zh-CN" sz="2200" spc="-5" dirty="0">
                <a:solidFill>
                  <a:srgbClr val="0000FF"/>
                </a:solidFill>
                <a:cs typeface="Arial" panose="020B0604020202020204" pitchFamily="34" charset="0"/>
              </a:rPr>
              <a:t>1/sqrt(Din)</a:t>
            </a:r>
            <a:endParaRPr lang="en-US" altLang="zh-CN" sz="2200" dirty="0">
              <a:cs typeface="Arial" panose="020B0604020202020204" pitchFamily="34" charset="0"/>
            </a:endParaRPr>
          </a:p>
        </p:txBody>
      </p:sp>
    </p:spTree>
    <p:extLst>
      <p:ext uri="{BB962C8B-B14F-4D97-AF65-F5344CB8AC3E}">
        <p14:creationId xmlns:p14="http://schemas.microsoft.com/office/powerpoint/2010/main" val="1191037988"/>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67CD2-17BB-410C-FC58-02CA6839BA33}"/>
              </a:ext>
            </a:extLst>
          </p:cNvPr>
          <p:cNvSpPr>
            <a:spLocks noGrp="1"/>
          </p:cNvSpPr>
          <p:nvPr>
            <p:ph type="title"/>
          </p:nvPr>
        </p:nvSpPr>
        <p:spPr/>
        <p:txBody>
          <a:bodyPr/>
          <a:lstStyle/>
          <a:p>
            <a:r>
              <a:rPr lang="en-US" altLang="zh-CN" sz="2800" dirty="0"/>
              <a:t>Fooling</a:t>
            </a:r>
            <a:r>
              <a:rPr lang="en-US" altLang="zh-CN" sz="2800" spc="-10" dirty="0"/>
              <a:t> </a:t>
            </a:r>
            <a:r>
              <a:rPr lang="en-US" altLang="zh-CN" sz="2800" dirty="0"/>
              <a:t>Images</a:t>
            </a:r>
            <a:r>
              <a:rPr lang="en-US" altLang="zh-CN" sz="2800" spc="-10" dirty="0"/>
              <a:t> </a:t>
            </a:r>
            <a:r>
              <a:rPr lang="en-US" altLang="zh-CN" sz="2800" dirty="0"/>
              <a:t>/</a:t>
            </a:r>
            <a:r>
              <a:rPr lang="en-US" altLang="zh-CN" sz="2800" spc="-20" dirty="0"/>
              <a:t> </a:t>
            </a:r>
            <a:r>
              <a:rPr lang="en-US" altLang="zh-CN" sz="2800" dirty="0"/>
              <a:t>Adversarial</a:t>
            </a:r>
            <a:r>
              <a:rPr lang="en-US" altLang="zh-CN" sz="2800" spc="-5" dirty="0"/>
              <a:t> </a:t>
            </a:r>
            <a:r>
              <a:rPr lang="en-US" altLang="zh-CN" sz="2800" dirty="0"/>
              <a:t>Examples</a:t>
            </a:r>
            <a:endParaRPr lang="zh-CN" altLang="en-US" dirty="0"/>
          </a:p>
        </p:txBody>
      </p:sp>
      <p:sp>
        <p:nvSpPr>
          <p:cNvPr id="5" name="object 3">
            <a:extLst>
              <a:ext uri="{FF2B5EF4-FFF2-40B4-BE49-F238E27FC236}">
                <a16:creationId xmlns:a16="http://schemas.microsoft.com/office/drawing/2014/main" id="{5CFA21D0-58AE-8669-A9DF-227370C1DA52}"/>
              </a:ext>
            </a:extLst>
          </p:cNvPr>
          <p:cNvSpPr txBox="1"/>
          <p:nvPr/>
        </p:nvSpPr>
        <p:spPr>
          <a:xfrm>
            <a:off x="1919892" y="2437892"/>
            <a:ext cx="6476762" cy="2228815"/>
          </a:xfrm>
          <a:prstGeom prst="rect">
            <a:avLst/>
          </a:prstGeom>
        </p:spPr>
        <p:txBody>
          <a:bodyPr vert="horz" wrap="square" lIns="0" tIns="12700" rIns="0" bIns="0" rtlCol="0">
            <a:spAutoFit/>
          </a:bodyPr>
          <a:lstStyle/>
          <a:p>
            <a:pPr marL="477520" indent="-465455">
              <a:lnSpc>
                <a:spcPct val="150000"/>
              </a:lnSpc>
              <a:spcBef>
                <a:spcPts val="100"/>
              </a:spcBef>
              <a:buAutoNum type="arabicParenBoth"/>
              <a:tabLst>
                <a:tab pos="478155" algn="l"/>
              </a:tabLst>
            </a:pPr>
            <a:r>
              <a:rPr sz="2400" spc="-5" dirty="0">
                <a:latin typeface="+mn-lt"/>
                <a:cs typeface="Arial MT"/>
              </a:rPr>
              <a:t>Start</a:t>
            </a:r>
            <a:r>
              <a:rPr sz="2400" spc="-15" dirty="0">
                <a:latin typeface="+mn-lt"/>
                <a:cs typeface="Arial MT"/>
              </a:rPr>
              <a:t> </a:t>
            </a:r>
            <a:r>
              <a:rPr sz="2400" spc="-5" dirty="0">
                <a:latin typeface="+mn-lt"/>
                <a:cs typeface="Arial MT"/>
              </a:rPr>
              <a:t>from</a:t>
            </a:r>
            <a:r>
              <a:rPr sz="2400" spc="-10" dirty="0">
                <a:latin typeface="+mn-lt"/>
                <a:cs typeface="Arial MT"/>
              </a:rPr>
              <a:t> </a:t>
            </a:r>
            <a:r>
              <a:rPr sz="2400" dirty="0">
                <a:latin typeface="+mn-lt"/>
                <a:cs typeface="Arial MT"/>
              </a:rPr>
              <a:t>an</a:t>
            </a:r>
            <a:r>
              <a:rPr sz="2400" spc="-10" dirty="0">
                <a:latin typeface="+mn-lt"/>
                <a:cs typeface="Arial MT"/>
              </a:rPr>
              <a:t> </a:t>
            </a:r>
            <a:r>
              <a:rPr sz="2400" spc="-5" dirty="0">
                <a:latin typeface="+mn-lt"/>
                <a:cs typeface="Arial MT"/>
              </a:rPr>
              <a:t>arbitrary</a:t>
            </a:r>
            <a:r>
              <a:rPr sz="2400" spc="-10" dirty="0">
                <a:latin typeface="+mn-lt"/>
                <a:cs typeface="Arial MT"/>
              </a:rPr>
              <a:t> </a:t>
            </a:r>
            <a:r>
              <a:rPr sz="2400" dirty="0">
                <a:latin typeface="+mn-lt"/>
                <a:cs typeface="Arial MT"/>
              </a:rPr>
              <a:t>image</a:t>
            </a:r>
          </a:p>
          <a:p>
            <a:pPr marL="477520" indent="-465455">
              <a:lnSpc>
                <a:spcPct val="150000"/>
              </a:lnSpc>
              <a:spcBef>
                <a:spcPts val="20"/>
              </a:spcBef>
              <a:buAutoNum type="arabicParenBoth"/>
              <a:tabLst>
                <a:tab pos="478155" algn="l"/>
              </a:tabLst>
            </a:pPr>
            <a:r>
              <a:rPr sz="2400" dirty="0">
                <a:latin typeface="+mn-lt"/>
                <a:cs typeface="Arial MT"/>
              </a:rPr>
              <a:t>Pick</a:t>
            </a:r>
            <a:r>
              <a:rPr sz="2400" spc="-20" dirty="0">
                <a:latin typeface="+mn-lt"/>
                <a:cs typeface="Arial MT"/>
              </a:rPr>
              <a:t> </a:t>
            </a:r>
            <a:r>
              <a:rPr sz="2400" dirty="0">
                <a:latin typeface="+mn-lt"/>
                <a:cs typeface="Arial MT"/>
              </a:rPr>
              <a:t>an</a:t>
            </a:r>
            <a:r>
              <a:rPr sz="2400" spc="-20" dirty="0">
                <a:latin typeface="+mn-lt"/>
                <a:cs typeface="Arial MT"/>
              </a:rPr>
              <a:t> </a:t>
            </a:r>
            <a:r>
              <a:rPr sz="2400" spc="-5" dirty="0">
                <a:latin typeface="+mn-lt"/>
                <a:cs typeface="Arial MT"/>
              </a:rPr>
              <a:t>arbitrary</a:t>
            </a:r>
            <a:r>
              <a:rPr sz="2400" spc="-20" dirty="0">
                <a:latin typeface="+mn-lt"/>
                <a:cs typeface="Arial MT"/>
              </a:rPr>
              <a:t> </a:t>
            </a:r>
            <a:r>
              <a:rPr sz="2400" dirty="0">
                <a:latin typeface="+mn-lt"/>
                <a:cs typeface="Arial MT"/>
              </a:rPr>
              <a:t>class</a:t>
            </a:r>
          </a:p>
          <a:p>
            <a:pPr marL="477520" indent="-465455">
              <a:lnSpc>
                <a:spcPct val="150000"/>
              </a:lnSpc>
              <a:buAutoNum type="arabicParenBoth"/>
              <a:tabLst>
                <a:tab pos="478155" algn="l"/>
              </a:tabLst>
            </a:pPr>
            <a:r>
              <a:rPr sz="2400" spc="-5" dirty="0">
                <a:latin typeface="+mn-lt"/>
                <a:cs typeface="Arial MT"/>
              </a:rPr>
              <a:t>Modify</a:t>
            </a:r>
            <a:r>
              <a:rPr sz="2400" spc="-15" dirty="0">
                <a:latin typeface="+mn-lt"/>
                <a:cs typeface="Arial MT"/>
              </a:rPr>
              <a:t> </a:t>
            </a:r>
            <a:r>
              <a:rPr sz="2400" spc="-5" dirty="0">
                <a:latin typeface="+mn-lt"/>
                <a:cs typeface="Arial MT"/>
              </a:rPr>
              <a:t>the</a:t>
            </a:r>
            <a:r>
              <a:rPr sz="2400" spc="-15" dirty="0">
                <a:latin typeface="+mn-lt"/>
                <a:cs typeface="Arial MT"/>
              </a:rPr>
              <a:t> </a:t>
            </a:r>
            <a:r>
              <a:rPr sz="2400" dirty="0">
                <a:latin typeface="+mn-lt"/>
                <a:cs typeface="Arial MT"/>
              </a:rPr>
              <a:t>image</a:t>
            </a:r>
            <a:r>
              <a:rPr sz="2400" spc="-10" dirty="0">
                <a:latin typeface="+mn-lt"/>
                <a:cs typeface="Arial MT"/>
              </a:rPr>
              <a:t> </a:t>
            </a:r>
            <a:r>
              <a:rPr sz="2400" spc="-5" dirty="0">
                <a:latin typeface="+mn-lt"/>
                <a:cs typeface="Arial MT"/>
              </a:rPr>
              <a:t>to</a:t>
            </a:r>
            <a:r>
              <a:rPr sz="2400" spc="-15" dirty="0">
                <a:latin typeface="+mn-lt"/>
                <a:cs typeface="Arial MT"/>
              </a:rPr>
              <a:t> </a:t>
            </a:r>
            <a:r>
              <a:rPr sz="2400" dirty="0">
                <a:latin typeface="+mn-lt"/>
                <a:cs typeface="Arial MT"/>
              </a:rPr>
              <a:t>maximize</a:t>
            </a:r>
            <a:r>
              <a:rPr sz="2400" spc="-10" dirty="0">
                <a:latin typeface="+mn-lt"/>
                <a:cs typeface="Arial MT"/>
              </a:rPr>
              <a:t> </a:t>
            </a:r>
            <a:r>
              <a:rPr sz="2400" spc="-5" dirty="0">
                <a:latin typeface="+mn-lt"/>
                <a:cs typeface="Arial MT"/>
              </a:rPr>
              <a:t>the</a:t>
            </a:r>
            <a:r>
              <a:rPr sz="2400" spc="-15" dirty="0">
                <a:latin typeface="+mn-lt"/>
                <a:cs typeface="Arial MT"/>
              </a:rPr>
              <a:t> </a:t>
            </a:r>
            <a:r>
              <a:rPr sz="2400" dirty="0">
                <a:latin typeface="+mn-lt"/>
                <a:cs typeface="Arial MT"/>
              </a:rPr>
              <a:t>class</a:t>
            </a:r>
          </a:p>
          <a:p>
            <a:pPr marL="477520" indent="-465455">
              <a:lnSpc>
                <a:spcPct val="150000"/>
              </a:lnSpc>
              <a:spcBef>
                <a:spcPts val="25"/>
              </a:spcBef>
              <a:buAutoNum type="arabicParenBoth"/>
              <a:tabLst>
                <a:tab pos="478155" algn="l"/>
              </a:tabLst>
            </a:pPr>
            <a:r>
              <a:rPr sz="2400" dirty="0">
                <a:latin typeface="+mn-lt"/>
                <a:cs typeface="Arial MT"/>
              </a:rPr>
              <a:t>Repeat</a:t>
            </a:r>
            <a:r>
              <a:rPr sz="2400" spc="-15" dirty="0">
                <a:latin typeface="+mn-lt"/>
                <a:cs typeface="Arial MT"/>
              </a:rPr>
              <a:t> </a:t>
            </a:r>
            <a:r>
              <a:rPr sz="2400" spc="-5" dirty="0">
                <a:latin typeface="+mn-lt"/>
                <a:cs typeface="Arial MT"/>
              </a:rPr>
              <a:t>until network</a:t>
            </a:r>
            <a:r>
              <a:rPr sz="2400" spc="-10" dirty="0">
                <a:latin typeface="+mn-lt"/>
                <a:cs typeface="Arial MT"/>
              </a:rPr>
              <a:t> </a:t>
            </a:r>
            <a:r>
              <a:rPr sz="2400" dirty="0">
                <a:latin typeface="+mn-lt"/>
                <a:cs typeface="Arial MT"/>
              </a:rPr>
              <a:t>is</a:t>
            </a:r>
            <a:r>
              <a:rPr sz="2400" spc="-10" dirty="0">
                <a:latin typeface="+mn-lt"/>
                <a:cs typeface="Arial MT"/>
              </a:rPr>
              <a:t> </a:t>
            </a:r>
            <a:r>
              <a:rPr sz="2400" spc="-5" dirty="0">
                <a:latin typeface="+mn-lt"/>
                <a:cs typeface="Arial MT"/>
              </a:rPr>
              <a:t>fooled</a:t>
            </a:r>
            <a:endParaRPr sz="2400" dirty="0">
              <a:latin typeface="+mn-lt"/>
              <a:cs typeface="Arial MT"/>
            </a:endParaRPr>
          </a:p>
        </p:txBody>
      </p:sp>
    </p:spTree>
    <p:extLst>
      <p:ext uri="{BB962C8B-B14F-4D97-AF65-F5344CB8AC3E}">
        <p14:creationId xmlns:p14="http://schemas.microsoft.com/office/powerpoint/2010/main" val="3876183855"/>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81DF9-CA66-0630-A1ED-44578A7A40D6}"/>
              </a:ext>
            </a:extLst>
          </p:cNvPr>
          <p:cNvSpPr>
            <a:spLocks noGrp="1"/>
          </p:cNvSpPr>
          <p:nvPr>
            <p:ph type="title"/>
          </p:nvPr>
        </p:nvSpPr>
        <p:spPr/>
        <p:txBody>
          <a:bodyPr/>
          <a:lstStyle/>
          <a:p>
            <a:r>
              <a:rPr lang="en-US" altLang="zh-CN" sz="2800" dirty="0"/>
              <a:t>Fooling</a:t>
            </a:r>
            <a:r>
              <a:rPr lang="en-US" altLang="zh-CN" sz="2800" spc="-10" dirty="0"/>
              <a:t> </a:t>
            </a:r>
            <a:r>
              <a:rPr lang="en-US" altLang="zh-CN" sz="2800" dirty="0"/>
              <a:t>Images</a:t>
            </a:r>
            <a:r>
              <a:rPr lang="en-US" altLang="zh-CN" sz="2800" spc="-10" dirty="0"/>
              <a:t> </a:t>
            </a:r>
            <a:r>
              <a:rPr lang="en-US" altLang="zh-CN" sz="2800" dirty="0"/>
              <a:t>/</a:t>
            </a:r>
            <a:r>
              <a:rPr lang="en-US" altLang="zh-CN" sz="2800" spc="-20" dirty="0"/>
              <a:t> </a:t>
            </a:r>
            <a:r>
              <a:rPr lang="en-US" altLang="zh-CN" sz="2800" dirty="0"/>
              <a:t>Adversarial</a:t>
            </a:r>
            <a:r>
              <a:rPr lang="en-US" altLang="zh-CN" sz="2800" spc="-5" dirty="0"/>
              <a:t> </a:t>
            </a:r>
            <a:r>
              <a:rPr lang="en-US" altLang="zh-CN" sz="2800" dirty="0"/>
              <a:t>Examples</a:t>
            </a:r>
            <a:endParaRPr lang="zh-CN" altLang="en-US" dirty="0"/>
          </a:p>
        </p:txBody>
      </p:sp>
      <p:pic>
        <p:nvPicPr>
          <p:cNvPr id="4" name="object 3">
            <a:extLst>
              <a:ext uri="{FF2B5EF4-FFF2-40B4-BE49-F238E27FC236}">
                <a16:creationId xmlns:a16="http://schemas.microsoft.com/office/drawing/2014/main" id="{31D74DB4-53A7-573A-6B7B-A4BD92CEF746}"/>
              </a:ext>
            </a:extLst>
          </p:cNvPr>
          <p:cNvPicPr/>
          <p:nvPr/>
        </p:nvPicPr>
        <p:blipFill>
          <a:blip r:embed="rId3" cstate="print"/>
          <a:stretch>
            <a:fillRect/>
          </a:stretch>
        </p:blipFill>
        <p:spPr>
          <a:xfrm>
            <a:off x="440054" y="1625601"/>
            <a:ext cx="8033513" cy="3994910"/>
          </a:xfrm>
          <a:prstGeom prst="rect">
            <a:avLst/>
          </a:prstGeom>
        </p:spPr>
      </p:pic>
    </p:spTree>
    <p:extLst>
      <p:ext uri="{BB962C8B-B14F-4D97-AF65-F5344CB8AC3E}">
        <p14:creationId xmlns:p14="http://schemas.microsoft.com/office/powerpoint/2010/main" val="4231871923"/>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643D1E-3EF8-DC0B-B725-324D19C82185}"/>
              </a:ext>
            </a:extLst>
          </p:cNvPr>
          <p:cNvSpPr>
            <a:spLocks noGrp="1"/>
          </p:cNvSpPr>
          <p:nvPr>
            <p:ph type="title"/>
          </p:nvPr>
        </p:nvSpPr>
        <p:spPr/>
        <p:txBody>
          <a:bodyPr/>
          <a:lstStyle/>
          <a:p>
            <a:r>
              <a:rPr lang="en-US" altLang="zh-CN" sz="2800" dirty="0"/>
              <a:t>Fooling Images / </a:t>
            </a:r>
            <a:r>
              <a:rPr lang="en-US" altLang="zh-CN" sz="2800" spc="5" dirty="0"/>
              <a:t> </a:t>
            </a:r>
            <a:r>
              <a:rPr lang="en-US" altLang="zh-CN" sz="2800" dirty="0"/>
              <a:t>Adversarial</a:t>
            </a:r>
            <a:r>
              <a:rPr lang="en-US" altLang="zh-CN" sz="2800" spc="-60" dirty="0"/>
              <a:t> </a:t>
            </a:r>
            <a:r>
              <a:rPr lang="en-US" altLang="zh-CN" sz="2800" dirty="0"/>
              <a:t>Examples</a:t>
            </a:r>
            <a:endParaRPr lang="zh-CN" altLang="en-US" dirty="0"/>
          </a:p>
        </p:txBody>
      </p:sp>
      <p:pic>
        <p:nvPicPr>
          <p:cNvPr id="4" name="object 2">
            <a:extLst>
              <a:ext uri="{FF2B5EF4-FFF2-40B4-BE49-F238E27FC236}">
                <a16:creationId xmlns:a16="http://schemas.microsoft.com/office/drawing/2014/main" id="{FF80E059-3880-821C-6481-180F2982D12A}"/>
              </a:ext>
            </a:extLst>
          </p:cNvPr>
          <p:cNvPicPr/>
          <p:nvPr/>
        </p:nvPicPr>
        <p:blipFill>
          <a:blip r:embed="rId2" cstate="print"/>
          <a:stretch>
            <a:fillRect/>
          </a:stretch>
        </p:blipFill>
        <p:spPr>
          <a:xfrm>
            <a:off x="5039360" y="1198880"/>
            <a:ext cx="3456431" cy="5122457"/>
          </a:xfrm>
          <a:prstGeom prst="rect">
            <a:avLst/>
          </a:prstGeom>
        </p:spPr>
      </p:pic>
      <p:sp>
        <p:nvSpPr>
          <p:cNvPr id="5" name="object 5">
            <a:extLst>
              <a:ext uri="{FF2B5EF4-FFF2-40B4-BE49-F238E27FC236}">
                <a16:creationId xmlns:a16="http://schemas.microsoft.com/office/drawing/2014/main" id="{4084193D-8FD3-2DBC-A018-C713D55DC147}"/>
              </a:ext>
            </a:extLst>
          </p:cNvPr>
          <p:cNvSpPr txBox="1"/>
          <p:nvPr/>
        </p:nvSpPr>
        <p:spPr>
          <a:xfrm>
            <a:off x="1121944" y="3584419"/>
            <a:ext cx="3338296" cy="351378"/>
          </a:xfrm>
          <a:prstGeom prst="rect">
            <a:avLst/>
          </a:prstGeom>
        </p:spPr>
        <p:txBody>
          <a:bodyPr vert="horz" wrap="square" lIns="0" tIns="12700" rIns="0" bIns="0" rtlCol="0">
            <a:spAutoFit/>
          </a:bodyPr>
          <a:lstStyle/>
          <a:p>
            <a:pPr marL="12700">
              <a:lnSpc>
                <a:spcPct val="100000"/>
              </a:lnSpc>
              <a:spcBef>
                <a:spcPts val="100"/>
              </a:spcBef>
            </a:pPr>
            <a:r>
              <a:rPr sz="2200" dirty="0">
                <a:latin typeface="+mn-lt"/>
                <a:cs typeface="Arial MT"/>
              </a:rPr>
              <a:t>Universal</a:t>
            </a:r>
            <a:r>
              <a:rPr sz="2200" spc="-80" dirty="0">
                <a:latin typeface="+mn-lt"/>
                <a:cs typeface="Arial MT"/>
              </a:rPr>
              <a:t> </a:t>
            </a:r>
            <a:r>
              <a:rPr sz="2200" spc="-5" dirty="0">
                <a:latin typeface="+mn-lt"/>
                <a:cs typeface="Arial MT"/>
              </a:rPr>
              <a:t>perturbations</a:t>
            </a:r>
            <a:endParaRPr sz="2200" dirty="0">
              <a:latin typeface="+mn-lt"/>
              <a:cs typeface="Arial MT"/>
            </a:endParaRPr>
          </a:p>
        </p:txBody>
      </p:sp>
    </p:spTree>
    <p:extLst>
      <p:ext uri="{BB962C8B-B14F-4D97-AF65-F5344CB8AC3E}">
        <p14:creationId xmlns:p14="http://schemas.microsoft.com/office/powerpoint/2010/main" val="1036005043"/>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F342C-B4B7-FDB9-FAA5-C4D99C38092F}"/>
              </a:ext>
            </a:extLst>
          </p:cNvPr>
          <p:cNvSpPr>
            <a:spLocks noGrp="1"/>
          </p:cNvSpPr>
          <p:nvPr>
            <p:ph type="title"/>
          </p:nvPr>
        </p:nvSpPr>
        <p:spPr/>
        <p:txBody>
          <a:bodyPr/>
          <a:lstStyle/>
          <a:p>
            <a:r>
              <a:rPr lang="en-US" altLang="zh-CN" spc="-5" dirty="0"/>
              <a:t>Today's</a:t>
            </a:r>
            <a:r>
              <a:rPr lang="en-US" altLang="zh-CN" spc="-70" dirty="0"/>
              <a:t> </a:t>
            </a:r>
            <a:r>
              <a:rPr lang="en-US" altLang="zh-CN" spc="-10" dirty="0"/>
              <a:t>agenda</a:t>
            </a:r>
            <a:endParaRPr lang="zh-CN" altLang="en-US" dirty="0"/>
          </a:p>
        </p:txBody>
      </p:sp>
      <p:sp>
        <p:nvSpPr>
          <p:cNvPr id="6" name="object 3">
            <a:extLst>
              <a:ext uri="{FF2B5EF4-FFF2-40B4-BE49-F238E27FC236}">
                <a16:creationId xmlns:a16="http://schemas.microsoft.com/office/drawing/2014/main" id="{193F4F69-2C8F-5DB6-9FBB-3EA002BC6D41}"/>
              </a:ext>
            </a:extLst>
          </p:cNvPr>
          <p:cNvSpPr txBox="1"/>
          <p:nvPr/>
        </p:nvSpPr>
        <p:spPr>
          <a:xfrm>
            <a:off x="588825" y="970500"/>
            <a:ext cx="5962470" cy="356316"/>
          </a:xfrm>
          <a:prstGeom prst="rect">
            <a:avLst/>
          </a:prstGeom>
        </p:spPr>
        <p:txBody>
          <a:bodyPr vert="horz" wrap="square" lIns="0" tIns="12700" rIns="0" bIns="0" rtlCol="0">
            <a:spAutoFit/>
          </a:bodyPr>
          <a:lstStyle/>
          <a:p>
            <a:pPr marL="12700">
              <a:lnSpc>
                <a:spcPct val="110000"/>
              </a:lnSpc>
              <a:spcBef>
                <a:spcPts val="100"/>
              </a:spcBef>
            </a:pPr>
            <a:r>
              <a:rPr sz="2200" b="1" dirty="0">
                <a:solidFill>
                  <a:schemeClr val="bg1">
                    <a:lumMod val="75000"/>
                  </a:schemeClr>
                </a:solidFill>
                <a:cs typeface="Arial" panose="020B0604020202020204" pitchFamily="34" charset="0"/>
              </a:rPr>
              <a:t>Visualizing</a:t>
            </a:r>
            <a:r>
              <a:rPr sz="2200" b="1" spc="-25"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what</a:t>
            </a:r>
            <a:r>
              <a:rPr sz="2200" b="1" spc="-20" dirty="0">
                <a:solidFill>
                  <a:schemeClr val="bg1">
                    <a:lumMod val="75000"/>
                  </a:schemeClr>
                </a:solidFill>
                <a:cs typeface="Arial" panose="020B0604020202020204" pitchFamily="34" charset="0"/>
              </a:rPr>
              <a:t> </a:t>
            </a:r>
            <a:r>
              <a:rPr sz="2200" b="1" spc="-5" dirty="0">
                <a:solidFill>
                  <a:schemeClr val="bg1">
                    <a:lumMod val="75000"/>
                  </a:schemeClr>
                </a:solidFill>
                <a:cs typeface="Arial" panose="020B0604020202020204" pitchFamily="34" charset="0"/>
              </a:rPr>
              <a:t>models</a:t>
            </a:r>
            <a:r>
              <a:rPr sz="2200" b="1" spc="-30"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have</a:t>
            </a:r>
            <a:r>
              <a:rPr sz="2200" b="1" spc="-20"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learned:</a:t>
            </a:r>
            <a:endParaRPr sz="2200" dirty="0">
              <a:solidFill>
                <a:schemeClr val="bg1">
                  <a:lumMod val="75000"/>
                </a:schemeClr>
              </a:solidFill>
              <a:cs typeface="Arial" panose="020B0604020202020204" pitchFamily="34" charset="0"/>
            </a:endParaRPr>
          </a:p>
        </p:txBody>
      </p:sp>
      <p:sp>
        <p:nvSpPr>
          <p:cNvPr id="7" name="object 4">
            <a:extLst>
              <a:ext uri="{FF2B5EF4-FFF2-40B4-BE49-F238E27FC236}">
                <a16:creationId xmlns:a16="http://schemas.microsoft.com/office/drawing/2014/main" id="{A59E4104-84B1-D53F-9DA0-25D424B128B9}"/>
              </a:ext>
            </a:extLst>
          </p:cNvPr>
          <p:cNvSpPr txBox="1"/>
          <p:nvPr/>
        </p:nvSpPr>
        <p:spPr>
          <a:xfrm>
            <a:off x="588825" y="1328578"/>
            <a:ext cx="7139760" cy="5248937"/>
          </a:xfrm>
          <a:prstGeom prst="rect">
            <a:avLst/>
          </a:prstGeom>
        </p:spPr>
        <p:txBody>
          <a:bodyPr vert="horz" wrap="square" lIns="0" tIns="12700" rIns="0" bIns="0" rtlCol="0">
            <a:spAutoFit/>
          </a:bodyPr>
          <a:lstStyle/>
          <a:p>
            <a:pPr marL="469900" indent="-342900">
              <a:lnSpc>
                <a:spcPct val="110000"/>
              </a:lnSpc>
              <a:spcBef>
                <a:spcPts val="100"/>
              </a:spcBef>
              <a:buChar char="-"/>
              <a:tabLst>
                <a:tab pos="469265" algn="l"/>
                <a:tab pos="469900" algn="l"/>
              </a:tabLst>
            </a:pPr>
            <a:r>
              <a:rPr sz="2200" dirty="0">
                <a:solidFill>
                  <a:schemeClr val="bg1">
                    <a:lumMod val="75000"/>
                  </a:schemeClr>
                </a:solidFill>
                <a:cs typeface="Arial" panose="020B0604020202020204" pitchFamily="34" charset="0"/>
              </a:rPr>
              <a:t>Visualizing</a:t>
            </a:r>
            <a:r>
              <a:rPr sz="2200" spc="-5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filters</a:t>
            </a:r>
          </a:p>
          <a:p>
            <a:pPr marL="469900" indent="-342900">
              <a:lnSpc>
                <a:spcPct val="110000"/>
              </a:lnSpc>
              <a:spcBef>
                <a:spcPts val="45"/>
              </a:spcBef>
              <a:buChar char="-"/>
              <a:tabLst>
                <a:tab pos="469265" algn="l"/>
                <a:tab pos="469900" algn="l"/>
              </a:tabLst>
            </a:pPr>
            <a:r>
              <a:rPr sz="2200" dirty="0">
                <a:solidFill>
                  <a:schemeClr val="bg1">
                    <a:lumMod val="75000"/>
                  </a:schemeClr>
                </a:solidFill>
                <a:cs typeface="Arial" panose="020B0604020202020204" pitchFamily="34" charset="0"/>
              </a:rPr>
              <a:t>Visualizing</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final</a:t>
            </a:r>
            <a:r>
              <a:rPr sz="2200" spc="-2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layer</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features</a:t>
            </a: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Visualizing</a:t>
            </a:r>
            <a:r>
              <a:rPr sz="2200" spc="-5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activations</a:t>
            </a:r>
            <a:endParaRPr sz="2200" dirty="0">
              <a:solidFill>
                <a:schemeClr val="bg1">
                  <a:lumMod val="75000"/>
                </a:schemeClr>
              </a:solidFill>
              <a:cs typeface="Arial" panose="020B0604020202020204" pitchFamily="34" charset="0"/>
            </a:endParaRPr>
          </a:p>
          <a:p>
            <a:pPr marL="12700">
              <a:lnSpc>
                <a:spcPct val="110000"/>
              </a:lnSpc>
              <a:spcBef>
                <a:spcPts val="50"/>
              </a:spcBef>
            </a:pPr>
            <a:r>
              <a:rPr sz="2200" b="1" spc="-5" dirty="0">
                <a:solidFill>
                  <a:schemeClr val="bg1">
                    <a:lumMod val="75000"/>
                  </a:schemeClr>
                </a:solidFill>
                <a:cs typeface="Arial" panose="020B0604020202020204" pitchFamily="34" charset="0"/>
              </a:rPr>
              <a:t>Understanding</a:t>
            </a:r>
            <a:r>
              <a:rPr sz="2200" b="1" spc="-10" dirty="0">
                <a:solidFill>
                  <a:schemeClr val="bg1">
                    <a:lumMod val="75000"/>
                  </a:schemeClr>
                </a:solidFill>
                <a:cs typeface="Arial" panose="020B0604020202020204" pitchFamily="34" charset="0"/>
              </a:rPr>
              <a:t> </a:t>
            </a:r>
            <a:r>
              <a:rPr sz="2200" b="1" dirty="0">
                <a:solidFill>
                  <a:schemeClr val="bg1">
                    <a:lumMod val="75000"/>
                  </a:schemeClr>
                </a:solidFill>
                <a:cs typeface="Arial" panose="020B0604020202020204" pitchFamily="34" charset="0"/>
              </a:rPr>
              <a:t>input</a:t>
            </a:r>
            <a:r>
              <a:rPr sz="2200" b="1" spc="-10" dirty="0">
                <a:solidFill>
                  <a:schemeClr val="bg1">
                    <a:lumMod val="75000"/>
                  </a:schemeClr>
                </a:solidFill>
                <a:cs typeface="Arial" panose="020B0604020202020204" pitchFamily="34" charset="0"/>
              </a:rPr>
              <a:t> </a:t>
            </a:r>
            <a:r>
              <a:rPr sz="2200" b="1" spc="-5" dirty="0">
                <a:solidFill>
                  <a:schemeClr val="bg1">
                    <a:lumMod val="75000"/>
                  </a:schemeClr>
                </a:solidFill>
                <a:cs typeface="Arial" panose="020B0604020202020204" pitchFamily="34" charset="0"/>
              </a:rPr>
              <a:t>pixels</a:t>
            </a:r>
            <a:endParaRPr sz="2200" dirty="0">
              <a:solidFill>
                <a:schemeClr val="bg1">
                  <a:lumMod val="75000"/>
                </a:schemeClr>
              </a:solidFill>
              <a:cs typeface="Arial" panose="020B0604020202020204" pitchFamily="34" charset="0"/>
            </a:endParaRPr>
          </a:p>
          <a:p>
            <a:pPr marL="469900" indent="-342900">
              <a:lnSpc>
                <a:spcPct val="110000"/>
              </a:lnSpc>
              <a:spcBef>
                <a:spcPts val="50"/>
              </a:spcBef>
              <a:buChar char="-"/>
              <a:tabLst>
                <a:tab pos="469265" algn="l"/>
                <a:tab pos="469900" algn="l"/>
              </a:tabLst>
            </a:pPr>
            <a:r>
              <a:rPr sz="2200" dirty="0">
                <a:solidFill>
                  <a:schemeClr val="bg1">
                    <a:lumMod val="75000"/>
                  </a:schemeClr>
                </a:solidFill>
                <a:cs typeface="Arial" panose="020B0604020202020204" pitchFamily="34" charset="0"/>
              </a:rPr>
              <a:t>Identifying</a:t>
            </a:r>
            <a:r>
              <a:rPr sz="2200" spc="-3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important</a:t>
            </a:r>
            <a:r>
              <a:rPr sz="2200" spc="-3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pixels</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Saliency</a:t>
            </a:r>
            <a:r>
              <a:rPr sz="2200" spc="-3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via</a:t>
            </a:r>
            <a:r>
              <a:rPr sz="2200" spc="-3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backprop</a:t>
            </a:r>
            <a:endParaRPr sz="2200" dirty="0">
              <a:solidFill>
                <a:schemeClr val="bg1">
                  <a:lumMod val="75000"/>
                </a:schemeClr>
              </a:solidFill>
              <a:cs typeface="Arial" panose="020B0604020202020204" pitchFamily="34" charset="0"/>
            </a:endParaRPr>
          </a:p>
          <a:p>
            <a:pPr marL="469900" indent="-342900">
              <a:lnSpc>
                <a:spcPct val="110000"/>
              </a:lnSpc>
              <a:spcBef>
                <a:spcPts val="50"/>
              </a:spcBef>
              <a:buChar char="-"/>
              <a:tabLst>
                <a:tab pos="469265" algn="l"/>
                <a:tab pos="469900" algn="l"/>
              </a:tabLst>
            </a:pPr>
            <a:r>
              <a:rPr sz="2200" dirty="0">
                <a:solidFill>
                  <a:schemeClr val="bg1">
                    <a:lumMod val="75000"/>
                  </a:schemeClr>
                </a:solidFill>
                <a:cs typeface="Arial" panose="020B0604020202020204" pitchFamily="34" charset="0"/>
              </a:rPr>
              <a:t>Guided</a:t>
            </a:r>
            <a:r>
              <a:rPr sz="2200" spc="-2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backprop</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to</a:t>
            </a:r>
            <a:r>
              <a:rPr sz="2200" spc="-2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generate</a:t>
            </a:r>
            <a:r>
              <a:rPr sz="2200" spc="-25"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images</a:t>
            </a:r>
            <a:endParaRPr sz="2200" dirty="0">
              <a:solidFill>
                <a:schemeClr val="bg1">
                  <a:lumMod val="75000"/>
                </a:schemeClr>
              </a:solidFill>
              <a:cs typeface="Arial" panose="020B0604020202020204" pitchFamily="34" charset="0"/>
            </a:endParaRPr>
          </a:p>
          <a:p>
            <a:pPr marL="469900" indent="-342900">
              <a:lnSpc>
                <a:spcPct val="110000"/>
              </a:lnSpc>
              <a:buChar char="-"/>
              <a:tabLst>
                <a:tab pos="469265" algn="l"/>
                <a:tab pos="469900" algn="l"/>
              </a:tabLst>
            </a:pPr>
            <a:r>
              <a:rPr sz="2200" dirty="0">
                <a:solidFill>
                  <a:schemeClr val="bg1">
                    <a:lumMod val="75000"/>
                  </a:schemeClr>
                </a:solidFill>
                <a:cs typeface="Arial" panose="020B0604020202020204" pitchFamily="34" charset="0"/>
              </a:rPr>
              <a:t>Gradient</a:t>
            </a:r>
            <a:r>
              <a:rPr sz="2200" spc="-20" dirty="0">
                <a:solidFill>
                  <a:schemeClr val="bg1">
                    <a:lumMod val="75000"/>
                  </a:schemeClr>
                </a:solidFill>
                <a:cs typeface="Arial" panose="020B0604020202020204" pitchFamily="34" charset="0"/>
              </a:rPr>
              <a:t> </a:t>
            </a:r>
            <a:r>
              <a:rPr sz="2200" spc="-5" dirty="0">
                <a:solidFill>
                  <a:schemeClr val="bg1">
                    <a:lumMod val="75000"/>
                  </a:schemeClr>
                </a:solidFill>
                <a:cs typeface="Arial" panose="020B0604020202020204" pitchFamily="34" charset="0"/>
              </a:rPr>
              <a:t>ascent</a:t>
            </a:r>
            <a:r>
              <a:rPr sz="2200" spc="-2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to</a:t>
            </a:r>
            <a:r>
              <a:rPr sz="2200" spc="-15"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visualize</a:t>
            </a:r>
            <a:r>
              <a:rPr sz="2200" spc="-20" dirty="0">
                <a:solidFill>
                  <a:schemeClr val="bg1">
                    <a:lumMod val="75000"/>
                  </a:schemeClr>
                </a:solidFill>
                <a:cs typeface="Arial" panose="020B0604020202020204" pitchFamily="34" charset="0"/>
              </a:rPr>
              <a:t> </a:t>
            </a:r>
            <a:r>
              <a:rPr sz="2200" dirty="0">
                <a:solidFill>
                  <a:schemeClr val="bg1">
                    <a:lumMod val="75000"/>
                  </a:schemeClr>
                </a:solidFill>
                <a:cs typeface="Arial" panose="020B0604020202020204" pitchFamily="34" charset="0"/>
              </a:rPr>
              <a:t>features</a:t>
            </a:r>
          </a:p>
          <a:p>
            <a:pPr marL="12700" marR="1441450">
              <a:lnSpc>
                <a:spcPct val="110000"/>
              </a:lnSpc>
            </a:pPr>
            <a:r>
              <a:rPr sz="2200" b="1" spc="-5" dirty="0">
                <a:solidFill>
                  <a:schemeClr val="bg1">
                    <a:lumMod val="75000"/>
                  </a:schemeClr>
                </a:solidFill>
                <a:cs typeface="Arial" panose="020B0604020202020204" pitchFamily="34" charset="0"/>
              </a:rPr>
              <a:t>Adversarial perturbations </a:t>
            </a:r>
            <a:r>
              <a:rPr sz="2200" b="1" spc="-490" dirty="0">
                <a:solidFill>
                  <a:schemeClr val="bg1">
                    <a:lumMod val="75000"/>
                  </a:schemeClr>
                </a:solidFill>
                <a:cs typeface="Arial" panose="020B0604020202020204" pitchFamily="34" charset="0"/>
              </a:rPr>
              <a:t> </a:t>
            </a:r>
            <a:endParaRPr lang="en-US" sz="2200" b="1" spc="-490" dirty="0">
              <a:solidFill>
                <a:schemeClr val="bg1">
                  <a:lumMod val="75000"/>
                </a:schemeClr>
              </a:solidFill>
              <a:cs typeface="Arial" panose="020B0604020202020204" pitchFamily="34" charset="0"/>
            </a:endParaRPr>
          </a:p>
          <a:p>
            <a:pPr marL="12700" marR="1441450">
              <a:lnSpc>
                <a:spcPct val="110000"/>
              </a:lnSpc>
            </a:pPr>
            <a:r>
              <a:rPr sz="2200" b="1" spc="-5" dirty="0">
                <a:cs typeface="Arial" panose="020B0604020202020204" pitchFamily="34" charset="0"/>
              </a:rPr>
              <a:t>Style</a:t>
            </a:r>
            <a:r>
              <a:rPr sz="2200" b="1" spc="-10" dirty="0">
                <a:cs typeface="Arial" panose="020B0604020202020204" pitchFamily="34" charset="0"/>
              </a:rPr>
              <a:t> </a:t>
            </a:r>
            <a:r>
              <a:rPr sz="2200" b="1" spc="-5" dirty="0">
                <a:cs typeface="Arial" panose="020B0604020202020204" pitchFamily="34" charset="0"/>
              </a:rPr>
              <a:t>transfer</a:t>
            </a:r>
            <a:endParaRPr sz="2200" dirty="0">
              <a:cs typeface="Arial" panose="020B0604020202020204" pitchFamily="34" charset="0"/>
            </a:endParaRPr>
          </a:p>
          <a:p>
            <a:pPr marL="469900" indent="-342900">
              <a:lnSpc>
                <a:spcPct val="110000"/>
              </a:lnSpc>
              <a:buChar char="-"/>
              <a:tabLst>
                <a:tab pos="469265" algn="l"/>
                <a:tab pos="469900" algn="l"/>
              </a:tabLst>
            </a:pPr>
            <a:r>
              <a:rPr sz="2200" dirty="0">
                <a:cs typeface="Arial" panose="020B0604020202020204" pitchFamily="34" charset="0"/>
              </a:rPr>
              <a:t>Features</a:t>
            </a:r>
            <a:r>
              <a:rPr sz="2200" spc="-50" dirty="0">
                <a:cs typeface="Arial" panose="020B0604020202020204" pitchFamily="34" charset="0"/>
              </a:rPr>
              <a:t> </a:t>
            </a:r>
            <a:r>
              <a:rPr sz="2200" spc="-5" dirty="0">
                <a:cs typeface="Arial" panose="020B0604020202020204" pitchFamily="34" charset="0"/>
              </a:rPr>
              <a:t>inversion</a:t>
            </a:r>
            <a:endParaRPr sz="2200" dirty="0">
              <a:cs typeface="Arial" panose="020B0604020202020204" pitchFamily="34" charset="0"/>
            </a:endParaRPr>
          </a:p>
          <a:p>
            <a:pPr marL="469900" indent="-342900">
              <a:lnSpc>
                <a:spcPct val="110000"/>
              </a:lnSpc>
              <a:spcBef>
                <a:spcPts val="50"/>
              </a:spcBef>
              <a:buChar char="-"/>
              <a:tabLst>
                <a:tab pos="469265" algn="l"/>
                <a:tab pos="469900" algn="l"/>
              </a:tabLst>
            </a:pPr>
            <a:r>
              <a:rPr sz="2200" spc="-5" dirty="0">
                <a:cs typeface="Arial" panose="020B0604020202020204" pitchFamily="34" charset="0"/>
              </a:rPr>
              <a:t>Deep</a:t>
            </a:r>
            <a:r>
              <a:rPr sz="2200" spc="-45" dirty="0">
                <a:cs typeface="Arial" panose="020B0604020202020204" pitchFamily="34" charset="0"/>
              </a:rPr>
              <a:t> </a:t>
            </a:r>
            <a:r>
              <a:rPr sz="2200" spc="-5" dirty="0">
                <a:cs typeface="Arial" panose="020B0604020202020204" pitchFamily="34" charset="0"/>
              </a:rPr>
              <a:t>dream</a:t>
            </a:r>
            <a:endParaRPr sz="2200" dirty="0">
              <a:cs typeface="Arial" panose="020B0604020202020204" pitchFamily="34" charset="0"/>
            </a:endParaRPr>
          </a:p>
          <a:p>
            <a:pPr marL="469900" indent="-342900">
              <a:lnSpc>
                <a:spcPct val="110000"/>
              </a:lnSpc>
              <a:buChar char="-"/>
              <a:tabLst>
                <a:tab pos="469265" algn="l"/>
                <a:tab pos="469900" algn="l"/>
              </a:tabLst>
            </a:pPr>
            <a:r>
              <a:rPr sz="2200" dirty="0">
                <a:cs typeface="Arial" panose="020B0604020202020204" pitchFamily="34" charset="0"/>
              </a:rPr>
              <a:t>Texture</a:t>
            </a:r>
            <a:r>
              <a:rPr sz="2200" spc="-50" dirty="0">
                <a:cs typeface="Arial" panose="020B0604020202020204" pitchFamily="34" charset="0"/>
              </a:rPr>
              <a:t> </a:t>
            </a:r>
            <a:r>
              <a:rPr sz="2200" dirty="0">
                <a:cs typeface="Arial" panose="020B0604020202020204" pitchFamily="34" charset="0"/>
              </a:rPr>
              <a:t>synthesis</a:t>
            </a:r>
          </a:p>
          <a:p>
            <a:pPr marL="469900" indent="-342900">
              <a:lnSpc>
                <a:spcPct val="110000"/>
              </a:lnSpc>
              <a:spcBef>
                <a:spcPts val="45"/>
              </a:spcBef>
              <a:buChar char="-"/>
              <a:tabLst>
                <a:tab pos="469265" algn="l"/>
                <a:tab pos="469900" algn="l"/>
              </a:tabLst>
            </a:pPr>
            <a:r>
              <a:rPr sz="2200" spc="-5" dirty="0">
                <a:cs typeface="Arial" panose="020B0604020202020204" pitchFamily="34" charset="0"/>
              </a:rPr>
              <a:t>Neural</a:t>
            </a:r>
            <a:r>
              <a:rPr sz="2200" spc="-35" dirty="0">
                <a:cs typeface="Arial" panose="020B0604020202020204" pitchFamily="34" charset="0"/>
              </a:rPr>
              <a:t> </a:t>
            </a:r>
            <a:r>
              <a:rPr sz="2200" dirty="0">
                <a:cs typeface="Arial" panose="020B0604020202020204" pitchFamily="34" charset="0"/>
              </a:rPr>
              <a:t>style</a:t>
            </a:r>
            <a:r>
              <a:rPr sz="2200" spc="-30" dirty="0">
                <a:cs typeface="Arial" panose="020B0604020202020204" pitchFamily="34" charset="0"/>
              </a:rPr>
              <a:t> </a:t>
            </a:r>
            <a:r>
              <a:rPr sz="2200" dirty="0">
                <a:cs typeface="Arial" panose="020B0604020202020204" pitchFamily="34" charset="0"/>
              </a:rPr>
              <a:t>transfer</a:t>
            </a:r>
          </a:p>
        </p:txBody>
      </p:sp>
    </p:spTree>
    <p:extLst>
      <p:ext uri="{BB962C8B-B14F-4D97-AF65-F5344CB8AC3E}">
        <p14:creationId xmlns:p14="http://schemas.microsoft.com/office/powerpoint/2010/main" val="34026808"/>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50A30-49EF-434F-5032-5D90D181109B}"/>
              </a:ext>
            </a:extLst>
          </p:cNvPr>
          <p:cNvSpPr>
            <a:spLocks noGrp="1"/>
          </p:cNvSpPr>
          <p:nvPr>
            <p:ph type="title"/>
          </p:nvPr>
        </p:nvSpPr>
        <p:spPr/>
        <p:txBody>
          <a:bodyPr/>
          <a:lstStyle/>
          <a:p>
            <a:r>
              <a:rPr lang="en-US" altLang="zh-CN" sz="2800" dirty="0"/>
              <a:t>Feature</a:t>
            </a:r>
            <a:r>
              <a:rPr lang="en-US" altLang="zh-CN" sz="2800" spc="-65" dirty="0"/>
              <a:t> </a:t>
            </a:r>
            <a:r>
              <a:rPr lang="en-US" altLang="zh-CN" sz="2800" dirty="0"/>
              <a:t>Inversion</a:t>
            </a:r>
            <a:endParaRPr lang="zh-CN" altLang="en-US" dirty="0"/>
          </a:p>
        </p:txBody>
      </p:sp>
      <p:sp>
        <p:nvSpPr>
          <p:cNvPr id="5" name="文本框 4">
            <a:extLst>
              <a:ext uri="{FF2B5EF4-FFF2-40B4-BE49-F238E27FC236}">
                <a16:creationId xmlns:a16="http://schemas.microsoft.com/office/drawing/2014/main" id="{57559573-5BAA-2147-801B-F7C2B0324E51}"/>
              </a:ext>
            </a:extLst>
          </p:cNvPr>
          <p:cNvSpPr txBox="1"/>
          <p:nvPr/>
        </p:nvSpPr>
        <p:spPr>
          <a:xfrm>
            <a:off x="580678" y="1406478"/>
            <a:ext cx="8329642" cy="1107996"/>
          </a:xfrm>
          <a:prstGeom prst="rect">
            <a:avLst/>
          </a:prstGeom>
          <a:noFill/>
        </p:spPr>
        <p:txBody>
          <a:bodyPr wrap="square">
            <a:spAutoFit/>
          </a:bodyPr>
          <a:lstStyle/>
          <a:p>
            <a:pPr marL="12700">
              <a:spcBef>
                <a:spcPts val="100"/>
              </a:spcBef>
            </a:pPr>
            <a:r>
              <a:rPr lang="en-US" altLang="zh-CN" sz="2200" dirty="0">
                <a:latin typeface="+mn-lt"/>
                <a:cs typeface="Arial MT"/>
              </a:rPr>
              <a:t>Given</a:t>
            </a:r>
            <a:r>
              <a:rPr lang="en-US" altLang="zh-CN" sz="2200" spc="-10" dirty="0">
                <a:latin typeface="+mn-lt"/>
                <a:cs typeface="Arial MT"/>
              </a:rPr>
              <a:t> </a:t>
            </a:r>
            <a:r>
              <a:rPr lang="en-US" altLang="zh-CN" sz="2200" dirty="0">
                <a:latin typeface="+mn-lt"/>
                <a:cs typeface="Arial MT"/>
              </a:rPr>
              <a:t>a</a:t>
            </a:r>
            <a:r>
              <a:rPr lang="en-US" altLang="zh-CN" sz="2200" spc="-10" dirty="0">
                <a:latin typeface="+mn-lt"/>
                <a:cs typeface="Arial MT"/>
              </a:rPr>
              <a:t> </a:t>
            </a:r>
            <a:r>
              <a:rPr lang="en-US" altLang="zh-CN" sz="2200" spc="-5" dirty="0">
                <a:latin typeface="+mn-lt"/>
                <a:cs typeface="Arial MT"/>
              </a:rPr>
              <a:t>CNN</a:t>
            </a:r>
            <a:r>
              <a:rPr lang="en-US" altLang="zh-CN" sz="2200" spc="-10" dirty="0">
                <a:latin typeface="+mn-lt"/>
                <a:cs typeface="Arial MT"/>
              </a:rPr>
              <a:t> </a:t>
            </a:r>
            <a:r>
              <a:rPr lang="en-US" altLang="zh-CN" sz="2200" dirty="0">
                <a:latin typeface="+mn-lt"/>
                <a:cs typeface="Arial MT"/>
              </a:rPr>
              <a:t>feature</a:t>
            </a:r>
            <a:r>
              <a:rPr lang="en-US" altLang="zh-CN" sz="2200" spc="-5" dirty="0">
                <a:latin typeface="+mn-lt"/>
                <a:cs typeface="Arial MT"/>
              </a:rPr>
              <a:t> </a:t>
            </a:r>
            <a:r>
              <a:rPr lang="en-US" altLang="zh-CN" sz="2200" dirty="0">
                <a:latin typeface="+mn-lt"/>
                <a:cs typeface="Arial MT"/>
              </a:rPr>
              <a:t>vector</a:t>
            </a:r>
            <a:r>
              <a:rPr lang="en-US" altLang="zh-CN" sz="2200" spc="-5" dirty="0">
                <a:latin typeface="+mn-lt"/>
                <a:cs typeface="Arial MT"/>
              </a:rPr>
              <a:t> </a:t>
            </a:r>
            <a:r>
              <a:rPr lang="en-US" altLang="zh-CN" sz="2200" dirty="0">
                <a:latin typeface="+mn-lt"/>
                <a:cs typeface="Arial MT"/>
              </a:rPr>
              <a:t>for</a:t>
            </a:r>
            <a:r>
              <a:rPr lang="en-US" altLang="zh-CN" sz="2200" spc="-5" dirty="0">
                <a:latin typeface="+mn-lt"/>
                <a:cs typeface="Arial MT"/>
              </a:rPr>
              <a:t> an</a:t>
            </a:r>
            <a:r>
              <a:rPr lang="en-US" altLang="zh-CN" sz="2200" spc="-10" dirty="0">
                <a:latin typeface="+mn-lt"/>
                <a:cs typeface="Arial MT"/>
              </a:rPr>
              <a:t> </a:t>
            </a:r>
            <a:r>
              <a:rPr lang="en-US" altLang="zh-CN" sz="2200" spc="-5" dirty="0">
                <a:latin typeface="+mn-lt"/>
                <a:cs typeface="Arial MT"/>
              </a:rPr>
              <a:t>image,</a:t>
            </a:r>
            <a:r>
              <a:rPr lang="en-US" altLang="zh-CN" sz="2200" spc="-15" dirty="0">
                <a:latin typeface="+mn-lt"/>
                <a:cs typeface="Arial MT"/>
              </a:rPr>
              <a:t> </a:t>
            </a:r>
            <a:r>
              <a:rPr lang="en-US" altLang="zh-CN" sz="2200" dirty="0">
                <a:latin typeface="+mn-lt"/>
                <a:cs typeface="Arial MT"/>
              </a:rPr>
              <a:t>find</a:t>
            </a:r>
            <a:r>
              <a:rPr lang="en-US" altLang="zh-CN" sz="2200" spc="-5" dirty="0">
                <a:latin typeface="+mn-lt"/>
                <a:cs typeface="Arial MT"/>
              </a:rPr>
              <a:t> </a:t>
            </a:r>
            <a:r>
              <a:rPr lang="en-US" altLang="zh-CN" sz="2200" dirty="0">
                <a:latin typeface="+mn-lt"/>
                <a:cs typeface="Arial MT"/>
              </a:rPr>
              <a:t>a</a:t>
            </a:r>
            <a:r>
              <a:rPr lang="en-US" altLang="zh-CN" sz="2200" spc="-10" dirty="0">
                <a:latin typeface="+mn-lt"/>
                <a:cs typeface="Arial MT"/>
              </a:rPr>
              <a:t> </a:t>
            </a:r>
            <a:r>
              <a:rPr lang="en-US" altLang="zh-CN" sz="2200" spc="-5" dirty="0">
                <a:latin typeface="+mn-lt"/>
                <a:cs typeface="Arial MT"/>
              </a:rPr>
              <a:t>new</a:t>
            </a:r>
            <a:r>
              <a:rPr lang="en-US" altLang="zh-CN" sz="2200" spc="-10" dirty="0">
                <a:latin typeface="+mn-lt"/>
                <a:cs typeface="Arial MT"/>
              </a:rPr>
              <a:t> </a:t>
            </a:r>
            <a:r>
              <a:rPr lang="en-US" altLang="zh-CN" sz="2200" spc="-5" dirty="0">
                <a:latin typeface="+mn-lt"/>
                <a:cs typeface="Arial MT"/>
              </a:rPr>
              <a:t>image</a:t>
            </a:r>
            <a:r>
              <a:rPr lang="en-US" altLang="zh-CN" sz="2200" spc="-10" dirty="0">
                <a:latin typeface="+mn-lt"/>
                <a:cs typeface="Arial MT"/>
              </a:rPr>
              <a:t> </a:t>
            </a:r>
            <a:r>
              <a:rPr lang="en-US" altLang="zh-CN" sz="2200" dirty="0">
                <a:latin typeface="+mn-lt"/>
                <a:cs typeface="Arial MT"/>
              </a:rPr>
              <a:t>that:</a:t>
            </a:r>
          </a:p>
          <a:p>
            <a:pPr marL="469900" indent="-342900">
              <a:buChar char="-"/>
              <a:tabLst>
                <a:tab pos="469265" algn="l"/>
                <a:tab pos="469900" algn="l"/>
              </a:tabLst>
            </a:pPr>
            <a:r>
              <a:rPr lang="en-US" altLang="zh-CN" sz="2200" dirty="0">
                <a:latin typeface="+mn-lt"/>
                <a:cs typeface="Arial MT"/>
              </a:rPr>
              <a:t>Matches</a:t>
            </a:r>
            <a:r>
              <a:rPr lang="en-US" altLang="zh-CN" sz="2200" spc="-20" dirty="0">
                <a:latin typeface="+mn-lt"/>
                <a:cs typeface="Arial MT"/>
              </a:rPr>
              <a:t> </a:t>
            </a:r>
            <a:r>
              <a:rPr lang="en-US" altLang="zh-CN" sz="2200" dirty="0">
                <a:latin typeface="+mn-lt"/>
                <a:cs typeface="Arial MT"/>
              </a:rPr>
              <a:t>the</a:t>
            </a:r>
            <a:r>
              <a:rPr lang="en-US" altLang="zh-CN" sz="2200" spc="-20" dirty="0">
                <a:latin typeface="+mn-lt"/>
                <a:cs typeface="Arial MT"/>
              </a:rPr>
              <a:t> </a:t>
            </a:r>
            <a:r>
              <a:rPr lang="en-US" altLang="zh-CN" sz="2200" spc="-5" dirty="0">
                <a:latin typeface="+mn-lt"/>
                <a:cs typeface="Arial MT"/>
              </a:rPr>
              <a:t>given</a:t>
            </a:r>
            <a:r>
              <a:rPr lang="en-US" altLang="zh-CN" sz="2200" spc="-20" dirty="0">
                <a:latin typeface="+mn-lt"/>
                <a:cs typeface="Arial MT"/>
              </a:rPr>
              <a:t> </a:t>
            </a:r>
            <a:r>
              <a:rPr lang="en-US" altLang="zh-CN" sz="2200" dirty="0">
                <a:latin typeface="+mn-lt"/>
                <a:cs typeface="Arial MT"/>
              </a:rPr>
              <a:t>feature</a:t>
            </a:r>
            <a:r>
              <a:rPr lang="en-US" altLang="zh-CN" sz="2200" spc="-20" dirty="0">
                <a:latin typeface="+mn-lt"/>
                <a:cs typeface="Arial MT"/>
              </a:rPr>
              <a:t> </a:t>
            </a:r>
            <a:r>
              <a:rPr lang="en-US" altLang="zh-CN" sz="2200" dirty="0">
                <a:latin typeface="+mn-lt"/>
                <a:cs typeface="Arial MT"/>
              </a:rPr>
              <a:t>vector</a:t>
            </a:r>
          </a:p>
          <a:p>
            <a:pPr marL="469900" indent="-342900">
              <a:spcBef>
                <a:spcPts val="45"/>
              </a:spcBef>
              <a:buChar char="-"/>
              <a:tabLst>
                <a:tab pos="469265" algn="l"/>
                <a:tab pos="469900" algn="l"/>
              </a:tabLst>
            </a:pPr>
            <a:r>
              <a:rPr lang="en-US" altLang="zh-CN" sz="2200" dirty="0">
                <a:latin typeface="+mn-lt"/>
                <a:cs typeface="Arial MT"/>
              </a:rPr>
              <a:t>“looks</a:t>
            </a:r>
            <a:r>
              <a:rPr lang="en-US" altLang="zh-CN" sz="2200" spc="-20" dirty="0">
                <a:latin typeface="+mn-lt"/>
                <a:cs typeface="Arial MT"/>
              </a:rPr>
              <a:t> </a:t>
            </a:r>
            <a:r>
              <a:rPr lang="en-US" altLang="zh-CN" sz="2200" spc="-5" dirty="0">
                <a:latin typeface="+mn-lt"/>
                <a:cs typeface="Arial MT"/>
              </a:rPr>
              <a:t>natural”</a:t>
            </a:r>
            <a:r>
              <a:rPr lang="en-US" altLang="zh-CN" sz="2200" spc="-20" dirty="0">
                <a:latin typeface="+mn-lt"/>
                <a:cs typeface="Arial MT"/>
              </a:rPr>
              <a:t> </a:t>
            </a:r>
            <a:r>
              <a:rPr lang="en-US" altLang="zh-CN" sz="2200" dirty="0">
                <a:latin typeface="+mn-lt"/>
                <a:cs typeface="Arial MT"/>
              </a:rPr>
              <a:t>(image</a:t>
            </a:r>
            <a:r>
              <a:rPr lang="en-US" altLang="zh-CN" sz="2200" spc="-20" dirty="0">
                <a:latin typeface="+mn-lt"/>
                <a:cs typeface="Arial MT"/>
              </a:rPr>
              <a:t> </a:t>
            </a:r>
            <a:r>
              <a:rPr lang="en-US" altLang="zh-CN" sz="2200" spc="-5" dirty="0">
                <a:latin typeface="+mn-lt"/>
                <a:cs typeface="Arial MT"/>
              </a:rPr>
              <a:t>prior</a:t>
            </a:r>
            <a:r>
              <a:rPr lang="en-US" altLang="zh-CN" sz="2200" spc="-20" dirty="0">
                <a:latin typeface="+mn-lt"/>
                <a:cs typeface="Arial MT"/>
              </a:rPr>
              <a:t> </a:t>
            </a:r>
            <a:r>
              <a:rPr lang="en-US" altLang="zh-CN" sz="2200" dirty="0">
                <a:latin typeface="+mn-lt"/>
                <a:cs typeface="Arial MT"/>
              </a:rPr>
              <a:t>regularization)</a:t>
            </a:r>
          </a:p>
        </p:txBody>
      </p:sp>
      <p:grpSp>
        <p:nvGrpSpPr>
          <p:cNvPr id="6" name="object 3">
            <a:extLst>
              <a:ext uri="{FF2B5EF4-FFF2-40B4-BE49-F238E27FC236}">
                <a16:creationId xmlns:a16="http://schemas.microsoft.com/office/drawing/2014/main" id="{3D9D9639-C5AF-0467-1B59-230999DBA4E7}"/>
              </a:ext>
            </a:extLst>
          </p:cNvPr>
          <p:cNvGrpSpPr/>
          <p:nvPr/>
        </p:nvGrpSpPr>
        <p:grpSpPr>
          <a:xfrm>
            <a:off x="580678" y="3150444"/>
            <a:ext cx="6165850" cy="2105660"/>
            <a:chOff x="630936" y="2073484"/>
            <a:chExt cx="6165850" cy="2105660"/>
          </a:xfrm>
        </p:grpSpPr>
        <p:pic>
          <p:nvPicPr>
            <p:cNvPr id="7" name="object 4">
              <a:extLst>
                <a:ext uri="{FF2B5EF4-FFF2-40B4-BE49-F238E27FC236}">
                  <a16:creationId xmlns:a16="http://schemas.microsoft.com/office/drawing/2014/main" id="{737C9E10-6093-7467-DA3F-2EB3743F1FEF}"/>
                </a:ext>
              </a:extLst>
            </p:cNvPr>
            <p:cNvPicPr/>
            <p:nvPr/>
          </p:nvPicPr>
          <p:blipFill>
            <a:blip r:embed="rId2" cstate="print"/>
            <a:stretch>
              <a:fillRect/>
            </a:stretch>
          </p:blipFill>
          <p:spPr>
            <a:xfrm>
              <a:off x="630936" y="2087879"/>
              <a:ext cx="5175504" cy="746760"/>
            </a:xfrm>
            <a:prstGeom prst="rect">
              <a:avLst/>
            </a:prstGeom>
          </p:spPr>
        </p:pic>
        <p:pic>
          <p:nvPicPr>
            <p:cNvPr id="8" name="object 5">
              <a:extLst>
                <a:ext uri="{FF2B5EF4-FFF2-40B4-BE49-F238E27FC236}">
                  <a16:creationId xmlns:a16="http://schemas.microsoft.com/office/drawing/2014/main" id="{13D35366-C345-2E53-A98B-168668AD0458}"/>
                </a:ext>
              </a:extLst>
            </p:cNvPr>
            <p:cNvPicPr/>
            <p:nvPr/>
          </p:nvPicPr>
          <p:blipFill>
            <a:blip r:embed="rId3" cstate="print"/>
            <a:stretch>
              <a:fillRect/>
            </a:stretch>
          </p:blipFill>
          <p:spPr>
            <a:xfrm>
              <a:off x="1322831" y="2852927"/>
              <a:ext cx="3947160" cy="573024"/>
            </a:xfrm>
            <a:prstGeom prst="rect">
              <a:avLst/>
            </a:prstGeom>
          </p:spPr>
        </p:pic>
        <p:pic>
          <p:nvPicPr>
            <p:cNvPr id="9" name="object 6">
              <a:extLst>
                <a:ext uri="{FF2B5EF4-FFF2-40B4-BE49-F238E27FC236}">
                  <a16:creationId xmlns:a16="http://schemas.microsoft.com/office/drawing/2014/main" id="{9A68BC0E-9897-ABB1-7E15-B70BB175A644}"/>
                </a:ext>
              </a:extLst>
            </p:cNvPr>
            <p:cNvPicPr/>
            <p:nvPr/>
          </p:nvPicPr>
          <p:blipFill>
            <a:blip r:embed="rId4" cstate="print"/>
            <a:stretch>
              <a:fillRect/>
            </a:stretch>
          </p:blipFill>
          <p:spPr>
            <a:xfrm>
              <a:off x="798576" y="3383279"/>
              <a:ext cx="5001768" cy="795528"/>
            </a:xfrm>
            <a:prstGeom prst="rect">
              <a:avLst/>
            </a:prstGeom>
          </p:spPr>
        </p:pic>
        <p:sp>
          <p:nvSpPr>
            <p:cNvPr id="10" name="object 7">
              <a:extLst>
                <a:ext uri="{FF2B5EF4-FFF2-40B4-BE49-F238E27FC236}">
                  <a16:creationId xmlns:a16="http://schemas.microsoft.com/office/drawing/2014/main" id="{F3A13676-BF19-1D65-F126-231D05C832FC}"/>
                </a:ext>
              </a:extLst>
            </p:cNvPr>
            <p:cNvSpPr/>
            <p:nvPr/>
          </p:nvSpPr>
          <p:spPr>
            <a:xfrm>
              <a:off x="4062754" y="2073484"/>
              <a:ext cx="2734310" cy="112395"/>
            </a:xfrm>
            <a:custGeom>
              <a:avLst/>
              <a:gdLst/>
              <a:ahLst/>
              <a:cxnLst/>
              <a:rect l="l" t="t" r="r" b="b"/>
              <a:pathLst>
                <a:path w="2734309" h="112394">
                  <a:moveTo>
                    <a:pt x="380822" y="67338"/>
                  </a:moveTo>
                  <a:lnTo>
                    <a:pt x="340182" y="75463"/>
                  </a:lnTo>
                  <a:lnTo>
                    <a:pt x="295757" y="80619"/>
                  </a:lnTo>
                  <a:lnTo>
                    <a:pt x="240842" y="85128"/>
                  </a:lnTo>
                  <a:lnTo>
                    <a:pt x="144017" y="90246"/>
                  </a:lnTo>
                  <a:lnTo>
                    <a:pt x="73278" y="92290"/>
                  </a:lnTo>
                  <a:lnTo>
                    <a:pt x="0" y="93014"/>
                  </a:lnTo>
                  <a:lnTo>
                    <a:pt x="190" y="112064"/>
                  </a:lnTo>
                  <a:lnTo>
                    <a:pt x="73469" y="111340"/>
                  </a:lnTo>
                  <a:lnTo>
                    <a:pt x="144665" y="109283"/>
                  </a:lnTo>
                  <a:lnTo>
                    <a:pt x="211213" y="106095"/>
                  </a:lnTo>
                  <a:lnTo>
                    <a:pt x="270890" y="101955"/>
                  </a:lnTo>
                  <a:lnTo>
                    <a:pt x="321436" y="97053"/>
                  </a:lnTo>
                  <a:lnTo>
                    <a:pt x="360654" y="91541"/>
                  </a:lnTo>
                  <a:lnTo>
                    <a:pt x="398983" y="78663"/>
                  </a:lnTo>
                  <a:lnTo>
                    <a:pt x="396506" y="78663"/>
                  </a:lnTo>
                  <a:lnTo>
                    <a:pt x="399583" y="76952"/>
                  </a:lnTo>
                  <a:lnTo>
                    <a:pt x="401853" y="73647"/>
                  </a:lnTo>
                  <a:lnTo>
                    <a:pt x="448624" y="73647"/>
                  </a:lnTo>
                  <a:lnTo>
                    <a:pt x="549033" y="69392"/>
                  </a:lnTo>
                  <a:lnTo>
                    <a:pt x="578971" y="68440"/>
                  </a:lnTo>
                  <a:lnTo>
                    <a:pt x="383451" y="68440"/>
                  </a:lnTo>
                  <a:lnTo>
                    <a:pt x="383753" y="67640"/>
                  </a:lnTo>
                  <a:lnTo>
                    <a:pt x="380161" y="67640"/>
                  </a:lnTo>
                  <a:lnTo>
                    <a:pt x="380822" y="67338"/>
                  </a:lnTo>
                  <a:close/>
                </a:path>
                <a:path w="2734309" h="112394">
                  <a:moveTo>
                    <a:pt x="399583" y="76952"/>
                  </a:moveTo>
                  <a:lnTo>
                    <a:pt x="396506" y="78663"/>
                  </a:lnTo>
                  <a:lnTo>
                    <a:pt x="399046" y="77914"/>
                  </a:lnTo>
                  <a:lnTo>
                    <a:pt x="399933" y="77768"/>
                  </a:lnTo>
                  <a:lnTo>
                    <a:pt x="400176" y="77419"/>
                  </a:lnTo>
                  <a:lnTo>
                    <a:pt x="399262" y="77419"/>
                  </a:lnTo>
                  <a:lnTo>
                    <a:pt x="399583" y="76952"/>
                  </a:lnTo>
                  <a:close/>
                </a:path>
                <a:path w="2734309" h="112394">
                  <a:moveTo>
                    <a:pt x="399933" y="77768"/>
                  </a:moveTo>
                  <a:lnTo>
                    <a:pt x="399046" y="77914"/>
                  </a:lnTo>
                  <a:lnTo>
                    <a:pt x="396506" y="78663"/>
                  </a:lnTo>
                  <a:lnTo>
                    <a:pt x="398983" y="78663"/>
                  </a:lnTo>
                  <a:lnTo>
                    <a:pt x="399817" y="77914"/>
                  </a:lnTo>
                  <a:lnTo>
                    <a:pt x="399933" y="77768"/>
                  </a:lnTo>
                  <a:close/>
                </a:path>
                <a:path w="2734309" h="112394">
                  <a:moveTo>
                    <a:pt x="448624" y="73647"/>
                  </a:moveTo>
                  <a:lnTo>
                    <a:pt x="401853" y="73647"/>
                  </a:lnTo>
                  <a:lnTo>
                    <a:pt x="400748" y="76593"/>
                  </a:lnTo>
                  <a:lnTo>
                    <a:pt x="399933" y="77768"/>
                  </a:lnTo>
                  <a:lnTo>
                    <a:pt x="446100" y="73787"/>
                  </a:lnTo>
                  <a:lnTo>
                    <a:pt x="448624" y="73647"/>
                  </a:lnTo>
                  <a:close/>
                </a:path>
                <a:path w="2734309" h="112394">
                  <a:moveTo>
                    <a:pt x="400113" y="76657"/>
                  </a:moveTo>
                  <a:lnTo>
                    <a:pt x="399583" y="76952"/>
                  </a:lnTo>
                  <a:lnTo>
                    <a:pt x="399262" y="77419"/>
                  </a:lnTo>
                  <a:lnTo>
                    <a:pt x="400113" y="76657"/>
                  </a:lnTo>
                  <a:close/>
                </a:path>
                <a:path w="2734309" h="112394">
                  <a:moveTo>
                    <a:pt x="400704" y="76657"/>
                  </a:moveTo>
                  <a:lnTo>
                    <a:pt x="400113" y="76657"/>
                  </a:lnTo>
                  <a:lnTo>
                    <a:pt x="399262" y="77419"/>
                  </a:lnTo>
                  <a:lnTo>
                    <a:pt x="400176" y="77419"/>
                  </a:lnTo>
                  <a:lnTo>
                    <a:pt x="400704" y="76657"/>
                  </a:lnTo>
                  <a:close/>
                </a:path>
                <a:path w="2734309" h="112394">
                  <a:moveTo>
                    <a:pt x="401853" y="73647"/>
                  </a:moveTo>
                  <a:lnTo>
                    <a:pt x="399583" y="76952"/>
                  </a:lnTo>
                  <a:lnTo>
                    <a:pt x="400113" y="76657"/>
                  </a:lnTo>
                  <a:lnTo>
                    <a:pt x="400704" y="76657"/>
                  </a:lnTo>
                  <a:lnTo>
                    <a:pt x="401853" y="73647"/>
                  </a:lnTo>
                  <a:close/>
                </a:path>
                <a:path w="2734309" h="112394">
                  <a:moveTo>
                    <a:pt x="2714736" y="28575"/>
                  </a:moveTo>
                  <a:lnTo>
                    <a:pt x="2670187" y="28575"/>
                  </a:lnTo>
                  <a:lnTo>
                    <a:pt x="2670200" y="47625"/>
                  </a:lnTo>
                  <a:lnTo>
                    <a:pt x="2657501" y="47635"/>
                  </a:lnTo>
                  <a:lnTo>
                    <a:pt x="2657525" y="76200"/>
                  </a:lnTo>
                  <a:lnTo>
                    <a:pt x="2733700" y="38036"/>
                  </a:lnTo>
                  <a:lnTo>
                    <a:pt x="2714736" y="28575"/>
                  </a:lnTo>
                  <a:close/>
                </a:path>
                <a:path w="2734309" h="112394">
                  <a:moveTo>
                    <a:pt x="385512" y="65440"/>
                  </a:moveTo>
                  <a:lnTo>
                    <a:pt x="384327" y="66217"/>
                  </a:lnTo>
                  <a:lnTo>
                    <a:pt x="383451" y="68440"/>
                  </a:lnTo>
                  <a:lnTo>
                    <a:pt x="385512" y="65440"/>
                  </a:lnTo>
                  <a:close/>
                </a:path>
                <a:path w="2734309" h="112394">
                  <a:moveTo>
                    <a:pt x="723833" y="64643"/>
                  </a:moveTo>
                  <a:lnTo>
                    <a:pt x="386727" y="64643"/>
                  </a:lnTo>
                  <a:lnTo>
                    <a:pt x="385512" y="65440"/>
                  </a:lnTo>
                  <a:lnTo>
                    <a:pt x="383451" y="68440"/>
                  </a:lnTo>
                  <a:lnTo>
                    <a:pt x="578971" y="68440"/>
                  </a:lnTo>
                  <a:lnTo>
                    <a:pt x="723833" y="64643"/>
                  </a:lnTo>
                  <a:close/>
                </a:path>
                <a:path w="2734309" h="112394">
                  <a:moveTo>
                    <a:pt x="381558" y="67132"/>
                  </a:moveTo>
                  <a:lnTo>
                    <a:pt x="380822" y="67338"/>
                  </a:lnTo>
                  <a:lnTo>
                    <a:pt x="380161" y="67640"/>
                  </a:lnTo>
                  <a:lnTo>
                    <a:pt x="381558" y="67132"/>
                  </a:lnTo>
                  <a:close/>
                </a:path>
                <a:path w="2734309" h="112394">
                  <a:moveTo>
                    <a:pt x="383945" y="67132"/>
                  </a:moveTo>
                  <a:lnTo>
                    <a:pt x="381558" y="67132"/>
                  </a:lnTo>
                  <a:lnTo>
                    <a:pt x="380161" y="67640"/>
                  </a:lnTo>
                  <a:lnTo>
                    <a:pt x="383753" y="67640"/>
                  </a:lnTo>
                  <a:lnTo>
                    <a:pt x="383945" y="67132"/>
                  </a:lnTo>
                  <a:close/>
                </a:path>
                <a:path w="2734309" h="112394">
                  <a:moveTo>
                    <a:pt x="384501" y="65659"/>
                  </a:moveTo>
                  <a:lnTo>
                    <a:pt x="380822" y="67338"/>
                  </a:lnTo>
                  <a:lnTo>
                    <a:pt x="381558" y="67132"/>
                  </a:lnTo>
                  <a:lnTo>
                    <a:pt x="383945" y="67132"/>
                  </a:lnTo>
                  <a:lnTo>
                    <a:pt x="384501" y="65659"/>
                  </a:lnTo>
                  <a:close/>
                </a:path>
                <a:path w="2734309" h="112394">
                  <a:moveTo>
                    <a:pt x="385420" y="65239"/>
                  </a:moveTo>
                  <a:lnTo>
                    <a:pt x="384501" y="65659"/>
                  </a:lnTo>
                  <a:lnTo>
                    <a:pt x="384290" y="66217"/>
                  </a:lnTo>
                  <a:lnTo>
                    <a:pt x="385420" y="65239"/>
                  </a:lnTo>
                  <a:close/>
                </a:path>
                <a:path w="2734309" h="112394">
                  <a:moveTo>
                    <a:pt x="385755" y="65086"/>
                  </a:moveTo>
                  <a:lnTo>
                    <a:pt x="385420" y="65239"/>
                  </a:lnTo>
                  <a:lnTo>
                    <a:pt x="384327" y="66217"/>
                  </a:lnTo>
                  <a:lnTo>
                    <a:pt x="385512" y="65440"/>
                  </a:lnTo>
                  <a:lnTo>
                    <a:pt x="385755" y="65086"/>
                  </a:lnTo>
                  <a:close/>
                </a:path>
                <a:path w="2734309" h="112394">
                  <a:moveTo>
                    <a:pt x="2657486" y="28585"/>
                  </a:moveTo>
                  <a:lnTo>
                    <a:pt x="2514511" y="28702"/>
                  </a:lnTo>
                  <a:lnTo>
                    <a:pt x="548373" y="50355"/>
                  </a:lnTo>
                  <a:lnTo>
                    <a:pt x="444931" y="54762"/>
                  </a:lnTo>
                  <a:lnTo>
                    <a:pt x="405155" y="57823"/>
                  </a:lnTo>
                  <a:lnTo>
                    <a:pt x="384501" y="65659"/>
                  </a:lnTo>
                  <a:lnTo>
                    <a:pt x="385420" y="65239"/>
                  </a:lnTo>
                  <a:lnTo>
                    <a:pt x="386016" y="64706"/>
                  </a:lnTo>
                  <a:lnTo>
                    <a:pt x="386588" y="64706"/>
                  </a:lnTo>
                  <a:lnTo>
                    <a:pt x="386727" y="64643"/>
                  </a:lnTo>
                  <a:lnTo>
                    <a:pt x="723833" y="64643"/>
                  </a:lnTo>
                  <a:lnTo>
                    <a:pt x="2657501" y="47635"/>
                  </a:lnTo>
                  <a:lnTo>
                    <a:pt x="2657486" y="28585"/>
                  </a:lnTo>
                  <a:close/>
                </a:path>
                <a:path w="2734309" h="112394">
                  <a:moveTo>
                    <a:pt x="386727" y="64643"/>
                  </a:moveTo>
                  <a:lnTo>
                    <a:pt x="385755" y="65086"/>
                  </a:lnTo>
                  <a:lnTo>
                    <a:pt x="385512" y="65440"/>
                  </a:lnTo>
                  <a:lnTo>
                    <a:pt x="386727" y="64643"/>
                  </a:lnTo>
                  <a:close/>
                </a:path>
                <a:path w="2734309" h="112394">
                  <a:moveTo>
                    <a:pt x="386016" y="64706"/>
                  </a:moveTo>
                  <a:lnTo>
                    <a:pt x="385420" y="65239"/>
                  </a:lnTo>
                  <a:lnTo>
                    <a:pt x="385755" y="65086"/>
                  </a:lnTo>
                  <a:lnTo>
                    <a:pt x="386016" y="64706"/>
                  </a:lnTo>
                  <a:close/>
                </a:path>
                <a:path w="2734309" h="112394">
                  <a:moveTo>
                    <a:pt x="386588" y="64706"/>
                  </a:moveTo>
                  <a:lnTo>
                    <a:pt x="386016" y="64706"/>
                  </a:lnTo>
                  <a:lnTo>
                    <a:pt x="385755" y="65086"/>
                  </a:lnTo>
                  <a:lnTo>
                    <a:pt x="386588" y="64706"/>
                  </a:lnTo>
                  <a:close/>
                </a:path>
                <a:path w="2734309" h="112394">
                  <a:moveTo>
                    <a:pt x="2670187" y="28575"/>
                  </a:moveTo>
                  <a:lnTo>
                    <a:pt x="2657486" y="28585"/>
                  </a:lnTo>
                  <a:lnTo>
                    <a:pt x="2657501" y="47635"/>
                  </a:lnTo>
                  <a:lnTo>
                    <a:pt x="2670200" y="47625"/>
                  </a:lnTo>
                  <a:lnTo>
                    <a:pt x="2670187" y="28575"/>
                  </a:lnTo>
                  <a:close/>
                </a:path>
                <a:path w="2734309" h="112394">
                  <a:moveTo>
                    <a:pt x="2657462" y="0"/>
                  </a:moveTo>
                  <a:lnTo>
                    <a:pt x="2657486" y="28585"/>
                  </a:lnTo>
                  <a:lnTo>
                    <a:pt x="2714736" y="28575"/>
                  </a:lnTo>
                  <a:lnTo>
                    <a:pt x="2657462" y="0"/>
                  </a:lnTo>
                  <a:close/>
                </a:path>
              </a:pathLst>
            </a:custGeom>
            <a:solidFill>
              <a:srgbClr val="0000FF"/>
            </a:solidFill>
          </p:spPr>
          <p:txBody>
            <a:bodyPr wrap="square" lIns="0" tIns="0" rIns="0" bIns="0" rtlCol="0"/>
            <a:lstStyle/>
            <a:p>
              <a:endParaRPr/>
            </a:p>
          </p:txBody>
        </p:sp>
      </p:grpSp>
      <p:sp>
        <p:nvSpPr>
          <p:cNvPr id="11" name="object 10">
            <a:extLst>
              <a:ext uri="{FF2B5EF4-FFF2-40B4-BE49-F238E27FC236}">
                <a16:creationId xmlns:a16="http://schemas.microsoft.com/office/drawing/2014/main" id="{5235F6A3-77A6-AA39-B0A8-F0687D169DAB}"/>
              </a:ext>
            </a:extLst>
          </p:cNvPr>
          <p:cNvSpPr/>
          <p:nvPr/>
        </p:nvSpPr>
        <p:spPr>
          <a:xfrm>
            <a:off x="3524402" y="3725036"/>
            <a:ext cx="3046730" cy="1433830"/>
          </a:xfrm>
          <a:custGeom>
            <a:avLst/>
            <a:gdLst/>
            <a:ahLst/>
            <a:cxnLst/>
            <a:rect l="l" t="t" r="r" b="b"/>
            <a:pathLst>
              <a:path w="3046729" h="1433829">
                <a:moveTo>
                  <a:pt x="2744533" y="1403197"/>
                </a:moveTo>
                <a:lnTo>
                  <a:pt x="2672626" y="1357515"/>
                </a:lnTo>
                <a:lnTo>
                  <a:pt x="2669717" y="1385824"/>
                </a:lnTo>
                <a:lnTo>
                  <a:pt x="2666504" y="1385468"/>
                </a:lnTo>
                <a:lnTo>
                  <a:pt x="2613558" y="1370088"/>
                </a:lnTo>
                <a:lnTo>
                  <a:pt x="2571305" y="1349400"/>
                </a:lnTo>
                <a:lnTo>
                  <a:pt x="2539390" y="1319022"/>
                </a:lnTo>
                <a:lnTo>
                  <a:pt x="2538806" y="1318133"/>
                </a:lnTo>
                <a:lnTo>
                  <a:pt x="2538488" y="1317332"/>
                </a:lnTo>
                <a:lnTo>
                  <a:pt x="2536380" y="1312049"/>
                </a:lnTo>
                <a:lnTo>
                  <a:pt x="2535936" y="1310932"/>
                </a:lnTo>
                <a:lnTo>
                  <a:pt x="2535783" y="1309814"/>
                </a:lnTo>
                <a:lnTo>
                  <a:pt x="2534221" y="1298282"/>
                </a:lnTo>
                <a:lnTo>
                  <a:pt x="2533916" y="1296047"/>
                </a:lnTo>
                <a:lnTo>
                  <a:pt x="2533459" y="1292720"/>
                </a:lnTo>
                <a:lnTo>
                  <a:pt x="2533269" y="1291958"/>
                </a:lnTo>
                <a:lnTo>
                  <a:pt x="2532786" y="1290751"/>
                </a:lnTo>
                <a:lnTo>
                  <a:pt x="2532126" y="1289075"/>
                </a:lnTo>
                <a:lnTo>
                  <a:pt x="2529649" y="1282877"/>
                </a:lnTo>
                <a:lnTo>
                  <a:pt x="2529179" y="1281696"/>
                </a:lnTo>
                <a:lnTo>
                  <a:pt x="2529078" y="1281442"/>
                </a:lnTo>
                <a:lnTo>
                  <a:pt x="2502090" y="1251280"/>
                </a:lnTo>
                <a:lnTo>
                  <a:pt x="2460561" y="1227086"/>
                </a:lnTo>
                <a:lnTo>
                  <a:pt x="2388197" y="1204010"/>
                </a:lnTo>
                <a:lnTo>
                  <a:pt x="2347887" y="1197635"/>
                </a:lnTo>
                <a:lnTo>
                  <a:pt x="2306497" y="1195374"/>
                </a:lnTo>
                <a:lnTo>
                  <a:pt x="2305964" y="1214424"/>
                </a:lnTo>
                <a:lnTo>
                  <a:pt x="2326487" y="1214983"/>
                </a:lnTo>
                <a:lnTo>
                  <a:pt x="2346337" y="1216621"/>
                </a:lnTo>
                <a:lnTo>
                  <a:pt x="2385212" y="1222819"/>
                </a:lnTo>
                <a:lnTo>
                  <a:pt x="2437727" y="1238199"/>
                </a:lnTo>
                <a:lnTo>
                  <a:pt x="2480132" y="1259116"/>
                </a:lnTo>
                <a:lnTo>
                  <a:pt x="2511958" y="1289939"/>
                </a:lnTo>
                <a:lnTo>
                  <a:pt x="2517305" y="1315377"/>
                </a:lnTo>
                <a:lnTo>
                  <a:pt x="2517508" y="1316126"/>
                </a:lnTo>
                <a:lnTo>
                  <a:pt x="2547924" y="1356220"/>
                </a:lnTo>
                <a:lnTo>
                  <a:pt x="2589669" y="1380756"/>
                </a:lnTo>
                <a:lnTo>
                  <a:pt x="2661640" y="1403883"/>
                </a:lnTo>
                <a:lnTo>
                  <a:pt x="2667787" y="1404632"/>
                </a:lnTo>
                <a:lnTo>
                  <a:pt x="2664841" y="1433322"/>
                </a:lnTo>
                <a:lnTo>
                  <a:pt x="2736672" y="1406169"/>
                </a:lnTo>
                <a:lnTo>
                  <a:pt x="2744533" y="1403197"/>
                </a:lnTo>
                <a:close/>
              </a:path>
              <a:path w="3046729" h="1433829">
                <a:moveTo>
                  <a:pt x="3046425" y="134924"/>
                </a:moveTo>
                <a:lnTo>
                  <a:pt x="2970276" y="96710"/>
                </a:lnTo>
                <a:lnTo>
                  <a:pt x="2970238" y="125285"/>
                </a:lnTo>
                <a:lnTo>
                  <a:pt x="1365707" y="110020"/>
                </a:lnTo>
                <a:lnTo>
                  <a:pt x="740194" y="93764"/>
                </a:lnTo>
                <a:lnTo>
                  <a:pt x="518820" y="84353"/>
                </a:lnTo>
                <a:lnTo>
                  <a:pt x="425475" y="78727"/>
                </a:lnTo>
                <a:lnTo>
                  <a:pt x="372910" y="74447"/>
                </a:lnTo>
                <a:lnTo>
                  <a:pt x="332206" y="69456"/>
                </a:lnTo>
                <a:lnTo>
                  <a:pt x="319366" y="66687"/>
                </a:lnTo>
                <a:lnTo>
                  <a:pt x="319366" y="68351"/>
                </a:lnTo>
                <a:lnTo>
                  <a:pt x="319366" y="66687"/>
                </a:lnTo>
                <a:lnTo>
                  <a:pt x="318693" y="66484"/>
                </a:lnTo>
                <a:lnTo>
                  <a:pt x="318287" y="65151"/>
                </a:lnTo>
                <a:lnTo>
                  <a:pt x="317728" y="63334"/>
                </a:lnTo>
                <a:lnTo>
                  <a:pt x="287248" y="40309"/>
                </a:lnTo>
                <a:lnTo>
                  <a:pt x="236435" y="24396"/>
                </a:lnTo>
                <a:lnTo>
                  <a:pt x="192316" y="15494"/>
                </a:lnTo>
                <a:lnTo>
                  <a:pt x="141922" y="8280"/>
                </a:lnTo>
                <a:lnTo>
                  <a:pt x="58331" y="1409"/>
                </a:lnTo>
                <a:lnTo>
                  <a:pt x="457" y="0"/>
                </a:lnTo>
                <a:lnTo>
                  <a:pt x="0" y="19050"/>
                </a:lnTo>
                <a:lnTo>
                  <a:pt x="57861" y="20447"/>
                </a:lnTo>
                <a:lnTo>
                  <a:pt x="113474" y="24409"/>
                </a:lnTo>
                <a:lnTo>
                  <a:pt x="165328" y="30543"/>
                </a:lnTo>
                <a:lnTo>
                  <a:pt x="211785" y="38481"/>
                </a:lnTo>
                <a:lnTo>
                  <a:pt x="250812" y="47828"/>
                </a:lnTo>
                <a:lnTo>
                  <a:pt x="290347" y="63042"/>
                </a:lnTo>
                <a:lnTo>
                  <a:pt x="301650" y="75907"/>
                </a:lnTo>
                <a:lnTo>
                  <a:pt x="302056" y="76771"/>
                </a:lnTo>
                <a:lnTo>
                  <a:pt x="344119" y="90449"/>
                </a:lnTo>
                <a:lnTo>
                  <a:pt x="386969" y="94843"/>
                </a:lnTo>
                <a:lnTo>
                  <a:pt x="517791" y="103378"/>
                </a:lnTo>
                <a:lnTo>
                  <a:pt x="739508" y="112801"/>
                </a:lnTo>
                <a:lnTo>
                  <a:pt x="1365326" y="129070"/>
                </a:lnTo>
                <a:lnTo>
                  <a:pt x="2970212" y="144335"/>
                </a:lnTo>
                <a:lnTo>
                  <a:pt x="2970174" y="172910"/>
                </a:lnTo>
                <a:lnTo>
                  <a:pt x="3027476" y="144360"/>
                </a:lnTo>
                <a:lnTo>
                  <a:pt x="3046425" y="134924"/>
                </a:lnTo>
                <a:close/>
              </a:path>
            </a:pathLst>
          </a:custGeom>
          <a:solidFill>
            <a:srgbClr val="0000FF"/>
          </a:solidFill>
        </p:spPr>
        <p:txBody>
          <a:bodyPr wrap="square" lIns="0" tIns="0" rIns="0" bIns="0" rtlCol="0"/>
          <a:lstStyle/>
          <a:p>
            <a:endParaRPr/>
          </a:p>
        </p:txBody>
      </p:sp>
      <p:sp>
        <p:nvSpPr>
          <p:cNvPr id="13" name="文本框 12">
            <a:extLst>
              <a:ext uri="{FF2B5EF4-FFF2-40B4-BE49-F238E27FC236}">
                <a16:creationId xmlns:a16="http://schemas.microsoft.com/office/drawing/2014/main" id="{AF0A4290-6BEB-1C52-28FB-130A82A5BBAC}"/>
              </a:ext>
            </a:extLst>
          </p:cNvPr>
          <p:cNvSpPr txBox="1"/>
          <p:nvPr/>
        </p:nvSpPr>
        <p:spPr>
          <a:xfrm>
            <a:off x="6848406" y="2980173"/>
            <a:ext cx="2734310" cy="369332"/>
          </a:xfrm>
          <a:prstGeom prst="rect">
            <a:avLst/>
          </a:prstGeom>
          <a:noFill/>
        </p:spPr>
        <p:txBody>
          <a:bodyPr wrap="square">
            <a:spAutoFit/>
          </a:bodyPr>
          <a:lstStyle/>
          <a:p>
            <a:r>
              <a:rPr lang="en-US" altLang="zh-CN" spc="-5" dirty="0">
                <a:latin typeface="+mn-lt"/>
                <a:cs typeface="Arial MT"/>
              </a:rPr>
              <a:t>Given</a:t>
            </a:r>
            <a:r>
              <a:rPr lang="en-US" altLang="zh-CN" spc="-40" dirty="0">
                <a:latin typeface="+mn-lt"/>
                <a:cs typeface="Arial MT"/>
              </a:rPr>
              <a:t> </a:t>
            </a:r>
            <a:r>
              <a:rPr lang="en-US" altLang="zh-CN" spc="-5" dirty="0">
                <a:latin typeface="+mn-lt"/>
                <a:cs typeface="Arial MT"/>
              </a:rPr>
              <a:t>feature</a:t>
            </a:r>
            <a:r>
              <a:rPr lang="en-US" altLang="zh-CN" spc="-35" dirty="0">
                <a:latin typeface="+mn-lt"/>
                <a:cs typeface="Arial MT"/>
              </a:rPr>
              <a:t> </a:t>
            </a:r>
            <a:r>
              <a:rPr lang="en-US" altLang="zh-CN" spc="-5" dirty="0">
                <a:latin typeface="+mn-lt"/>
                <a:cs typeface="Arial MT"/>
              </a:rPr>
              <a:t>vector </a:t>
            </a:r>
            <a:endParaRPr lang="zh-CN" altLang="en-US" dirty="0">
              <a:latin typeface="+mn-lt"/>
            </a:endParaRPr>
          </a:p>
        </p:txBody>
      </p:sp>
      <p:sp>
        <p:nvSpPr>
          <p:cNvPr id="15" name="文本框 14">
            <a:extLst>
              <a:ext uri="{FF2B5EF4-FFF2-40B4-BE49-F238E27FC236}">
                <a16:creationId xmlns:a16="http://schemas.microsoft.com/office/drawing/2014/main" id="{AE40F79B-8378-D5A8-08D6-7B0C83183B56}"/>
              </a:ext>
            </a:extLst>
          </p:cNvPr>
          <p:cNvSpPr txBox="1"/>
          <p:nvPr/>
        </p:nvSpPr>
        <p:spPr>
          <a:xfrm>
            <a:off x="6571132" y="3638370"/>
            <a:ext cx="2572868" cy="369332"/>
          </a:xfrm>
          <a:prstGeom prst="rect">
            <a:avLst/>
          </a:prstGeom>
          <a:noFill/>
        </p:spPr>
        <p:txBody>
          <a:bodyPr wrap="square">
            <a:spAutoFit/>
          </a:bodyPr>
          <a:lstStyle/>
          <a:p>
            <a:r>
              <a:rPr lang="en-US" altLang="zh-CN" sz="1800" spc="-5" dirty="0">
                <a:latin typeface="+mn-lt"/>
                <a:cs typeface="Arial MT"/>
              </a:rPr>
              <a:t>Features</a:t>
            </a:r>
            <a:r>
              <a:rPr lang="en-US" altLang="zh-CN" sz="1800" spc="-25" dirty="0">
                <a:latin typeface="+mn-lt"/>
                <a:cs typeface="Arial MT"/>
              </a:rPr>
              <a:t> </a:t>
            </a:r>
            <a:r>
              <a:rPr lang="en-US" altLang="zh-CN" sz="1800" spc="-5" dirty="0">
                <a:latin typeface="+mn-lt"/>
                <a:cs typeface="Arial MT"/>
              </a:rPr>
              <a:t>of</a:t>
            </a:r>
            <a:r>
              <a:rPr lang="en-US" altLang="zh-CN" sz="1800" spc="-25" dirty="0">
                <a:latin typeface="+mn-lt"/>
                <a:cs typeface="Arial MT"/>
              </a:rPr>
              <a:t> </a:t>
            </a:r>
            <a:r>
              <a:rPr lang="en-US" altLang="zh-CN" sz="1800" spc="-5" dirty="0">
                <a:latin typeface="+mn-lt"/>
                <a:cs typeface="Arial MT"/>
              </a:rPr>
              <a:t>new</a:t>
            </a:r>
            <a:r>
              <a:rPr lang="en-US" altLang="zh-CN" sz="1800" spc="-20" dirty="0">
                <a:latin typeface="+mn-lt"/>
                <a:cs typeface="Arial MT"/>
              </a:rPr>
              <a:t> </a:t>
            </a:r>
            <a:r>
              <a:rPr lang="en-US" altLang="zh-CN" sz="1800" spc="-5" dirty="0">
                <a:latin typeface="+mn-lt"/>
                <a:cs typeface="Arial MT"/>
              </a:rPr>
              <a:t>image</a:t>
            </a:r>
            <a:endParaRPr lang="zh-CN" altLang="en-US" dirty="0">
              <a:latin typeface="+mn-lt"/>
            </a:endParaRPr>
          </a:p>
        </p:txBody>
      </p:sp>
      <p:sp>
        <p:nvSpPr>
          <p:cNvPr id="17" name="文本框 16">
            <a:extLst>
              <a:ext uri="{FF2B5EF4-FFF2-40B4-BE49-F238E27FC236}">
                <a16:creationId xmlns:a16="http://schemas.microsoft.com/office/drawing/2014/main" id="{4BFC89DB-F379-C831-A123-EBA13656E6CF}"/>
              </a:ext>
            </a:extLst>
          </p:cNvPr>
          <p:cNvSpPr txBox="1"/>
          <p:nvPr/>
        </p:nvSpPr>
        <p:spPr>
          <a:xfrm>
            <a:off x="6316980" y="4677813"/>
            <a:ext cx="2684780" cy="1089529"/>
          </a:xfrm>
          <a:prstGeom prst="rect">
            <a:avLst/>
          </a:prstGeom>
          <a:noFill/>
        </p:spPr>
        <p:txBody>
          <a:bodyPr wrap="square">
            <a:spAutoFit/>
          </a:bodyPr>
          <a:lstStyle/>
          <a:p>
            <a:pPr marL="12700" marR="5080">
              <a:lnSpc>
                <a:spcPct val="120000"/>
              </a:lnSpc>
              <a:spcBef>
                <a:spcPts val="100"/>
              </a:spcBef>
            </a:pPr>
            <a:r>
              <a:rPr lang="en-US" altLang="zh-CN" sz="1800" spc="-5" dirty="0">
                <a:latin typeface="+mn-lt"/>
                <a:cs typeface="Arial MT"/>
              </a:rPr>
              <a:t>Total Variation </a:t>
            </a:r>
            <a:r>
              <a:rPr lang="en-US" altLang="zh-CN" sz="1800" spc="-5" dirty="0" err="1">
                <a:latin typeface="+mn-lt"/>
                <a:cs typeface="Arial MT"/>
              </a:rPr>
              <a:t>regularizer</a:t>
            </a:r>
            <a:r>
              <a:rPr lang="en-US" altLang="zh-CN" sz="1800" spc="-5" dirty="0">
                <a:latin typeface="+mn-lt"/>
                <a:cs typeface="Arial MT"/>
              </a:rPr>
              <a:t> </a:t>
            </a:r>
            <a:r>
              <a:rPr lang="en-US" altLang="zh-CN" sz="1800" dirty="0">
                <a:latin typeface="+mn-lt"/>
                <a:cs typeface="Arial MT"/>
              </a:rPr>
              <a:t> </a:t>
            </a:r>
            <a:r>
              <a:rPr lang="en-US" altLang="zh-CN" sz="1800" spc="-5" dirty="0">
                <a:latin typeface="+mn-lt"/>
                <a:cs typeface="Arial MT"/>
              </a:rPr>
              <a:t>(encourages</a:t>
            </a:r>
            <a:r>
              <a:rPr lang="en-US" altLang="zh-CN" sz="1800" spc="-35" dirty="0">
                <a:latin typeface="+mn-lt"/>
                <a:cs typeface="Arial MT"/>
              </a:rPr>
              <a:t> </a:t>
            </a:r>
            <a:r>
              <a:rPr lang="en-US" altLang="zh-CN" sz="1800" spc="-5" dirty="0">
                <a:latin typeface="+mn-lt"/>
                <a:cs typeface="Arial MT"/>
              </a:rPr>
              <a:t>spatial</a:t>
            </a:r>
            <a:r>
              <a:rPr lang="en-US" altLang="zh-CN" sz="1800" spc="-25" dirty="0">
                <a:latin typeface="+mn-lt"/>
                <a:cs typeface="Arial MT"/>
              </a:rPr>
              <a:t> </a:t>
            </a:r>
            <a:r>
              <a:rPr lang="en-US" altLang="zh-CN" sz="1800" spc="-5" dirty="0">
                <a:latin typeface="+mn-lt"/>
                <a:cs typeface="Arial MT"/>
              </a:rPr>
              <a:t>smoothness)</a:t>
            </a:r>
            <a:endParaRPr lang="en-US" altLang="zh-CN" sz="1800" dirty="0">
              <a:latin typeface="+mn-lt"/>
              <a:cs typeface="Arial MT"/>
            </a:endParaRPr>
          </a:p>
        </p:txBody>
      </p:sp>
      <p:sp>
        <p:nvSpPr>
          <p:cNvPr id="18" name="object 9">
            <a:extLst>
              <a:ext uri="{FF2B5EF4-FFF2-40B4-BE49-F238E27FC236}">
                <a16:creationId xmlns:a16="http://schemas.microsoft.com/office/drawing/2014/main" id="{955E8555-3379-45C1-AFA7-BA79534C53C1}"/>
              </a:ext>
            </a:extLst>
          </p:cNvPr>
          <p:cNvSpPr txBox="1"/>
          <p:nvPr/>
        </p:nvSpPr>
        <p:spPr>
          <a:xfrm>
            <a:off x="357158" y="5997447"/>
            <a:ext cx="5860762" cy="18210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Mahendran and Vedaldi, “Understanding Deep Image Representations by Inverting Them”, CVPR 2015</a:t>
            </a:r>
          </a:p>
        </p:txBody>
      </p:sp>
    </p:spTree>
    <p:extLst>
      <p:ext uri="{BB962C8B-B14F-4D97-AF65-F5344CB8AC3E}">
        <p14:creationId xmlns:p14="http://schemas.microsoft.com/office/powerpoint/2010/main" val="1292523951"/>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64C632-2332-EECE-FBB8-0A195FE41DB5}"/>
              </a:ext>
            </a:extLst>
          </p:cNvPr>
          <p:cNvSpPr>
            <a:spLocks noGrp="1"/>
          </p:cNvSpPr>
          <p:nvPr>
            <p:ph type="title"/>
          </p:nvPr>
        </p:nvSpPr>
        <p:spPr/>
        <p:txBody>
          <a:bodyPr/>
          <a:lstStyle/>
          <a:p>
            <a:r>
              <a:rPr lang="en-US" altLang="zh-CN" sz="2800" dirty="0"/>
              <a:t>Feature</a:t>
            </a:r>
            <a:r>
              <a:rPr lang="en-US" altLang="zh-CN" sz="2800" spc="-65" dirty="0"/>
              <a:t> </a:t>
            </a:r>
            <a:r>
              <a:rPr lang="en-US" altLang="zh-CN" sz="2800" dirty="0"/>
              <a:t>Inversion</a:t>
            </a:r>
            <a:endParaRPr lang="zh-CN" altLang="en-US" dirty="0"/>
          </a:p>
        </p:txBody>
      </p:sp>
      <p:sp>
        <p:nvSpPr>
          <p:cNvPr id="5" name="文本框 4">
            <a:extLst>
              <a:ext uri="{FF2B5EF4-FFF2-40B4-BE49-F238E27FC236}">
                <a16:creationId xmlns:a16="http://schemas.microsoft.com/office/drawing/2014/main" id="{C4129CD3-06B4-806D-123E-F4CDEB4D3290}"/>
              </a:ext>
            </a:extLst>
          </p:cNvPr>
          <p:cNvSpPr txBox="1"/>
          <p:nvPr/>
        </p:nvSpPr>
        <p:spPr>
          <a:xfrm>
            <a:off x="1330960" y="1292275"/>
            <a:ext cx="7056902" cy="430887"/>
          </a:xfrm>
          <a:prstGeom prst="rect">
            <a:avLst/>
          </a:prstGeom>
          <a:noFill/>
        </p:spPr>
        <p:txBody>
          <a:bodyPr wrap="square">
            <a:spAutoFit/>
          </a:bodyPr>
          <a:lstStyle/>
          <a:p>
            <a:pPr marL="12700">
              <a:lnSpc>
                <a:spcPct val="100000"/>
              </a:lnSpc>
              <a:spcBef>
                <a:spcPts val="100"/>
              </a:spcBef>
            </a:pPr>
            <a:r>
              <a:rPr lang="en-US" altLang="zh-CN" sz="2200" spc="-5" dirty="0">
                <a:latin typeface="+mn-lt"/>
                <a:cs typeface="Arial MT"/>
              </a:rPr>
              <a:t>Reconstructing</a:t>
            </a:r>
            <a:r>
              <a:rPr lang="en-US" altLang="zh-CN" sz="2200" spc="-15" dirty="0">
                <a:latin typeface="+mn-lt"/>
                <a:cs typeface="Arial MT"/>
              </a:rPr>
              <a:t> </a:t>
            </a:r>
            <a:r>
              <a:rPr lang="en-US" altLang="zh-CN" sz="2200" spc="-5" dirty="0">
                <a:latin typeface="+mn-lt"/>
                <a:cs typeface="Arial MT"/>
              </a:rPr>
              <a:t>from</a:t>
            </a:r>
            <a:r>
              <a:rPr lang="en-US" altLang="zh-CN" sz="2200" spc="-15" dirty="0">
                <a:latin typeface="+mn-lt"/>
                <a:cs typeface="Arial MT"/>
              </a:rPr>
              <a:t> </a:t>
            </a:r>
            <a:r>
              <a:rPr lang="en-US" altLang="zh-CN" sz="2200" spc="-5" dirty="0">
                <a:latin typeface="+mn-lt"/>
                <a:cs typeface="Arial MT"/>
              </a:rPr>
              <a:t>different</a:t>
            </a:r>
            <a:r>
              <a:rPr lang="en-US" altLang="zh-CN" sz="2200" spc="-10" dirty="0">
                <a:latin typeface="+mn-lt"/>
                <a:cs typeface="Arial MT"/>
              </a:rPr>
              <a:t> </a:t>
            </a:r>
            <a:r>
              <a:rPr lang="en-US" altLang="zh-CN" sz="2200" spc="-5" dirty="0">
                <a:latin typeface="+mn-lt"/>
                <a:cs typeface="Arial MT"/>
              </a:rPr>
              <a:t>layers</a:t>
            </a:r>
            <a:r>
              <a:rPr lang="en-US" altLang="zh-CN" sz="2200" spc="-10" dirty="0">
                <a:latin typeface="+mn-lt"/>
                <a:cs typeface="Arial MT"/>
              </a:rPr>
              <a:t> </a:t>
            </a:r>
            <a:r>
              <a:rPr lang="en-US" altLang="zh-CN" sz="2200" spc="-5" dirty="0">
                <a:latin typeface="+mn-lt"/>
                <a:cs typeface="Arial MT"/>
              </a:rPr>
              <a:t>of</a:t>
            </a:r>
            <a:r>
              <a:rPr lang="en-US" altLang="zh-CN" sz="2200" spc="-10" dirty="0">
                <a:latin typeface="+mn-lt"/>
                <a:cs typeface="Arial MT"/>
              </a:rPr>
              <a:t> </a:t>
            </a:r>
            <a:r>
              <a:rPr lang="en-US" altLang="zh-CN" sz="2200" spc="-5" dirty="0">
                <a:latin typeface="+mn-lt"/>
                <a:cs typeface="Arial MT"/>
              </a:rPr>
              <a:t>VGG-16</a:t>
            </a:r>
            <a:endParaRPr lang="en-US" altLang="zh-CN" sz="2200" dirty="0">
              <a:latin typeface="+mn-lt"/>
              <a:cs typeface="Arial MT"/>
            </a:endParaRPr>
          </a:p>
        </p:txBody>
      </p:sp>
      <p:pic>
        <p:nvPicPr>
          <p:cNvPr id="6" name="object 2">
            <a:extLst>
              <a:ext uri="{FF2B5EF4-FFF2-40B4-BE49-F238E27FC236}">
                <a16:creationId xmlns:a16="http://schemas.microsoft.com/office/drawing/2014/main" id="{4575B4B3-CB77-8090-D91E-1CC5622642FA}"/>
              </a:ext>
            </a:extLst>
          </p:cNvPr>
          <p:cNvPicPr/>
          <p:nvPr/>
        </p:nvPicPr>
        <p:blipFill>
          <a:blip r:embed="rId3" cstate="print"/>
          <a:stretch>
            <a:fillRect/>
          </a:stretch>
        </p:blipFill>
        <p:spPr>
          <a:xfrm>
            <a:off x="152370" y="2367280"/>
            <a:ext cx="8839200" cy="2285999"/>
          </a:xfrm>
          <a:prstGeom prst="rect">
            <a:avLst/>
          </a:prstGeom>
        </p:spPr>
      </p:pic>
      <p:sp>
        <p:nvSpPr>
          <p:cNvPr id="8" name="文本框 7">
            <a:extLst>
              <a:ext uri="{FF2B5EF4-FFF2-40B4-BE49-F238E27FC236}">
                <a16:creationId xmlns:a16="http://schemas.microsoft.com/office/drawing/2014/main" id="{F4545993-D5E9-FB42-8194-68BE1A193B84}"/>
              </a:ext>
            </a:extLst>
          </p:cNvPr>
          <p:cNvSpPr txBox="1"/>
          <p:nvPr/>
        </p:nvSpPr>
        <p:spPr>
          <a:xfrm>
            <a:off x="152370" y="5830770"/>
            <a:ext cx="9010362" cy="545662"/>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a:t>Mahendran and </a:t>
            </a:r>
            <a:r>
              <a:rPr lang="en-US" altLang="zh-CN" dirty="0" err="1"/>
              <a:t>Vedaldi</a:t>
            </a:r>
            <a:r>
              <a:rPr lang="en-US" altLang="zh-CN" dirty="0"/>
              <a:t>, “Understanding Deep Image Representations by Inverting Them”, CVPR 2015</a:t>
            </a:r>
          </a:p>
          <a:p>
            <a:r>
              <a:rPr lang="en-US" altLang="zh-CN" dirty="0"/>
              <a:t>Figure from Johnson, </a:t>
            </a:r>
            <a:r>
              <a:rPr lang="en-US" altLang="zh-CN" dirty="0" err="1"/>
              <a:t>Alahi</a:t>
            </a:r>
            <a:r>
              <a:rPr lang="en-US" altLang="zh-CN" dirty="0"/>
              <a:t>, and Fei-Fei, “Perceptual Losses for Real-Time Style Transfer and Super-Resolution”, ECCV 2016. Copyright Springer, 2016.</a:t>
            </a:r>
          </a:p>
          <a:p>
            <a:r>
              <a:rPr lang="en-US" altLang="zh-CN" dirty="0"/>
              <a:t>Reproduced for educational purposes.</a:t>
            </a:r>
          </a:p>
        </p:txBody>
      </p:sp>
    </p:spTree>
    <p:extLst>
      <p:ext uri="{BB962C8B-B14F-4D97-AF65-F5344CB8AC3E}">
        <p14:creationId xmlns:p14="http://schemas.microsoft.com/office/powerpoint/2010/main" val="1701090421"/>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41C17-2AC4-692B-0C53-492DF9E7E097}"/>
              </a:ext>
            </a:extLst>
          </p:cNvPr>
          <p:cNvSpPr>
            <a:spLocks noGrp="1"/>
          </p:cNvSpPr>
          <p:nvPr>
            <p:ph type="title"/>
          </p:nvPr>
        </p:nvSpPr>
        <p:spPr/>
        <p:txBody>
          <a:bodyPr/>
          <a:lstStyle/>
          <a:p>
            <a:r>
              <a:rPr lang="en-US" altLang="zh-CN" sz="2800" dirty="0" err="1"/>
              <a:t>DeepDream</a:t>
            </a:r>
            <a:r>
              <a:rPr lang="en-US" altLang="zh-CN" sz="2800" dirty="0"/>
              <a:t>:</a:t>
            </a:r>
            <a:r>
              <a:rPr lang="en-US" altLang="zh-CN" sz="2800" spc="-25" dirty="0"/>
              <a:t> </a:t>
            </a:r>
            <a:r>
              <a:rPr lang="en-US" altLang="zh-CN" sz="2800" dirty="0"/>
              <a:t>Amplify</a:t>
            </a:r>
            <a:r>
              <a:rPr lang="en-US" altLang="zh-CN" sz="2800" spc="-15" dirty="0"/>
              <a:t> </a:t>
            </a:r>
            <a:r>
              <a:rPr lang="en-US" altLang="zh-CN" sz="2800" dirty="0"/>
              <a:t>existing</a:t>
            </a:r>
            <a:r>
              <a:rPr lang="en-US" altLang="zh-CN" sz="2800" spc="-10" dirty="0"/>
              <a:t> </a:t>
            </a:r>
            <a:r>
              <a:rPr lang="en-US" altLang="zh-CN" sz="2800" dirty="0"/>
              <a:t>features</a:t>
            </a:r>
            <a:endParaRPr lang="zh-CN" altLang="en-US" dirty="0"/>
          </a:p>
        </p:txBody>
      </p:sp>
      <p:sp>
        <p:nvSpPr>
          <p:cNvPr id="5" name="文本框 4">
            <a:extLst>
              <a:ext uri="{FF2B5EF4-FFF2-40B4-BE49-F238E27FC236}">
                <a16:creationId xmlns:a16="http://schemas.microsoft.com/office/drawing/2014/main" id="{2D723178-AD98-5853-4AA9-E2EE3DB01DF1}"/>
              </a:ext>
            </a:extLst>
          </p:cNvPr>
          <p:cNvSpPr txBox="1"/>
          <p:nvPr/>
        </p:nvSpPr>
        <p:spPr>
          <a:xfrm>
            <a:off x="568960" y="1030827"/>
            <a:ext cx="7559040" cy="1107996"/>
          </a:xfrm>
          <a:prstGeom prst="rect">
            <a:avLst/>
          </a:prstGeom>
          <a:noFill/>
        </p:spPr>
        <p:txBody>
          <a:bodyPr wrap="square">
            <a:spAutoFit/>
          </a:bodyPr>
          <a:lstStyle/>
          <a:p>
            <a:r>
              <a:rPr lang="en-US" altLang="zh-CN" sz="2200" spc="-5" dirty="0"/>
              <a:t>Rather </a:t>
            </a:r>
            <a:r>
              <a:rPr lang="en-US" altLang="zh-CN" sz="2200" dirty="0"/>
              <a:t>than synthesizing </a:t>
            </a:r>
            <a:r>
              <a:rPr lang="en-US" altLang="zh-CN" sz="2200" spc="-5" dirty="0"/>
              <a:t>an image </a:t>
            </a:r>
            <a:r>
              <a:rPr lang="en-US" altLang="zh-CN" sz="2200" dirty="0"/>
              <a:t>to maximize a specific </a:t>
            </a:r>
            <a:r>
              <a:rPr lang="en-US" altLang="zh-CN" sz="2200" spc="-5" dirty="0"/>
              <a:t>neuron, instead </a:t>
            </a:r>
            <a:r>
              <a:rPr lang="en-US" altLang="zh-CN" sz="2200" spc="-490" dirty="0"/>
              <a:t> </a:t>
            </a:r>
            <a:r>
              <a:rPr lang="en-US" altLang="zh-CN" sz="2200" dirty="0"/>
              <a:t>try</a:t>
            </a:r>
            <a:r>
              <a:rPr lang="en-US" altLang="zh-CN" sz="2200" spc="-5" dirty="0"/>
              <a:t> </a:t>
            </a:r>
            <a:r>
              <a:rPr lang="en-US" altLang="zh-CN" sz="2200" dirty="0"/>
              <a:t>to </a:t>
            </a:r>
            <a:r>
              <a:rPr lang="en-US" altLang="zh-CN" sz="2200" b="1" spc="-5" dirty="0">
                <a:latin typeface="Arial"/>
                <a:cs typeface="Arial"/>
              </a:rPr>
              <a:t>amplify</a:t>
            </a:r>
            <a:r>
              <a:rPr lang="en-US" altLang="zh-CN" sz="2200" b="1" spc="-15" dirty="0">
                <a:latin typeface="Arial"/>
                <a:cs typeface="Arial"/>
              </a:rPr>
              <a:t> </a:t>
            </a:r>
            <a:r>
              <a:rPr lang="en-US" altLang="zh-CN" sz="2200" dirty="0"/>
              <a:t>the </a:t>
            </a:r>
            <a:r>
              <a:rPr lang="en-US" altLang="zh-CN" sz="2200" spc="-5" dirty="0"/>
              <a:t>neuron</a:t>
            </a:r>
            <a:r>
              <a:rPr lang="en-US" altLang="zh-CN" sz="2200" spc="-10" dirty="0"/>
              <a:t> </a:t>
            </a:r>
            <a:r>
              <a:rPr lang="en-US" altLang="zh-CN" sz="2200" spc="-5" dirty="0"/>
              <a:t>activations at</a:t>
            </a:r>
            <a:r>
              <a:rPr lang="en-US" altLang="zh-CN" sz="2200" spc="-10" dirty="0"/>
              <a:t> </a:t>
            </a:r>
            <a:r>
              <a:rPr lang="en-US" altLang="zh-CN" sz="2200" dirty="0"/>
              <a:t>some </a:t>
            </a:r>
            <a:r>
              <a:rPr lang="en-US" altLang="zh-CN" sz="2200" spc="-5" dirty="0"/>
              <a:t>layer</a:t>
            </a:r>
            <a:r>
              <a:rPr lang="en-US" altLang="zh-CN" sz="2200" spc="-10" dirty="0"/>
              <a:t> </a:t>
            </a:r>
            <a:r>
              <a:rPr lang="en-US" altLang="zh-CN" sz="2200" spc="-5" dirty="0"/>
              <a:t>in </a:t>
            </a:r>
            <a:r>
              <a:rPr lang="en-US" altLang="zh-CN" sz="2200" dirty="0"/>
              <a:t>the</a:t>
            </a:r>
            <a:r>
              <a:rPr lang="en-US" altLang="zh-CN" sz="2200" spc="-5" dirty="0"/>
              <a:t> network</a:t>
            </a:r>
            <a:endParaRPr lang="zh-CN" altLang="en-US" sz="2200" dirty="0"/>
          </a:p>
        </p:txBody>
      </p:sp>
      <p:pic>
        <p:nvPicPr>
          <p:cNvPr id="6" name="object 3">
            <a:extLst>
              <a:ext uri="{FF2B5EF4-FFF2-40B4-BE49-F238E27FC236}">
                <a16:creationId xmlns:a16="http://schemas.microsoft.com/office/drawing/2014/main" id="{D8FA4879-5816-5967-E6E2-CA2BCBD78870}"/>
              </a:ext>
            </a:extLst>
          </p:cNvPr>
          <p:cNvPicPr/>
          <p:nvPr/>
        </p:nvPicPr>
        <p:blipFill>
          <a:blip r:embed="rId3" cstate="print"/>
          <a:stretch>
            <a:fillRect/>
          </a:stretch>
        </p:blipFill>
        <p:spPr>
          <a:xfrm>
            <a:off x="419699" y="2399808"/>
            <a:ext cx="3813102" cy="2143928"/>
          </a:xfrm>
          <a:prstGeom prst="rect">
            <a:avLst/>
          </a:prstGeom>
        </p:spPr>
      </p:pic>
      <p:grpSp>
        <p:nvGrpSpPr>
          <p:cNvPr id="12" name="组合 11">
            <a:extLst>
              <a:ext uri="{FF2B5EF4-FFF2-40B4-BE49-F238E27FC236}">
                <a16:creationId xmlns:a16="http://schemas.microsoft.com/office/drawing/2014/main" id="{7C5BEB2C-FE31-8B07-1C7A-96AB8F5C6A4E}"/>
              </a:ext>
            </a:extLst>
          </p:cNvPr>
          <p:cNvGrpSpPr/>
          <p:nvPr/>
        </p:nvGrpSpPr>
        <p:grpSpPr>
          <a:xfrm>
            <a:off x="4330053" y="2595472"/>
            <a:ext cx="3875684" cy="1584280"/>
            <a:chOff x="4781525" y="3109129"/>
            <a:chExt cx="3206266" cy="1310639"/>
          </a:xfrm>
        </p:grpSpPr>
        <p:grpSp>
          <p:nvGrpSpPr>
            <p:cNvPr id="7" name="object 4">
              <a:extLst>
                <a:ext uri="{FF2B5EF4-FFF2-40B4-BE49-F238E27FC236}">
                  <a16:creationId xmlns:a16="http://schemas.microsoft.com/office/drawing/2014/main" id="{AE3C6DD4-2C99-024A-0866-882E6653DB14}"/>
                </a:ext>
              </a:extLst>
            </p:cNvPr>
            <p:cNvGrpSpPr/>
            <p:nvPr/>
          </p:nvGrpSpPr>
          <p:grpSpPr>
            <a:xfrm>
              <a:off x="4781525" y="3109129"/>
              <a:ext cx="3206266" cy="1310639"/>
              <a:chOff x="4182085" y="1661160"/>
              <a:chExt cx="3206266" cy="1310639"/>
            </a:xfrm>
          </p:grpSpPr>
          <p:sp>
            <p:nvSpPr>
              <p:cNvPr id="8" name="object 5">
                <a:extLst>
                  <a:ext uri="{FF2B5EF4-FFF2-40B4-BE49-F238E27FC236}">
                    <a16:creationId xmlns:a16="http://schemas.microsoft.com/office/drawing/2014/main" id="{CF5065B5-7366-FA52-AA9C-93BF356B1B6C}"/>
                  </a:ext>
                </a:extLst>
              </p:cNvPr>
              <p:cNvSpPr/>
              <p:nvPr/>
            </p:nvSpPr>
            <p:spPr>
              <a:xfrm>
                <a:off x="4182085" y="2311326"/>
                <a:ext cx="861694" cy="76200"/>
              </a:xfrm>
              <a:custGeom>
                <a:avLst/>
                <a:gdLst/>
                <a:ahLst/>
                <a:cxnLst/>
                <a:rect l="l" t="t" r="r" b="b"/>
                <a:pathLst>
                  <a:path w="861695" h="76200">
                    <a:moveTo>
                      <a:pt x="785393" y="0"/>
                    </a:moveTo>
                    <a:lnTo>
                      <a:pt x="785393" y="76200"/>
                    </a:lnTo>
                    <a:lnTo>
                      <a:pt x="842543" y="47625"/>
                    </a:lnTo>
                    <a:lnTo>
                      <a:pt x="798093" y="47625"/>
                    </a:lnTo>
                    <a:lnTo>
                      <a:pt x="798093" y="28575"/>
                    </a:lnTo>
                    <a:lnTo>
                      <a:pt x="842543" y="28575"/>
                    </a:lnTo>
                    <a:lnTo>
                      <a:pt x="785393" y="0"/>
                    </a:lnTo>
                    <a:close/>
                  </a:path>
                  <a:path w="861695" h="76200">
                    <a:moveTo>
                      <a:pt x="785393" y="28575"/>
                    </a:moveTo>
                    <a:lnTo>
                      <a:pt x="0" y="28575"/>
                    </a:lnTo>
                    <a:lnTo>
                      <a:pt x="0" y="47625"/>
                    </a:lnTo>
                    <a:lnTo>
                      <a:pt x="785393" y="47625"/>
                    </a:lnTo>
                    <a:lnTo>
                      <a:pt x="785393" y="28575"/>
                    </a:lnTo>
                    <a:close/>
                  </a:path>
                  <a:path w="861695" h="76200">
                    <a:moveTo>
                      <a:pt x="842543" y="28575"/>
                    </a:moveTo>
                    <a:lnTo>
                      <a:pt x="798093" y="28575"/>
                    </a:lnTo>
                    <a:lnTo>
                      <a:pt x="798093" y="47625"/>
                    </a:lnTo>
                    <a:lnTo>
                      <a:pt x="842543" y="47625"/>
                    </a:lnTo>
                    <a:lnTo>
                      <a:pt x="861593" y="38100"/>
                    </a:lnTo>
                    <a:lnTo>
                      <a:pt x="842543" y="28575"/>
                    </a:lnTo>
                    <a:close/>
                  </a:path>
                </a:pathLst>
              </a:custGeom>
              <a:solidFill>
                <a:srgbClr val="666666"/>
              </a:solidFill>
            </p:spPr>
            <p:txBody>
              <a:bodyPr wrap="square" lIns="0" tIns="0" rIns="0" bIns="0" rtlCol="0"/>
              <a:lstStyle/>
              <a:p>
                <a:endParaRPr/>
              </a:p>
            </p:txBody>
          </p:sp>
          <p:pic>
            <p:nvPicPr>
              <p:cNvPr id="9" name="object 6">
                <a:extLst>
                  <a:ext uri="{FF2B5EF4-FFF2-40B4-BE49-F238E27FC236}">
                    <a16:creationId xmlns:a16="http://schemas.microsoft.com/office/drawing/2014/main" id="{CD19CFAE-BCE0-15C9-2640-44CD24CB0DA2}"/>
                  </a:ext>
                </a:extLst>
              </p:cNvPr>
              <p:cNvPicPr/>
              <p:nvPr/>
            </p:nvPicPr>
            <p:blipFill>
              <a:blip r:embed="rId4" cstate="print"/>
              <a:stretch>
                <a:fillRect/>
              </a:stretch>
            </p:blipFill>
            <p:spPr>
              <a:xfrm>
                <a:off x="5291327" y="1661160"/>
                <a:ext cx="2097024" cy="1310639"/>
              </a:xfrm>
              <a:prstGeom prst="rect">
                <a:avLst/>
              </a:prstGeom>
            </p:spPr>
          </p:pic>
        </p:grpSp>
        <p:sp>
          <p:nvSpPr>
            <p:cNvPr id="10" name="object 7">
              <a:extLst>
                <a:ext uri="{FF2B5EF4-FFF2-40B4-BE49-F238E27FC236}">
                  <a16:creationId xmlns:a16="http://schemas.microsoft.com/office/drawing/2014/main" id="{E23801CD-4D90-52AD-5EDA-3D57108BB85A}"/>
                </a:ext>
              </a:extLst>
            </p:cNvPr>
            <p:cNvSpPr/>
            <p:nvPr/>
          </p:nvSpPr>
          <p:spPr>
            <a:xfrm>
              <a:off x="4801320" y="3949453"/>
              <a:ext cx="822325" cy="76200"/>
            </a:xfrm>
            <a:custGeom>
              <a:avLst/>
              <a:gdLst/>
              <a:ahLst/>
              <a:cxnLst/>
              <a:rect l="l" t="t" r="r" b="b"/>
              <a:pathLst>
                <a:path w="822325" h="76200">
                  <a:moveTo>
                    <a:pt x="76199" y="0"/>
                  </a:moveTo>
                  <a:lnTo>
                    <a:pt x="0" y="38100"/>
                  </a:lnTo>
                  <a:lnTo>
                    <a:pt x="76199" y="76200"/>
                  </a:lnTo>
                  <a:lnTo>
                    <a:pt x="76199" y="47625"/>
                  </a:lnTo>
                  <a:lnTo>
                    <a:pt x="63499" y="47625"/>
                  </a:lnTo>
                  <a:lnTo>
                    <a:pt x="63499" y="28575"/>
                  </a:lnTo>
                  <a:lnTo>
                    <a:pt x="76199" y="28575"/>
                  </a:lnTo>
                  <a:lnTo>
                    <a:pt x="76199" y="0"/>
                  </a:lnTo>
                  <a:close/>
                </a:path>
                <a:path w="822325" h="76200">
                  <a:moveTo>
                    <a:pt x="76199" y="28575"/>
                  </a:moveTo>
                  <a:lnTo>
                    <a:pt x="63499" y="28575"/>
                  </a:lnTo>
                  <a:lnTo>
                    <a:pt x="63499" y="47625"/>
                  </a:lnTo>
                  <a:lnTo>
                    <a:pt x="76199" y="47625"/>
                  </a:lnTo>
                  <a:lnTo>
                    <a:pt x="76199" y="28575"/>
                  </a:lnTo>
                  <a:close/>
                </a:path>
                <a:path w="822325" h="76200">
                  <a:moveTo>
                    <a:pt x="821994" y="28575"/>
                  </a:moveTo>
                  <a:lnTo>
                    <a:pt x="76199" y="28575"/>
                  </a:lnTo>
                  <a:lnTo>
                    <a:pt x="76199" y="47625"/>
                  </a:lnTo>
                  <a:lnTo>
                    <a:pt x="821994" y="47625"/>
                  </a:lnTo>
                  <a:lnTo>
                    <a:pt x="821994" y="28575"/>
                  </a:lnTo>
                  <a:close/>
                </a:path>
              </a:pathLst>
            </a:custGeom>
            <a:solidFill>
              <a:srgbClr val="FF0000"/>
            </a:solidFill>
          </p:spPr>
          <p:txBody>
            <a:bodyPr wrap="square" lIns="0" tIns="0" rIns="0" bIns="0" rtlCol="0"/>
            <a:lstStyle/>
            <a:p>
              <a:endParaRPr dirty="0"/>
            </a:p>
          </p:txBody>
        </p:sp>
      </p:grpSp>
      <p:sp>
        <p:nvSpPr>
          <p:cNvPr id="11" name="object 8">
            <a:extLst>
              <a:ext uri="{FF2B5EF4-FFF2-40B4-BE49-F238E27FC236}">
                <a16:creationId xmlns:a16="http://schemas.microsoft.com/office/drawing/2014/main" id="{F62A755C-2A48-9AC9-DD45-3C0EC2409899}"/>
              </a:ext>
            </a:extLst>
          </p:cNvPr>
          <p:cNvSpPr/>
          <p:nvPr/>
        </p:nvSpPr>
        <p:spPr>
          <a:xfrm>
            <a:off x="8270475" y="3032548"/>
            <a:ext cx="516308" cy="670804"/>
          </a:xfrm>
          <a:custGeom>
            <a:avLst/>
            <a:gdLst/>
            <a:ahLst/>
            <a:cxnLst/>
            <a:rect l="l" t="t" r="r" b="b"/>
            <a:pathLst>
              <a:path w="248284" h="322580">
                <a:moveTo>
                  <a:pt x="71881" y="246722"/>
                </a:moveTo>
                <a:lnTo>
                  <a:pt x="952" y="293916"/>
                </a:lnTo>
                <a:lnTo>
                  <a:pt x="81267" y="322351"/>
                </a:lnTo>
                <a:lnTo>
                  <a:pt x="77932" y="295478"/>
                </a:lnTo>
                <a:lnTo>
                  <a:pt x="65671" y="295478"/>
                </a:lnTo>
                <a:lnTo>
                  <a:pt x="62268" y="276733"/>
                </a:lnTo>
                <a:lnTo>
                  <a:pt x="75316" y="274396"/>
                </a:lnTo>
                <a:lnTo>
                  <a:pt x="71881" y="246722"/>
                </a:lnTo>
                <a:close/>
              </a:path>
              <a:path w="248284" h="322580">
                <a:moveTo>
                  <a:pt x="75316" y="274396"/>
                </a:moveTo>
                <a:lnTo>
                  <a:pt x="62268" y="276733"/>
                </a:lnTo>
                <a:lnTo>
                  <a:pt x="65671" y="295478"/>
                </a:lnTo>
                <a:lnTo>
                  <a:pt x="77656" y="293256"/>
                </a:lnTo>
                <a:lnTo>
                  <a:pt x="75316" y="274396"/>
                </a:lnTo>
                <a:close/>
              </a:path>
              <a:path w="248284" h="322580">
                <a:moveTo>
                  <a:pt x="77656" y="293256"/>
                </a:moveTo>
                <a:lnTo>
                  <a:pt x="65671" y="295478"/>
                </a:lnTo>
                <a:lnTo>
                  <a:pt x="77932" y="295478"/>
                </a:lnTo>
                <a:lnTo>
                  <a:pt x="77656" y="293256"/>
                </a:lnTo>
                <a:close/>
              </a:path>
              <a:path w="248284" h="322580">
                <a:moveTo>
                  <a:pt x="224238" y="174760"/>
                </a:moveTo>
                <a:lnTo>
                  <a:pt x="200139" y="209931"/>
                </a:lnTo>
                <a:lnTo>
                  <a:pt x="159054" y="241503"/>
                </a:lnTo>
                <a:lnTo>
                  <a:pt x="124282" y="259029"/>
                </a:lnTo>
                <a:lnTo>
                  <a:pt x="85318" y="272605"/>
                </a:lnTo>
                <a:lnTo>
                  <a:pt x="75316" y="274396"/>
                </a:lnTo>
                <a:lnTo>
                  <a:pt x="77656" y="293256"/>
                </a:lnTo>
                <a:lnTo>
                  <a:pt x="132308" y="276313"/>
                </a:lnTo>
                <a:lnTo>
                  <a:pt x="169443" y="257467"/>
                </a:lnTo>
                <a:lnTo>
                  <a:pt x="201117" y="234937"/>
                </a:lnTo>
                <a:lnTo>
                  <a:pt x="235280" y="195453"/>
                </a:lnTo>
                <a:lnTo>
                  <a:pt x="243909" y="175501"/>
                </a:lnTo>
                <a:lnTo>
                  <a:pt x="224015" y="175501"/>
                </a:lnTo>
                <a:lnTo>
                  <a:pt x="224238" y="174760"/>
                </a:lnTo>
                <a:close/>
              </a:path>
              <a:path w="248284" h="322580">
                <a:moveTo>
                  <a:pt x="224599" y="174028"/>
                </a:moveTo>
                <a:lnTo>
                  <a:pt x="224238" y="174760"/>
                </a:lnTo>
                <a:lnTo>
                  <a:pt x="224015" y="175501"/>
                </a:lnTo>
                <a:lnTo>
                  <a:pt x="224599" y="174028"/>
                </a:lnTo>
                <a:close/>
              </a:path>
              <a:path w="248284" h="322580">
                <a:moveTo>
                  <a:pt x="244352" y="174028"/>
                </a:moveTo>
                <a:lnTo>
                  <a:pt x="224599" y="174028"/>
                </a:lnTo>
                <a:lnTo>
                  <a:pt x="224015" y="175501"/>
                </a:lnTo>
                <a:lnTo>
                  <a:pt x="243909" y="175501"/>
                </a:lnTo>
                <a:lnTo>
                  <a:pt x="244352" y="174028"/>
                </a:lnTo>
                <a:close/>
              </a:path>
              <a:path w="248284" h="322580">
                <a:moveTo>
                  <a:pt x="227726" y="163170"/>
                </a:moveTo>
                <a:lnTo>
                  <a:pt x="224238" y="174760"/>
                </a:lnTo>
                <a:lnTo>
                  <a:pt x="224599" y="174028"/>
                </a:lnTo>
                <a:lnTo>
                  <a:pt x="244352" y="174028"/>
                </a:lnTo>
                <a:lnTo>
                  <a:pt x="246405" y="167195"/>
                </a:lnTo>
                <a:lnTo>
                  <a:pt x="246532" y="166598"/>
                </a:lnTo>
                <a:lnTo>
                  <a:pt x="246791" y="164058"/>
                </a:lnTo>
                <a:lnTo>
                  <a:pt x="227634" y="164058"/>
                </a:lnTo>
                <a:lnTo>
                  <a:pt x="227726" y="163170"/>
                </a:lnTo>
                <a:close/>
              </a:path>
              <a:path w="248284" h="322580">
                <a:moveTo>
                  <a:pt x="227990" y="162293"/>
                </a:moveTo>
                <a:lnTo>
                  <a:pt x="227726" y="163170"/>
                </a:lnTo>
                <a:lnTo>
                  <a:pt x="227634" y="164058"/>
                </a:lnTo>
                <a:lnTo>
                  <a:pt x="227990" y="162293"/>
                </a:lnTo>
                <a:close/>
              </a:path>
              <a:path w="248284" h="322580">
                <a:moveTo>
                  <a:pt x="246971" y="162293"/>
                </a:moveTo>
                <a:lnTo>
                  <a:pt x="227990" y="162293"/>
                </a:lnTo>
                <a:lnTo>
                  <a:pt x="227634" y="164058"/>
                </a:lnTo>
                <a:lnTo>
                  <a:pt x="246791" y="164058"/>
                </a:lnTo>
                <a:lnTo>
                  <a:pt x="246971" y="162293"/>
                </a:lnTo>
                <a:close/>
              </a:path>
              <a:path w="248284" h="322580">
                <a:moveTo>
                  <a:pt x="228906" y="151720"/>
                </a:moveTo>
                <a:lnTo>
                  <a:pt x="227726" y="163170"/>
                </a:lnTo>
                <a:lnTo>
                  <a:pt x="227990" y="162293"/>
                </a:lnTo>
                <a:lnTo>
                  <a:pt x="246971" y="162293"/>
                </a:lnTo>
                <a:lnTo>
                  <a:pt x="247952" y="152692"/>
                </a:lnTo>
                <a:lnTo>
                  <a:pt x="229006" y="152692"/>
                </a:lnTo>
                <a:lnTo>
                  <a:pt x="228906" y="151720"/>
                </a:lnTo>
                <a:close/>
              </a:path>
              <a:path w="248284" h="322580">
                <a:moveTo>
                  <a:pt x="247951" y="150749"/>
                </a:moveTo>
                <a:lnTo>
                  <a:pt x="229006" y="150749"/>
                </a:lnTo>
                <a:lnTo>
                  <a:pt x="229006" y="152692"/>
                </a:lnTo>
                <a:lnTo>
                  <a:pt x="247952" y="152692"/>
                </a:lnTo>
                <a:lnTo>
                  <a:pt x="247951" y="150749"/>
                </a:lnTo>
                <a:close/>
              </a:path>
              <a:path w="248284" h="322580">
                <a:moveTo>
                  <a:pt x="246782" y="139382"/>
                </a:moveTo>
                <a:lnTo>
                  <a:pt x="227634" y="139382"/>
                </a:lnTo>
                <a:lnTo>
                  <a:pt x="227990" y="141147"/>
                </a:lnTo>
                <a:lnTo>
                  <a:pt x="227816" y="141147"/>
                </a:lnTo>
                <a:lnTo>
                  <a:pt x="228906" y="151720"/>
                </a:lnTo>
                <a:lnTo>
                  <a:pt x="229006" y="150749"/>
                </a:lnTo>
                <a:lnTo>
                  <a:pt x="247951" y="150749"/>
                </a:lnTo>
                <a:lnTo>
                  <a:pt x="246963" y="141147"/>
                </a:lnTo>
                <a:lnTo>
                  <a:pt x="227990" y="141147"/>
                </a:lnTo>
                <a:lnTo>
                  <a:pt x="227726" y="140274"/>
                </a:lnTo>
                <a:lnTo>
                  <a:pt x="246874" y="140274"/>
                </a:lnTo>
                <a:lnTo>
                  <a:pt x="246782" y="139382"/>
                </a:lnTo>
                <a:close/>
              </a:path>
              <a:path w="248284" h="322580">
                <a:moveTo>
                  <a:pt x="227634" y="139382"/>
                </a:moveTo>
                <a:lnTo>
                  <a:pt x="227726" y="140274"/>
                </a:lnTo>
                <a:lnTo>
                  <a:pt x="227990" y="141147"/>
                </a:lnTo>
                <a:lnTo>
                  <a:pt x="227634" y="139382"/>
                </a:lnTo>
                <a:close/>
              </a:path>
              <a:path w="248284" h="322580">
                <a:moveTo>
                  <a:pt x="224228" y="128687"/>
                </a:moveTo>
                <a:lnTo>
                  <a:pt x="227726" y="140274"/>
                </a:lnTo>
                <a:lnTo>
                  <a:pt x="227634" y="139382"/>
                </a:lnTo>
                <a:lnTo>
                  <a:pt x="246782" y="139382"/>
                </a:lnTo>
                <a:lnTo>
                  <a:pt x="246519" y="136829"/>
                </a:lnTo>
                <a:lnTo>
                  <a:pt x="246405" y="136232"/>
                </a:lnTo>
                <a:lnTo>
                  <a:pt x="244350" y="129413"/>
                </a:lnTo>
                <a:lnTo>
                  <a:pt x="224586" y="129413"/>
                </a:lnTo>
                <a:lnTo>
                  <a:pt x="224228" y="128687"/>
                </a:lnTo>
                <a:close/>
              </a:path>
              <a:path w="248284" h="322580">
                <a:moveTo>
                  <a:pt x="224002" y="127939"/>
                </a:moveTo>
                <a:lnTo>
                  <a:pt x="224228" y="128687"/>
                </a:lnTo>
                <a:lnTo>
                  <a:pt x="224586" y="129413"/>
                </a:lnTo>
                <a:lnTo>
                  <a:pt x="224002" y="127939"/>
                </a:lnTo>
                <a:close/>
              </a:path>
              <a:path w="248284" h="322580">
                <a:moveTo>
                  <a:pt x="243906" y="127939"/>
                </a:moveTo>
                <a:lnTo>
                  <a:pt x="224002" y="127939"/>
                </a:lnTo>
                <a:lnTo>
                  <a:pt x="224586" y="129413"/>
                </a:lnTo>
                <a:lnTo>
                  <a:pt x="244350" y="129413"/>
                </a:lnTo>
                <a:lnTo>
                  <a:pt x="243906" y="127939"/>
                </a:lnTo>
                <a:close/>
              </a:path>
              <a:path w="248284" h="322580">
                <a:moveTo>
                  <a:pt x="239405" y="116408"/>
                </a:moveTo>
                <a:lnTo>
                  <a:pt x="218160" y="116408"/>
                </a:lnTo>
                <a:lnTo>
                  <a:pt x="218846" y="117576"/>
                </a:lnTo>
                <a:lnTo>
                  <a:pt x="224228" y="128687"/>
                </a:lnTo>
                <a:lnTo>
                  <a:pt x="224002" y="127939"/>
                </a:lnTo>
                <a:lnTo>
                  <a:pt x="243906" y="127939"/>
                </a:lnTo>
                <a:lnTo>
                  <a:pt x="242100" y="121945"/>
                </a:lnTo>
                <a:lnTo>
                  <a:pt x="241896" y="121450"/>
                </a:lnTo>
                <a:lnTo>
                  <a:pt x="239405" y="116408"/>
                </a:lnTo>
                <a:close/>
              </a:path>
              <a:path w="248284" h="322580">
                <a:moveTo>
                  <a:pt x="218446" y="116986"/>
                </a:moveTo>
                <a:lnTo>
                  <a:pt x="218737" y="117576"/>
                </a:lnTo>
                <a:lnTo>
                  <a:pt x="218446" y="116986"/>
                </a:lnTo>
                <a:close/>
              </a:path>
              <a:path w="248284" h="322580">
                <a:moveTo>
                  <a:pt x="218160" y="116408"/>
                </a:moveTo>
                <a:lnTo>
                  <a:pt x="218446" y="116986"/>
                </a:lnTo>
                <a:lnTo>
                  <a:pt x="218846" y="117576"/>
                </a:lnTo>
                <a:lnTo>
                  <a:pt x="218160" y="116408"/>
                </a:lnTo>
                <a:close/>
              </a:path>
              <a:path w="248284" h="322580">
                <a:moveTo>
                  <a:pt x="698" y="0"/>
                </a:moveTo>
                <a:lnTo>
                  <a:pt x="0" y="19037"/>
                </a:lnTo>
                <a:lnTo>
                  <a:pt x="22301" y="19850"/>
                </a:lnTo>
                <a:lnTo>
                  <a:pt x="43751" y="22186"/>
                </a:lnTo>
                <a:lnTo>
                  <a:pt x="85521" y="30988"/>
                </a:lnTo>
                <a:lnTo>
                  <a:pt x="124586" y="44653"/>
                </a:lnTo>
                <a:lnTo>
                  <a:pt x="159473" y="62306"/>
                </a:lnTo>
                <a:lnTo>
                  <a:pt x="200761" y="94221"/>
                </a:lnTo>
                <a:lnTo>
                  <a:pt x="218446" y="116986"/>
                </a:lnTo>
                <a:lnTo>
                  <a:pt x="218160" y="116408"/>
                </a:lnTo>
                <a:lnTo>
                  <a:pt x="239405" y="116408"/>
                </a:lnTo>
                <a:lnTo>
                  <a:pt x="235038" y="107569"/>
                </a:lnTo>
                <a:lnTo>
                  <a:pt x="200342" y="67932"/>
                </a:lnTo>
                <a:lnTo>
                  <a:pt x="168643" y="45605"/>
                </a:lnTo>
                <a:lnTo>
                  <a:pt x="131444" y="26873"/>
                </a:lnTo>
                <a:lnTo>
                  <a:pt x="90042" y="12484"/>
                </a:lnTo>
                <a:lnTo>
                  <a:pt x="45783" y="3238"/>
                </a:lnTo>
                <a:lnTo>
                  <a:pt x="22999" y="812"/>
                </a:lnTo>
                <a:lnTo>
                  <a:pt x="698" y="0"/>
                </a:lnTo>
                <a:close/>
              </a:path>
            </a:pathLst>
          </a:custGeom>
          <a:solidFill>
            <a:srgbClr val="595959"/>
          </a:solidFill>
        </p:spPr>
        <p:txBody>
          <a:bodyPr wrap="square" lIns="0" tIns="0" rIns="0" bIns="0" rtlCol="0"/>
          <a:lstStyle/>
          <a:p>
            <a:endParaRPr/>
          </a:p>
        </p:txBody>
      </p:sp>
      <p:sp>
        <p:nvSpPr>
          <p:cNvPr id="13" name="object 9">
            <a:extLst>
              <a:ext uri="{FF2B5EF4-FFF2-40B4-BE49-F238E27FC236}">
                <a16:creationId xmlns:a16="http://schemas.microsoft.com/office/drawing/2014/main" id="{CE1D1005-FCED-2328-E66E-870F86F6A77E}"/>
              </a:ext>
            </a:extLst>
          </p:cNvPr>
          <p:cNvSpPr txBox="1"/>
          <p:nvPr/>
        </p:nvSpPr>
        <p:spPr>
          <a:xfrm>
            <a:off x="568960" y="4681487"/>
            <a:ext cx="7813040" cy="936154"/>
          </a:xfrm>
          <a:prstGeom prst="rect">
            <a:avLst/>
          </a:prstGeom>
        </p:spPr>
        <p:txBody>
          <a:bodyPr vert="horz" wrap="square" lIns="0" tIns="12700" rIns="0" bIns="0" rtlCol="0">
            <a:spAutoFit/>
          </a:bodyPr>
          <a:lstStyle/>
          <a:p>
            <a:pPr marL="12700">
              <a:spcBef>
                <a:spcPts val="100"/>
              </a:spcBef>
            </a:pPr>
            <a:r>
              <a:rPr sz="2000" spc="-5" dirty="0">
                <a:cs typeface="Arial" panose="020B0604020202020204" pitchFamily="34" charset="0"/>
              </a:rPr>
              <a:t>Choose an image and </a:t>
            </a:r>
            <a:r>
              <a:rPr sz="2000" dirty="0">
                <a:cs typeface="Arial" panose="020B0604020202020204" pitchFamily="34" charset="0"/>
              </a:rPr>
              <a:t>a</a:t>
            </a:r>
            <a:r>
              <a:rPr sz="2000" spc="-5" dirty="0">
                <a:cs typeface="Arial" panose="020B0604020202020204" pitchFamily="34" charset="0"/>
              </a:rPr>
              <a:t> layer</a:t>
            </a:r>
            <a:r>
              <a:rPr sz="2000" spc="5" dirty="0">
                <a:cs typeface="Arial" panose="020B0604020202020204" pitchFamily="34" charset="0"/>
              </a:rPr>
              <a:t> </a:t>
            </a:r>
            <a:r>
              <a:rPr sz="2000" spc="-5" dirty="0">
                <a:cs typeface="Arial" panose="020B0604020202020204" pitchFamily="34" charset="0"/>
              </a:rPr>
              <a:t>in </a:t>
            </a:r>
            <a:r>
              <a:rPr sz="2000" dirty="0">
                <a:cs typeface="Arial" panose="020B0604020202020204" pitchFamily="34" charset="0"/>
              </a:rPr>
              <a:t>a</a:t>
            </a:r>
            <a:r>
              <a:rPr sz="2000" spc="-5" dirty="0">
                <a:cs typeface="Arial" panose="020B0604020202020204" pitchFamily="34" charset="0"/>
              </a:rPr>
              <a:t> </a:t>
            </a:r>
            <a:r>
              <a:rPr sz="2000" spc="-10" dirty="0">
                <a:cs typeface="Arial" panose="020B0604020202020204" pitchFamily="34" charset="0"/>
              </a:rPr>
              <a:t>CNN;</a:t>
            </a:r>
            <a:r>
              <a:rPr sz="2000" spc="10" dirty="0">
                <a:cs typeface="Arial" panose="020B0604020202020204" pitchFamily="34" charset="0"/>
              </a:rPr>
              <a:t> </a:t>
            </a:r>
            <a:r>
              <a:rPr sz="2000" spc="-5" dirty="0">
                <a:cs typeface="Arial" panose="020B0604020202020204" pitchFamily="34" charset="0"/>
              </a:rPr>
              <a:t>repeat:</a:t>
            </a:r>
            <a:endParaRPr sz="2000" dirty="0">
              <a:cs typeface="Arial" panose="020B0604020202020204" pitchFamily="34" charset="0"/>
            </a:endParaRPr>
          </a:p>
          <a:p>
            <a:pPr marL="469900" indent="-330200">
              <a:buAutoNum type="arabicPeriod"/>
              <a:tabLst>
                <a:tab pos="469265" algn="l"/>
                <a:tab pos="469900" algn="l"/>
              </a:tabLst>
            </a:pPr>
            <a:r>
              <a:rPr sz="2000" spc="-5" dirty="0">
                <a:cs typeface="Arial" panose="020B0604020202020204" pitchFamily="34" charset="0"/>
              </a:rPr>
              <a:t>Forward:</a:t>
            </a:r>
            <a:r>
              <a:rPr sz="2000" spc="5" dirty="0">
                <a:cs typeface="Arial" panose="020B0604020202020204" pitchFamily="34" charset="0"/>
              </a:rPr>
              <a:t> </a:t>
            </a:r>
            <a:r>
              <a:rPr sz="2000" spc="-5" dirty="0">
                <a:cs typeface="Arial" panose="020B0604020202020204" pitchFamily="34" charset="0"/>
              </a:rPr>
              <a:t>compute</a:t>
            </a:r>
            <a:r>
              <a:rPr sz="2000" dirty="0">
                <a:cs typeface="Arial" panose="020B0604020202020204" pitchFamily="34" charset="0"/>
              </a:rPr>
              <a:t> </a:t>
            </a:r>
            <a:r>
              <a:rPr sz="2000" spc="-5" dirty="0">
                <a:cs typeface="Arial" panose="020B0604020202020204" pitchFamily="34" charset="0"/>
              </a:rPr>
              <a:t>activations</a:t>
            </a:r>
            <a:r>
              <a:rPr sz="2000" dirty="0">
                <a:cs typeface="Arial" panose="020B0604020202020204" pitchFamily="34" charset="0"/>
              </a:rPr>
              <a:t> </a:t>
            </a:r>
            <a:r>
              <a:rPr sz="2000" spc="-5" dirty="0">
                <a:cs typeface="Arial" panose="020B0604020202020204" pitchFamily="34" charset="0"/>
              </a:rPr>
              <a:t>at</a:t>
            </a:r>
            <a:r>
              <a:rPr sz="2000" spc="10" dirty="0">
                <a:cs typeface="Arial" panose="020B0604020202020204" pitchFamily="34" charset="0"/>
              </a:rPr>
              <a:t> </a:t>
            </a:r>
            <a:r>
              <a:rPr sz="2000" spc="-5" dirty="0">
                <a:cs typeface="Arial" panose="020B0604020202020204" pitchFamily="34" charset="0"/>
              </a:rPr>
              <a:t>chosen layer</a:t>
            </a:r>
            <a:endParaRPr sz="2000" dirty="0">
              <a:cs typeface="Arial" panose="020B0604020202020204" pitchFamily="34" charset="0"/>
            </a:endParaRPr>
          </a:p>
          <a:p>
            <a:pPr marL="469900" indent="-330200">
              <a:buAutoNum type="arabicPeriod"/>
              <a:tabLst>
                <a:tab pos="469265" algn="l"/>
                <a:tab pos="469900" algn="l"/>
              </a:tabLst>
            </a:pPr>
            <a:r>
              <a:rPr sz="2000" spc="-5" dirty="0">
                <a:cs typeface="Arial" panose="020B0604020202020204" pitchFamily="34" charset="0"/>
              </a:rPr>
              <a:t>Set</a:t>
            </a:r>
            <a:r>
              <a:rPr sz="2000" spc="5" dirty="0">
                <a:cs typeface="Arial" panose="020B0604020202020204" pitchFamily="34" charset="0"/>
              </a:rPr>
              <a:t> </a:t>
            </a:r>
            <a:r>
              <a:rPr sz="2000" spc="-5" dirty="0">
                <a:cs typeface="Arial" panose="020B0604020202020204" pitchFamily="34" charset="0"/>
              </a:rPr>
              <a:t>gradient</a:t>
            </a:r>
            <a:r>
              <a:rPr sz="2000" spc="10" dirty="0">
                <a:cs typeface="Arial" panose="020B0604020202020204" pitchFamily="34" charset="0"/>
              </a:rPr>
              <a:t> </a:t>
            </a:r>
            <a:r>
              <a:rPr sz="2000" spc="-5" dirty="0">
                <a:cs typeface="Arial" panose="020B0604020202020204" pitchFamily="34" charset="0"/>
              </a:rPr>
              <a:t>of</a:t>
            </a:r>
            <a:r>
              <a:rPr sz="2000" spc="5" dirty="0">
                <a:cs typeface="Arial" panose="020B0604020202020204" pitchFamily="34" charset="0"/>
              </a:rPr>
              <a:t> </a:t>
            </a:r>
            <a:r>
              <a:rPr sz="2000" spc="-5" dirty="0">
                <a:cs typeface="Arial" panose="020B0604020202020204" pitchFamily="34" charset="0"/>
              </a:rPr>
              <a:t>chosen</a:t>
            </a:r>
            <a:r>
              <a:rPr sz="2000" dirty="0">
                <a:cs typeface="Arial" panose="020B0604020202020204" pitchFamily="34" charset="0"/>
              </a:rPr>
              <a:t> </a:t>
            </a:r>
            <a:r>
              <a:rPr sz="2000" spc="-5" dirty="0">
                <a:cs typeface="Arial" panose="020B0604020202020204" pitchFamily="34" charset="0"/>
              </a:rPr>
              <a:t>layer</a:t>
            </a:r>
            <a:r>
              <a:rPr sz="2000" dirty="0">
                <a:cs typeface="Arial" panose="020B0604020202020204" pitchFamily="34" charset="0"/>
              </a:rPr>
              <a:t> </a:t>
            </a:r>
            <a:r>
              <a:rPr sz="2000" i="1" spc="-5" dirty="0">
                <a:cs typeface="Arial" panose="020B0604020202020204" pitchFamily="34" charset="0"/>
              </a:rPr>
              <a:t>equal</a:t>
            </a:r>
            <a:r>
              <a:rPr sz="2000" i="1" dirty="0">
                <a:cs typeface="Arial" panose="020B0604020202020204" pitchFamily="34" charset="0"/>
              </a:rPr>
              <a:t> to</a:t>
            </a:r>
            <a:r>
              <a:rPr sz="2000" i="1" spc="-5" dirty="0">
                <a:cs typeface="Arial" panose="020B0604020202020204" pitchFamily="34" charset="0"/>
              </a:rPr>
              <a:t> its</a:t>
            </a:r>
            <a:r>
              <a:rPr sz="2000" i="1" spc="5" dirty="0">
                <a:cs typeface="Arial" panose="020B0604020202020204" pitchFamily="34" charset="0"/>
              </a:rPr>
              <a:t> </a:t>
            </a:r>
            <a:r>
              <a:rPr sz="2000" i="1" spc="-5" dirty="0">
                <a:cs typeface="Arial" panose="020B0604020202020204" pitchFamily="34" charset="0"/>
              </a:rPr>
              <a:t>activation</a:t>
            </a:r>
            <a:endParaRPr sz="2000" dirty="0">
              <a:cs typeface="Arial" panose="020B0604020202020204" pitchFamily="34" charset="0"/>
            </a:endParaRPr>
          </a:p>
        </p:txBody>
      </p:sp>
      <p:sp>
        <p:nvSpPr>
          <p:cNvPr id="14" name="object 10">
            <a:extLst>
              <a:ext uri="{FF2B5EF4-FFF2-40B4-BE49-F238E27FC236}">
                <a16:creationId xmlns:a16="http://schemas.microsoft.com/office/drawing/2014/main" id="{18FECADD-9414-E998-71B1-52D6D6488C0B}"/>
              </a:ext>
            </a:extLst>
          </p:cNvPr>
          <p:cNvSpPr txBox="1"/>
          <p:nvPr/>
        </p:nvSpPr>
        <p:spPr>
          <a:xfrm>
            <a:off x="685800" y="5675999"/>
            <a:ext cx="305610" cy="615553"/>
          </a:xfrm>
          <a:prstGeom prst="rect">
            <a:avLst/>
          </a:prstGeom>
        </p:spPr>
        <p:txBody>
          <a:bodyPr vert="horz" wrap="square" lIns="0" tIns="0" rIns="0" bIns="0" rtlCol="0">
            <a:spAutoFit/>
          </a:bodyPr>
          <a:lstStyle/>
          <a:p>
            <a:pPr marL="12700"/>
            <a:r>
              <a:rPr sz="2000" spc="-5" dirty="0">
                <a:latin typeface="+mn-lt"/>
                <a:cs typeface="Arial MT"/>
              </a:rPr>
              <a:t>3.</a:t>
            </a:r>
            <a:endParaRPr sz="2000" dirty="0">
              <a:latin typeface="+mn-lt"/>
              <a:cs typeface="Arial MT"/>
            </a:endParaRPr>
          </a:p>
          <a:p>
            <a:pPr marL="12700"/>
            <a:r>
              <a:rPr sz="2000" spc="-5" dirty="0">
                <a:latin typeface="+mn-lt"/>
                <a:cs typeface="Arial MT"/>
              </a:rPr>
              <a:t>4.</a:t>
            </a:r>
            <a:endParaRPr sz="2000" dirty="0">
              <a:latin typeface="+mn-lt"/>
              <a:cs typeface="Arial MT"/>
            </a:endParaRPr>
          </a:p>
        </p:txBody>
      </p:sp>
      <p:sp>
        <p:nvSpPr>
          <p:cNvPr id="15" name="object 11">
            <a:extLst>
              <a:ext uri="{FF2B5EF4-FFF2-40B4-BE49-F238E27FC236}">
                <a16:creationId xmlns:a16="http://schemas.microsoft.com/office/drawing/2014/main" id="{44AEFA45-BF1B-EAE2-332C-2C78A626E86F}"/>
              </a:ext>
            </a:extLst>
          </p:cNvPr>
          <p:cNvSpPr txBox="1"/>
          <p:nvPr/>
        </p:nvSpPr>
        <p:spPr>
          <a:xfrm>
            <a:off x="1016000" y="5675999"/>
            <a:ext cx="5563907" cy="618759"/>
          </a:xfrm>
          <a:prstGeom prst="rect">
            <a:avLst/>
          </a:prstGeom>
        </p:spPr>
        <p:txBody>
          <a:bodyPr vert="horz" wrap="square" lIns="0" tIns="3175" rIns="0" bIns="0" rtlCol="0">
            <a:spAutoFit/>
          </a:bodyPr>
          <a:lstStyle/>
          <a:p>
            <a:pPr marL="12700" marR="5080">
              <a:spcBef>
                <a:spcPts val="25"/>
              </a:spcBef>
            </a:pPr>
            <a:r>
              <a:rPr sz="2000" spc="-5" dirty="0">
                <a:cs typeface="Arial" panose="020B0604020202020204" pitchFamily="34" charset="0"/>
              </a:rPr>
              <a:t>Backward: Compute gradient on image </a:t>
            </a:r>
            <a:r>
              <a:rPr sz="2000" spc="-430" dirty="0">
                <a:cs typeface="Arial" panose="020B0604020202020204" pitchFamily="34" charset="0"/>
              </a:rPr>
              <a:t> </a:t>
            </a:r>
            <a:r>
              <a:rPr sz="2000" spc="-5" dirty="0">
                <a:cs typeface="Arial" panose="020B0604020202020204" pitchFamily="34" charset="0"/>
              </a:rPr>
              <a:t>Update </a:t>
            </a:r>
            <a:r>
              <a:rPr lang="en-US" altLang="zh-CN" sz="2000" spc="-5" dirty="0" err="1">
                <a:cs typeface="Arial" panose="020B0604020202020204" pitchFamily="34" charset="0"/>
              </a:rPr>
              <a:t>Update</a:t>
            </a:r>
            <a:r>
              <a:rPr lang="en-US" altLang="zh-CN" sz="2000" spc="-5" dirty="0">
                <a:cs typeface="Arial" panose="020B0604020202020204" pitchFamily="34" charset="0"/>
              </a:rPr>
              <a:t> </a:t>
            </a:r>
            <a:r>
              <a:rPr sz="2000" spc="-5" dirty="0">
                <a:cs typeface="Arial" panose="020B0604020202020204" pitchFamily="34" charset="0"/>
              </a:rPr>
              <a:t>image</a:t>
            </a:r>
            <a:endParaRPr sz="2000" dirty="0">
              <a:cs typeface="Arial" panose="020B0604020202020204" pitchFamily="34" charset="0"/>
            </a:endParaRPr>
          </a:p>
        </p:txBody>
      </p:sp>
    </p:spTree>
    <p:extLst>
      <p:ext uri="{BB962C8B-B14F-4D97-AF65-F5344CB8AC3E}">
        <p14:creationId xmlns:p14="http://schemas.microsoft.com/office/powerpoint/2010/main" val="357717356"/>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41C17-2AC4-692B-0C53-492DF9E7E097}"/>
              </a:ext>
            </a:extLst>
          </p:cNvPr>
          <p:cNvSpPr>
            <a:spLocks noGrp="1"/>
          </p:cNvSpPr>
          <p:nvPr>
            <p:ph type="title"/>
          </p:nvPr>
        </p:nvSpPr>
        <p:spPr/>
        <p:txBody>
          <a:bodyPr/>
          <a:lstStyle/>
          <a:p>
            <a:r>
              <a:rPr lang="en-US" altLang="zh-CN" sz="2800" dirty="0" err="1"/>
              <a:t>DeepDream</a:t>
            </a:r>
            <a:r>
              <a:rPr lang="en-US" altLang="zh-CN" sz="2800" dirty="0"/>
              <a:t>:</a:t>
            </a:r>
            <a:r>
              <a:rPr lang="en-US" altLang="zh-CN" sz="2800" spc="-25" dirty="0"/>
              <a:t> </a:t>
            </a:r>
            <a:r>
              <a:rPr lang="en-US" altLang="zh-CN" sz="2800" dirty="0"/>
              <a:t>Amplify</a:t>
            </a:r>
            <a:r>
              <a:rPr lang="en-US" altLang="zh-CN" sz="2800" spc="-15" dirty="0"/>
              <a:t> </a:t>
            </a:r>
            <a:r>
              <a:rPr lang="en-US" altLang="zh-CN" sz="2800" dirty="0"/>
              <a:t>existing</a:t>
            </a:r>
            <a:r>
              <a:rPr lang="en-US" altLang="zh-CN" sz="2800" spc="-10" dirty="0"/>
              <a:t> </a:t>
            </a:r>
            <a:r>
              <a:rPr lang="en-US" altLang="zh-CN" sz="2800" dirty="0"/>
              <a:t>features</a:t>
            </a:r>
            <a:endParaRPr lang="zh-CN" altLang="en-US" dirty="0"/>
          </a:p>
        </p:txBody>
      </p:sp>
      <p:sp>
        <p:nvSpPr>
          <p:cNvPr id="5" name="文本框 4">
            <a:extLst>
              <a:ext uri="{FF2B5EF4-FFF2-40B4-BE49-F238E27FC236}">
                <a16:creationId xmlns:a16="http://schemas.microsoft.com/office/drawing/2014/main" id="{2D723178-AD98-5853-4AA9-E2EE3DB01DF1}"/>
              </a:ext>
            </a:extLst>
          </p:cNvPr>
          <p:cNvSpPr txBox="1"/>
          <p:nvPr/>
        </p:nvSpPr>
        <p:spPr>
          <a:xfrm>
            <a:off x="568960" y="1030827"/>
            <a:ext cx="7559040" cy="1107996"/>
          </a:xfrm>
          <a:prstGeom prst="rect">
            <a:avLst/>
          </a:prstGeom>
          <a:noFill/>
        </p:spPr>
        <p:txBody>
          <a:bodyPr wrap="square">
            <a:spAutoFit/>
          </a:bodyPr>
          <a:lstStyle/>
          <a:p>
            <a:r>
              <a:rPr lang="en-US" altLang="zh-CN" sz="2200" spc="-5" dirty="0"/>
              <a:t>Rather </a:t>
            </a:r>
            <a:r>
              <a:rPr lang="en-US" altLang="zh-CN" sz="2200" dirty="0"/>
              <a:t>than synthesizing </a:t>
            </a:r>
            <a:r>
              <a:rPr lang="en-US" altLang="zh-CN" sz="2200" spc="-5" dirty="0"/>
              <a:t>an image </a:t>
            </a:r>
            <a:r>
              <a:rPr lang="en-US" altLang="zh-CN" sz="2200" dirty="0"/>
              <a:t>to maximize a specific </a:t>
            </a:r>
            <a:r>
              <a:rPr lang="en-US" altLang="zh-CN" sz="2200" spc="-5" dirty="0"/>
              <a:t>neuron, instead </a:t>
            </a:r>
            <a:r>
              <a:rPr lang="en-US" altLang="zh-CN" sz="2200" spc="-490" dirty="0"/>
              <a:t> </a:t>
            </a:r>
            <a:r>
              <a:rPr lang="en-US" altLang="zh-CN" sz="2200" dirty="0"/>
              <a:t>try</a:t>
            </a:r>
            <a:r>
              <a:rPr lang="en-US" altLang="zh-CN" sz="2200" spc="-5" dirty="0"/>
              <a:t> </a:t>
            </a:r>
            <a:r>
              <a:rPr lang="en-US" altLang="zh-CN" sz="2200" dirty="0"/>
              <a:t>to </a:t>
            </a:r>
            <a:r>
              <a:rPr lang="en-US" altLang="zh-CN" sz="2200" b="1" spc="-5" dirty="0">
                <a:latin typeface="Arial"/>
                <a:cs typeface="Arial"/>
              </a:rPr>
              <a:t>amplify</a:t>
            </a:r>
            <a:r>
              <a:rPr lang="en-US" altLang="zh-CN" sz="2200" b="1" spc="-15" dirty="0">
                <a:latin typeface="Arial"/>
                <a:cs typeface="Arial"/>
              </a:rPr>
              <a:t> </a:t>
            </a:r>
            <a:r>
              <a:rPr lang="en-US" altLang="zh-CN" sz="2200" dirty="0"/>
              <a:t>the </a:t>
            </a:r>
            <a:r>
              <a:rPr lang="en-US" altLang="zh-CN" sz="2200" spc="-5" dirty="0"/>
              <a:t>neuron</a:t>
            </a:r>
            <a:r>
              <a:rPr lang="en-US" altLang="zh-CN" sz="2200" spc="-10" dirty="0"/>
              <a:t> </a:t>
            </a:r>
            <a:r>
              <a:rPr lang="en-US" altLang="zh-CN" sz="2200" spc="-5" dirty="0"/>
              <a:t>activations at</a:t>
            </a:r>
            <a:r>
              <a:rPr lang="en-US" altLang="zh-CN" sz="2200" spc="-10" dirty="0"/>
              <a:t> </a:t>
            </a:r>
            <a:r>
              <a:rPr lang="en-US" altLang="zh-CN" sz="2200" dirty="0"/>
              <a:t>some </a:t>
            </a:r>
            <a:r>
              <a:rPr lang="en-US" altLang="zh-CN" sz="2200" spc="-5" dirty="0"/>
              <a:t>layer</a:t>
            </a:r>
            <a:r>
              <a:rPr lang="en-US" altLang="zh-CN" sz="2200" spc="-10" dirty="0"/>
              <a:t> </a:t>
            </a:r>
            <a:r>
              <a:rPr lang="en-US" altLang="zh-CN" sz="2200" spc="-5" dirty="0"/>
              <a:t>in </a:t>
            </a:r>
            <a:r>
              <a:rPr lang="en-US" altLang="zh-CN" sz="2200" dirty="0"/>
              <a:t>the</a:t>
            </a:r>
            <a:r>
              <a:rPr lang="en-US" altLang="zh-CN" sz="2200" spc="-5" dirty="0"/>
              <a:t> network</a:t>
            </a:r>
            <a:endParaRPr lang="zh-CN" altLang="en-US" sz="2200" dirty="0"/>
          </a:p>
        </p:txBody>
      </p:sp>
      <p:pic>
        <p:nvPicPr>
          <p:cNvPr id="6" name="object 3">
            <a:extLst>
              <a:ext uri="{FF2B5EF4-FFF2-40B4-BE49-F238E27FC236}">
                <a16:creationId xmlns:a16="http://schemas.microsoft.com/office/drawing/2014/main" id="{D8FA4879-5816-5967-E6E2-CA2BCBD78870}"/>
              </a:ext>
            </a:extLst>
          </p:cNvPr>
          <p:cNvPicPr/>
          <p:nvPr/>
        </p:nvPicPr>
        <p:blipFill>
          <a:blip r:embed="rId3" cstate="print"/>
          <a:stretch>
            <a:fillRect/>
          </a:stretch>
        </p:blipFill>
        <p:spPr>
          <a:xfrm>
            <a:off x="419699" y="2399808"/>
            <a:ext cx="3813102" cy="2143928"/>
          </a:xfrm>
          <a:prstGeom prst="rect">
            <a:avLst/>
          </a:prstGeom>
        </p:spPr>
      </p:pic>
      <p:grpSp>
        <p:nvGrpSpPr>
          <p:cNvPr id="12" name="组合 11">
            <a:extLst>
              <a:ext uri="{FF2B5EF4-FFF2-40B4-BE49-F238E27FC236}">
                <a16:creationId xmlns:a16="http://schemas.microsoft.com/office/drawing/2014/main" id="{7C5BEB2C-FE31-8B07-1C7A-96AB8F5C6A4E}"/>
              </a:ext>
            </a:extLst>
          </p:cNvPr>
          <p:cNvGrpSpPr/>
          <p:nvPr/>
        </p:nvGrpSpPr>
        <p:grpSpPr>
          <a:xfrm>
            <a:off x="4330053" y="2595472"/>
            <a:ext cx="3875684" cy="1584280"/>
            <a:chOff x="4781525" y="3109129"/>
            <a:chExt cx="3206266" cy="1310639"/>
          </a:xfrm>
        </p:grpSpPr>
        <p:grpSp>
          <p:nvGrpSpPr>
            <p:cNvPr id="7" name="object 4">
              <a:extLst>
                <a:ext uri="{FF2B5EF4-FFF2-40B4-BE49-F238E27FC236}">
                  <a16:creationId xmlns:a16="http://schemas.microsoft.com/office/drawing/2014/main" id="{AE3C6DD4-2C99-024A-0866-882E6653DB14}"/>
                </a:ext>
              </a:extLst>
            </p:cNvPr>
            <p:cNvGrpSpPr/>
            <p:nvPr/>
          </p:nvGrpSpPr>
          <p:grpSpPr>
            <a:xfrm>
              <a:off x="4781525" y="3109129"/>
              <a:ext cx="3206266" cy="1310639"/>
              <a:chOff x="4182085" y="1661160"/>
              <a:chExt cx="3206266" cy="1310639"/>
            </a:xfrm>
          </p:grpSpPr>
          <p:sp>
            <p:nvSpPr>
              <p:cNvPr id="8" name="object 5">
                <a:extLst>
                  <a:ext uri="{FF2B5EF4-FFF2-40B4-BE49-F238E27FC236}">
                    <a16:creationId xmlns:a16="http://schemas.microsoft.com/office/drawing/2014/main" id="{CF5065B5-7366-FA52-AA9C-93BF356B1B6C}"/>
                  </a:ext>
                </a:extLst>
              </p:cNvPr>
              <p:cNvSpPr/>
              <p:nvPr/>
            </p:nvSpPr>
            <p:spPr>
              <a:xfrm>
                <a:off x="4182085" y="2311326"/>
                <a:ext cx="861694" cy="76200"/>
              </a:xfrm>
              <a:custGeom>
                <a:avLst/>
                <a:gdLst/>
                <a:ahLst/>
                <a:cxnLst/>
                <a:rect l="l" t="t" r="r" b="b"/>
                <a:pathLst>
                  <a:path w="861695" h="76200">
                    <a:moveTo>
                      <a:pt x="785393" y="0"/>
                    </a:moveTo>
                    <a:lnTo>
                      <a:pt x="785393" y="76200"/>
                    </a:lnTo>
                    <a:lnTo>
                      <a:pt x="842543" y="47625"/>
                    </a:lnTo>
                    <a:lnTo>
                      <a:pt x="798093" y="47625"/>
                    </a:lnTo>
                    <a:lnTo>
                      <a:pt x="798093" y="28575"/>
                    </a:lnTo>
                    <a:lnTo>
                      <a:pt x="842543" y="28575"/>
                    </a:lnTo>
                    <a:lnTo>
                      <a:pt x="785393" y="0"/>
                    </a:lnTo>
                    <a:close/>
                  </a:path>
                  <a:path w="861695" h="76200">
                    <a:moveTo>
                      <a:pt x="785393" y="28575"/>
                    </a:moveTo>
                    <a:lnTo>
                      <a:pt x="0" y="28575"/>
                    </a:lnTo>
                    <a:lnTo>
                      <a:pt x="0" y="47625"/>
                    </a:lnTo>
                    <a:lnTo>
                      <a:pt x="785393" y="47625"/>
                    </a:lnTo>
                    <a:lnTo>
                      <a:pt x="785393" y="28575"/>
                    </a:lnTo>
                    <a:close/>
                  </a:path>
                  <a:path w="861695" h="76200">
                    <a:moveTo>
                      <a:pt x="842543" y="28575"/>
                    </a:moveTo>
                    <a:lnTo>
                      <a:pt x="798093" y="28575"/>
                    </a:lnTo>
                    <a:lnTo>
                      <a:pt x="798093" y="47625"/>
                    </a:lnTo>
                    <a:lnTo>
                      <a:pt x="842543" y="47625"/>
                    </a:lnTo>
                    <a:lnTo>
                      <a:pt x="861593" y="38100"/>
                    </a:lnTo>
                    <a:lnTo>
                      <a:pt x="842543" y="28575"/>
                    </a:lnTo>
                    <a:close/>
                  </a:path>
                </a:pathLst>
              </a:custGeom>
              <a:solidFill>
                <a:srgbClr val="666666"/>
              </a:solidFill>
            </p:spPr>
            <p:txBody>
              <a:bodyPr wrap="square" lIns="0" tIns="0" rIns="0" bIns="0" rtlCol="0"/>
              <a:lstStyle/>
              <a:p>
                <a:endParaRPr/>
              </a:p>
            </p:txBody>
          </p:sp>
          <p:pic>
            <p:nvPicPr>
              <p:cNvPr id="9" name="object 6">
                <a:extLst>
                  <a:ext uri="{FF2B5EF4-FFF2-40B4-BE49-F238E27FC236}">
                    <a16:creationId xmlns:a16="http://schemas.microsoft.com/office/drawing/2014/main" id="{CD19CFAE-BCE0-15C9-2640-44CD24CB0DA2}"/>
                  </a:ext>
                </a:extLst>
              </p:cNvPr>
              <p:cNvPicPr/>
              <p:nvPr/>
            </p:nvPicPr>
            <p:blipFill>
              <a:blip r:embed="rId4" cstate="print"/>
              <a:stretch>
                <a:fillRect/>
              </a:stretch>
            </p:blipFill>
            <p:spPr>
              <a:xfrm>
                <a:off x="5291327" y="1661160"/>
                <a:ext cx="2097024" cy="1310639"/>
              </a:xfrm>
              <a:prstGeom prst="rect">
                <a:avLst/>
              </a:prstGeom>
            </p:spPr>
          </p:pic>
        </p:grpSp>
        <p:sp>
          <p:nvSpPr>
            <p:cNvPr id="10" name="object 7">
              <a:extLst>
                <a:ext uri="{FF2B5EF4-FFF2-40B4-BE49-F238E27FC236}">
                  <a16:creationId xmlns:a16="http://schemas.microsoft.com/office/drawing/2014/main" id="{E23801CD-4D90-52AD-5EDA-3D57108BB85A}"/>
                </a:ext>
              </a:extLst>
            </p:cNvPr>
            <p:cNvSpPr/>
            <p:nvPr/>
          </p:nvSpPr>
          <p:spPr>
            <a:xfrm>
              <a:off x="4801320" y="3949453"/>
              <a:ext cx="822325" cy="76200"/>
            </a:xfrm>
            <a:custGeom>
              <a:avLst/>
              <a:gdLst/>
              <a:ahLst/>
              <a:cxnLst/>
              <a:rect l="l" t="t" r="r" b="b"/>
              <a:pathLst>
                <a:path w="822325" h="76200">
                  <a:moveTo>
                    <a:pt x="76199" y="0"/>
                  </a:moveTo>
                  <a:lnTo>
                    <a:pt x="0" y="38100"/>
                  </a:lnTo>
                  <a:lnTo>
                    <a:pt x="76199" y="76200"/>
                  </a:lnTo>
                  <a:lnTo>
                    <a:pt x="76199" y="47625"/>
                  </a:lnTo>
                  <a:lnTo>
                    <a:pt x="63499" y="47625"/>
                  </a:lnTo>
                  <a:lnTo>
                    <a:pt x="63499" y="28575"/>
                  </a:lnTo>
                  <a:lnTo>
                    <a:pt x="76199" y="28575"/>
                  </a:lnTo>
                  <a:lnTo>
                    <a:pt x="76199" y="0"/>
                  </a:lnTo>
                  <a:close/>
                </a:path>
                <a:path w="822325" h="76200">
                  <a:moveTo>
                    <a:pt x="76199" y="28575"/>
                  </a:moveTo>
                  <a:lnTo>
                    <a:pt x="63499" y="28575"/>
                  </a:lnTo>
                  <a:lnTo>
                    <a:pt x="63499" y="47625"/>
                  </a:lnTo>
                  <a:lnTo>
                    <a:pt x="76199" y="47625"/>
                  </a:lnTo>
                  <a:lnTo>
                    <a:pt x="76199" y="28575"/>
                  </a:lnTo>
                  <a:close/>
                </a:path>
                <a:path w="822325" h="76200">
                  <a:moveTo>
                    <a:pt x="821994" y="28575"/>
                  </a:moveTo>
                  <a:lnTo>
                    <a:pt x="76199" y="28575"/>
                  </a:lnTo>
                  <a:lnTo>
                    <a:pt x="76199" y="47625"/>
                  </a:lnTo>
                  <a:lnTo>
                    <a:pt x="821994" y="47625"/>
                  </a:lnTo>
                  <a:lnTo>
                    <a:pt x="821994" y="28575"/>
                  </a:lnTo>
                  <a:close/>
                </a:path>
              </a:pathLst>
            </a:custGeom>
            <a:solidFill>
              <a:srgbClr val="FF0000"/>
            </a:solidFill>
          </p:spPr>
          <p:txBody>
            <a:bodyPr wrap="square" lIns="0" tIns="0" rIns="0" bIns="0" rtlCol="0"/>
            <a:lstStyle/>
            <a:p>
              <a:endParaRPr dirty="0"/>
            </a:p>
          </p:txBody>
        </p:sp>
      </p:grpSp>
      <p:sp>
        <p:nvSpPr>
          <p:cNvPr id="11" name="object 8">
            <a:extLst>
              <a:ext uri="{FF2B5EF4-FFF2-40B4-BE49-F238E27FC236}">
                <a16:creationId xmlns:a16="http://schemas.microsoft.com/office/drawing/2014/main" id="{F62A755C-2A48-9AC9-DD45-3C0EC2409899}"/>
              </a:ext>
            </a:extLst>
          </p:cNvPr>
          <p:cNvSpPr/>
          <p:nvPr/>
        </p:nvSpPr>
        <p:spPr>
          <a:xfrm>
            <a:off x="8270475" y="3032548"/>
            <a:ext cx="516308" cy="670804"/>
          </a:xfrm>
          <a:custGeom>
            <a:avLst/>
            <a:gdLst/>
            <a:ahLst/>
            <a:cxnLst/>
            <a:rect l="l" t="t" r="r" b="b"/>
            <a:pathLst>
              <a:path w="248284" h="322580">
                <a:moveTo>
                  <a:pt x="71881" y="246722"/>
                </a:moveTo>
                <a:lnTo>
                  <a:pt x="952" y="293916"/>
                </a:lnTo>
                <a:lnTo>
                  <a:pt x="81267" y="322351"/>
                </a:lnTo>
                <a:lnTo>
                  <a:pt x="77932" y="295478"/>
                </a:lnTo>
                <a:lnTo>
                  <a:pt x="65671" y="295478"/>
                </a:lnTo>
                <a:lnTo>
                  <a:pt x="62268" y="276733"/>
                </a:lnTo>
                <a:lnTo>
                  <a:pt x="75316" y="274396"/>
                </a:lnTo>
                <a:lnTo>
                  <a:pt x="71881" y="246722"/>
                </a:lnTo>
                <a:close/>
              </a:path>
              <a:path w="248284" h="322580">
                <a:moveTo>
                  <a:pt x="75316" y="274396"/>
                </a:moveTo>
                <a:lnTo>
                  <a:pt x="62268" y="276733"/>
                </a:lnTo>
                <a:lnTo>
                  <a:pt x="65671" y="295478"/>
                </a:lnTo>
                <a:lnTo>
                  <a:pt x="77656" y="293256"/>
                </a:lnTo>
                <a:lnTo>
                  <a:pt x="75316" y="274396"/>
                </a:lnTo>
                <a:close/>
              </a:path>
              <a:path w="248284" h="322580">
                <a:moveTo>
                  <a:pt x="77656" y="293256"/>
                </a:moveTo>
                <a:lnTo>
                  <a:pt x="65671" y="295478"/>
                </a:lnTo>
                <a:lnTo>
                  <a:pt x="77932" y="295478"/>
                </a:lnTo>
                <a:lnTo>
                  <a:pt x="77656" y="293256"/>
                </a:lnTo>
                <a:close/>
              </a:path>
              <a:path w="248284" h="322580">
                <a:moveTo>
                  <a:pt x="224238" y="174760"/>
                </a:moveTo>
                <a:lnTo>
                  <a:pt x="200139" y="209931"/>
                </a:lnTo>
                <a:lnTo>
                  <a:pt x="159054" y="241503"/>
                </a:lnTo>
                <a:lnTo>
                  <a:pt x="124282" y="259029"/>
                </a:lnTo>
                <a:lnTo>
                  <a:pt x="85318" y="272605"/>
                </a:lnTo>
                <a:lnTo>
                  <a:pt x="75316" y="274396"/>
                </a:lnTo>
                <a:lnTo>
                  <a:pt x="77656" y="293256"/>
                </a:lnTo>
                <a:lnTo>
                  <a:pt x="132308" y="276313"/>
                </a:lnTo>
                <a:lnTo>
                  <a:pt x="169443" y="257467"/>
                </a:lnTo>
                <a:lnTo>
                  <a:pt x="201117" y="234937"/>
                </a:lnTo>
                <a:lnTo>
                  <a:pt x="235280" y="195453"/>
                </a:lnTo>
                <a:lnTo>
                  <a:pt x="243909" y="175501"/>
                </a:lnTo>
                <a:lnTo>
                  <a:pt x="224015" y="175501"/>
                </a:lnTo>
                <a:lnTo>
                  <a:pt x="224238" y="174760"/>
                </a:lnTo>
                <a:close/>
              </a:path>
              <a:path w="248284" h="322580">
                <a:moveTo>
                  <a:pt x="224599" y="174028"/>
                </a:moveTo>
                <a:lnTo>
                  <a:pt x="224238" y="174760"/>
                </a:lnTo>
                <a:lnTo>
                  <a:pt x="224015" y="175501"/>
                </a:lnTo>
                <a:lnTo>
                  <a:pt x="224599" y="174028"/>
                </a:lnTo>
                <a:close/>
              </a:path>
              <a:path w="248284" h="322580">
                <a:moveTo>
                  <a:pt x="244352" y="174028"/>
                </a:moveTo>
                <a:lnTo>
                  <a:pt x="224599" y="174028"/>
                </a:lnTo>
                <a:lnTo>
                  <a:pt x="224015" y="175501"/>
                </a:lnTo>
                <a:lnTo>
                  <a:pt x="243909" y="175501"/>
                </a:lnTo>
                <a:lnTo>
                  <a:pt x="244352" y="174028"/>
                </a:lnTo>
                <a:close/>
              </a:path>
              <a:path w="248284" h="322580">
                <a:moveTo>
                  <a:pt x="227726" y="163170"/>
                </a:moveTo>
                <a:lnTo>
                  <a:pt x="224238" y="174760"/>
                </a:lnTo>
                <a:lnTo>
                  <a:pt x="224599" y="174028"/>
                </a:lnTo>
                <a:lnTo>
                  <a:pt x="244352" y="174028"/>
                </a:lnTo>
                <a:lnTo>
                  <a:pt x="246405" y="167195"/>
                </a:lnTo>
                <a:lnTo>
                  <a:pt x="246532" y="166598"/>
                </a:lnTo>
                <a:lnTo>
                  <a:pt x="246791" y="164058"/>
                </a:lnTo>
                <a:lnTo>
                  <a:pt x="227634" y="164058"/>
                </a:lnTo>
                <a:lnTo>
                  <a:pt x="227726" y="163170"/>
                </a:lnTo>
                <a:close/>
              </a:path>
              <a:path w="248284" h="322580">
                <a:moveTo>
                  <a:pt x="227990" y="162293"/>
                </a:moveTo>
                <a:lnTo>
                  <a:pt x="227726" y="163170"/>
                </a:lnTo>
                <a:lnTo>
                  <a:pt x="227634" y="164058"/>
                </a:lnTo>
                <a:lnTo>
                  <a:pt x="227990" y="162293"/>
                </a:lnTo>
                <a:close/>
              </a:path>
              <a:path w="248284" h="322580">
                <a:moveTo>
                  <a:pt x="246971" y="162293"/>
                </a:moveTo>
                <a:lnTo>
                  <a:pt x="227990" y="162293"/>
                </a:lnTo>
                <a:lnTo>
                  <a:pt x="227634" y="164058"/>
                </a:lnTo>
                <a:lnTo>
                  <a:pt x="246791" y="164058"/>
                </a:lnTo>
                <a:lnTo>
                  <a:pt x="246971" y="162293"/>
                </a:lnTo>
                <a:close/>
              </a:path>
              <a:path w="248284" h="322580">
                <a:moveTo>
                  <a:pt x="228906" y="151720"/>
                </a:moveTo>
                <a:lnTo>
                  <a:pt x="227726" y="163170"/>
                </a:lnTo>
                <a:lnTo>
                  <a:pt x="227990" y="162293"/>
                </a:lnTo>
                <a:lnTo>
                  <a:pt x="246971" y="162293"/>
                </a:lnTo>
                <a:lnTo>
                  <a:pt x="247952" y="152692"/>
                </a:lnTo>
                <a:lnTo>
                  <a:pt x="229006" y="152692"/>
                </a:lnTo>
                <a:lnTo>
                  <a:pt x="228906" y="151720"/>
                </a:lnTo>
                <a:close/>
              </a:path>
              <a:path w="248284" h="322580">
                <a:moveTo>
                  <a:pt x="247951" y="150749"/>
                </a:moveTo>
                <a:lnTo>
                  <a:pt x="229006" y="150749"/>
                </a:lnTo>
                <a:lnTo>
                  <a:pt x="229006" y="152692"/>
                </a:lnTo>
                <a:lnTo>
                  <a:pt x="247952" y="152692"/>
                </a:lnTo>
                <a:lnTo>
                  <a:pt x="247951" y="150749"/>
                </a:lnTo>
                <a:close/>
              </a:path>
              <a:path w="248284" h="322580">
                <a:moveTo>
                  <a:pt x="246782" y="139382"/>
                </a:moveTo>
                <a:lnTo>
                  <a:pt x="227634" y="139382"/>
                </a:lnTo>
                <a:lnTo>
                  <a:pt x="227990" y="141147"/>
                </a:lnTo>
                <a:lnTo>
                  <a:pt x="227816" y="141147"/>
                </a:lnTo>
                <a:lnTo>
                  <a:pt x="228906" y="151720"/>
                </a:lnTo>
                <a:lnTo>
                  <a:pt x="229006" y="150749"/>
                </a:lnTo>
                <a:lnTo>
                  <a:pt x="247951" y="150749"/>
                </a:lnTo>
                <a:lnTo>
                  <a:pt x="246963" y="141147"/>
                </a:lnTo>
                <a:lnTo>
                  <a:pt x="227990" y="141147"/>
                </a:lnTo>
                <a:lnTo>
                  <a:pt x="227726" y="140274"/>
                </a:lnTo>
                <a:lnTo>
                  <a:pt x="246874" y="140274"/>
                </a:lnTo>
                <a:lnTo>
                  <a:pt x="246782" y="139382"/>
                </a:lnTo>
                <a:close/>
              </a:path>
              <a:path w="248284" h="322580">
                <a:moveTo>
                  <a:pt x="227634" y="139382"/>
                </a:moveTo>
                <a:lnTo>
                  <a:pt x="227726" y="140274"/>
                </a:lnTo>
                <a:lnTo>
                  <a:pt x="227990" y="141147"/>
                </a:lnTo>
                <a:lnTo>
                  <a:pt x="227634" y="139382"/>
                </a:lnTo>
                <a:close/>
              </a:path>
              <a:path w="248284" h="322580">
                <a:moveTo>
                  <a:pt x="224228" y="128687"/>
                </a:moveTo>
                <a:lnTo>
                  <a:pt x="227726" y="140274"/>
                </a:lnTo>
                <a:lnTo>
                  <a:pt x="227634" y="139382"/>
                </a:lnTo>
                <a:lnTo>
                  <a:pt x="246782" y="139382"/>
                </a:lnTo>
                <a:lnTo>
                  <a:pt x="246519" y="136829"/>
                </a:lnTo>
                <a:lnTo>
                  <a:pt x="246405" y="136232"/>
                </a:lnTo>
                <a:lnTo>
                  <a:pt x="244350" y="129413"/>
                </a:lnTo>
                <a:lnTo>
                  <a:pt x="224586" y="129413"/>
                </a:lnTo>
                <a:lnTo>
                  <a:pt x="224228" y="128687"/>
                </a:lnTo>
                <a:close/>
              </a:path>
              <a:path w="248284" h="322580">
                <a:moveTo>
                  <a:pt x="224002" y="127939"/>
                </a:moveTo>
                <a:lnTo>
                  <a:pt x="224228" y="128687"/>
                </a:lnTo>
                <a:lnTo>
                  <a:pt x="224586" y="129413"/>
                </a:lnTo>
                <a:lnTo>
                  <a:pt x="224002" y="127939"/>
                </a:lnTo>
                <a:close/>
              </a:path>
              <a:path w="248284" h="322580">
                <a:moveTo>
                  <a:pt x="243906" y="127939"/>
                </a:moveTo>
                <a:lnTo>
                  <a:pt x="224002" y="127939"/>
                </a:lnTo>
                <a:lnTo>
                  <a:pt x="224586" y="129413"/>
                </a:lnTo>
                <a:lnTo>
                  <a:pt x="244350" y="129413"/>
                </a:lnTo>
                <a:lnTo>
                  <a:pt x="243906" y="127939"/>
                </a:lnTo>
                <a:close/>
              </a:path>
              <a:path w="248284" h="322580">
                <a:moveTo>
                  <a:pt x="239405" y="116408"/>
                </a:moveTo>
                <a:lnTo>
                  <a:pt x="218160" y="116408"/>
                </a:lnTo>
                <a:lnTo>
                  <a:pt x="218846" y="117576"/>
                </a:lnTo>
                <a:lnTo>
                  <a:pt x="224228" y="128687"/>
                </a:lnTo>
                <a:lnTo>
                  <a:pt x="224002" y="127939"/>
                </a:lnTo>
                <a:lnTo>
                  <a:pt x="243906" y="127939"/>
                </a:lnTo>
                <a:lnTo>
                  <a:pt x="242100" y="121945"/>
                </a:lnTo>
                <a:lnTo>
                  <a:pt x="241896" y="121450"/>
                </a:lnTo>
                <a:lnTo>
                  <a:pt x="239405" y="116408"/>
                </a:lnTo>
                <a:close/>
              </a:path>
              <a:path w="248284" h="322580">
                <a:moveTo>
                  <a:pt x="218446" y="116986"/>
                </a:moveTo>
                <a:lnTo>
                  <a:pt x="218737" y="117576"/>
                </a:lnTo>
                <a:lnTo>
                  <a:pt x="218446" y="116986"/>
                </a:lnTo>
                <a:close/>
              </a:path>
              <a:path w="248284" h="322580">
                <a:moveTo>
                  <a:pt x="218160" y="116408"/>
                </a:moveTo>
                <a:lnTo>
                  <a:pt x="218446" y="116986"/>
                </a:lnTo>
                <a:lnTo>
                  <a:pt x="218846" y="117576"/>
                </a:lnTo>
                <a:lnTo>
                  <a:pt x="218160" y="116408"/>
                </a:lnTo>
                <a:close/>
              </a:path>
              <a:path w="248284" h="322580">
                <a:moveTo>
                  <a:pt x="698" y="0"/>
                </a:moveTo>
                <a:lnTo>
                  <a:pt x="0" y="19037"/>
                </a:lnTo>
                <a:lnTo>
                  <a:pt x="22301" y="19850"/>
                </a:lnTo>
                <a:lnTo>
                  <a:pt x="43751" y="22186"/>
                </a:lnTo>
                <a:lnTo>
                  <a:pt x="85521" y="30988"/>
                </a:lnTo>
                <a:lnTo>
                  <a:pt x="124586" y="44653"/>
                </a:lnTo>
                <a:lnTo>
                  <a:pt x="159473" y="62306"/>
                </a:lnTo>
                <a:lnTo>
                  <a:pt x="200761" y="94221"/>
                </a:lnTo>
                <a:lnTo>
                  <a:pt x="218446" y="116986"/>
                </a:lnTo>
                <a:lnTo>
                  <a:pt x="218160" y="116408"/>
                </a:lnTo>
                <a:lnTo>
                  <a:pt x="239405" y="116408"/>
                </a:lnTo>
                <a:lnTo>
                  <a:pt x="235038" y="107569"/>
                </a:lnTo>
                <a:lnTo>
                  <a:pt x="200342" y="67932"/>
                </a:lnTo>
                <a:lnTo>
                  <a:pt x="168643" y="45605"/>
                </a:lnTo>
                <a:lnTo>
                  <a:pt x="131444" y="26873"/>
                </a:lnTo>
                <a:lnTo>
                  <a:pt x="90042" y="12484"/>
                </a:lnTo>
                <a:lnTo>
                  <a:pt x="45783" y="3238"/>
                </a:lnTo>
                <a:lnTo>
                  <a:pt x="22999" y="812"/>
                </a:lnTo>
                <a:lnTo>
                  <a:pt x="698" y="0"/>
                </a:lnTo>
                <a:close/>
              </a:path>
            </a:pathLst>
          </a:custGeom>
          <a:solidFill>
            <a:srgbClr val="595959"/>
          </a:solidFill>
        </p:spPr>
        <p:txBody>
          <a:bodyPr wrap="square" lIns="0" tIns="0" rIns="0" bIns="0" rtlCol="0"/>
          <a:lstStyle/>
          <a:p>
            <a:endParaRPr/>
          </a:p>
        </p:txBody>
      </p:sp>
      <p:sp>
        <p:nvSpPr>
          <p:cNvPr id="13" name="object 9">
            <a:extLst>
              <a:ext uri="{FF2B5EF4-FFF2-40B4-BE49-F238E27FC236}">
                <a16:creationId xmlns:a16="http://schemas.microsoft.com/office/drawing/2014/main" id="{CE1D1005-FCED-2328-E66E-870F86F6A77E}"/>
              </a:ext>
            </a:extLst>
          </p:cNvPr>
          <p:cNvSpPr txBox="1"/>
          <p:nvPr/>
        </p:nvSpPr>
        <p:spPr>
          <a:xfrm>
            <a:off x="568960" y="4681487"/>
            <a:ext cx="7813040" cy="936154"/>
          </a:xfrm>
          <a:prstGeom prst="rect">
            <a:avLst/>
          </a:prstGeom>
        </p:spPr>
        <p:txBody>
          <a:bodyPr vert="horz" wrap="square" lIns="0" tIns="12700" rIns="0" bIns="0" rtlCol="0">
            <a:spAutoFit/>
          </a:bodyPr>
          <a:lstStyle/>
          <a:p>
            <a:pPr marL="12700">
              <a:spcBef>
                <a:spcPts val="100"/>
              </a:spcBef>
            </a:pPr>
            <a:r>
              <a:rPr sz="2000" spc="-5" dirty="0">
                <a:cs typeface="Arial" panose="020B0604020202020204" pitchFamily="34" charset="0"/>
              </a:rPr>
              <a:t>Choose an image and </a:t>
            </a:r>
            <a:r>
              <a:rPr sz="2000" dirty="0">
                <a:cs typeface="Arial" panose="020B0604020202020204" pitchFamily="34" charset="0"/>
              </a:rPr>
              <a:t>a</a:t>
            </a:r>
            <a:r>
              <a:rPr sz="2000" spc="-5" dirty="0">
                <a:cs typeface="Arial" panose="020B0604020202020204" pitchFamily="34" charset="0"/>
              </a:rPr>
              <a:t> layer</a:t>
            </a:r>
            <a:r>
              <a:rPr sz="2000" spc="5" dirty="0">
                <a:cs typeface="Arial" panose="020B0604020202020204" pitchFamily="34" charset="0"/>
              </a:rPr>
              <a:t> </a:t>
            </a:r>
            <a:r>
              <a:rPr sz="2000" spc="-5" dirty="0">
                <a:cs typeface="Arial" panose="020B0604020202020204" pitchFamily="34" charset="0"/>
              </a:rPr>
              <a:t>in </a:t>
            </a:r>
            <a:r>
              <a:rPr sz="2000" dirty="0">
                <a:cs typeface="Arial" panose="020B0604020202020204" pitchFamily="34" charset="0"/>
              </a:rPr>
              <a:t>a</a:t>
            </a:r>
            <a:r>
              <a:rPr sz="2000" spc="-5" dirty="0">
                <a:cs typeface="Arial" panose="020B0604020202020204" pitchFamily="34" charset="0"/>
              </a:rPr>
              <a:t> </a:t>
            </a:r>
            <a:r>
              <a:rPr sz="2000" spc="-10" dirty="0">
                <a:cs typeface="Arial" panose="020B0604020202020204" pitchFamily="34" charset="0"/>
              </a:rPr>
              <a:t>CNN;</a:t>
            </a:r>
            <a:r>
              <a:rPr sz="2000" spc="10" dirty="0">
                <a:cs typeface="Arial" panose="020B0604020202020204" pitchFamily="34" charset="0"/>
              </a:rPr>
              <a:t> </a:t>
            </a:r>
            <a:r>
              <a:rPr sz="2000" spc="-5" dirty="0">
                <a:cs typeface="Arial" panose="020B0604020202020204" pitchFamily="34" charset="0"/>
              </a:rPr>
              <a:t>repeat:</a:t>
            </a:r>
            <a:endParaRPr sz="2000" dirty="0">
              <a:cs typeface="Arial" panose="020B0604020202020204" pitchFamily="34" charset="0"/>
            </a:endParaRPr>
          </a:p>
          <a:p>
            <a:pPr marL="469900" indent="-330200">
              <a:buAutoNum type="arabicPeriod"/>
              <a:tabLst>
                <a:tab pos="469265" algn="l"/>
                <a:tab pos="469900" algn="l"/>
              </a:tabLst>
            </a:pPr>
            <a:r>
              <a:rPr sz="2000" spc="-5" dirty="0">
                <a:cs typeface="Arial" panose="020B0604020202020204" pitchFamily="34" charset="0"/>
              </a:rPr>
              <a:t>Forward:</a:t>
            </a:r>
            <a:r>
              <a:rPr sz="2000" spc="5" dirty="0">
                <a:cs typeface="Arial" panose="020B0604020202020204" pitchFamily="34" charset="0"/>
              </a:rPr>
              <a:t> </a:t>
            </a:r>
            <a:r>
              <a:rPr sz="2000" spc="-5" dirty="0">
                <a:cs typeface="Arial" panose="020B0604020202020204" pitchFamily="34" charset="0"/>
              </a:rPr>
              <a:t>compute</a:t>
            </a:r>
            <a:r>
              <a:rPr sz="2000" dirty="0">
                <a:cs typeface="Arial" panose="020B0604020202020204" pitchFamily="34" charset="0"/>
              </a:rPr>
              <a:t> </a:t>
            </a:r>
            <a:r>
              <a:rPr sz="2000" spc="-5" dirty="0">
                <a:cs typeface="Arial" panose="020B0604020202020204" pitchFamily="34" charset="0"/>
              </a:rPr>
              <a:t>activations</a:t>
            </a:r>
            <a:r>
              <a:rPr sz="2000" dirty="0">
                <a:cs typeface="Arial" panose="020B0604020202020204" pitchFamily="34" charset="0"/>
              </a:rPr>
              <a:t> </a:t>
            </a:r>
            <a:r>
              <a:rPr sz="2000" spc="-5" dirty="0">
                <a:cs typeface="Arial" panose="020B0604020202020204" pitchFamily="34" charset="0"/>
              </a:rPr>
              <a:t>at</a:t>
            </a:r>
            <a:r>
              <a:rPr sz="2000" spc="10" dirty="0">
                <a:cs typeface="Arial" panose="020B0604020202020204" pitchFamily="34" charset="0"/>
              </a:rPr>
              <a:t> </a:t>
            </a:r>
            <a:r>
              <a:rPr sz="2000" spc="-5" dirty="0">
                <a:cs typeface="Arial" panose="020B0604020202020204" pitchFamily="34" charset="0"/>
              </a:rPr>
              <a:t>chosen layer</a:t>
            </a:r>
            <a:endParaRPr sz="2000" dirty="0">
              <a:cs typeface="Arial" panose="020B0604020202020204" pitchFamily="34" charset="0"/>
            </a:endParaRPr>
          </a:p>
          <a:p>
            <a:pPr marL="469900" indent="-330200">
              <a:buAutoNum type="arabicPeriod"/>
              <a:tabLst>
                <a:tab pos="469265" algn="l"/>
                <a:tab pos="469900" algn="l"/>
              </a:tabLst>
            </a:pPr>
            <a:r>
              <a:rPr sz="2000" spc="-5" dirty="0">
                <a:cs typeface="Arial" panose="020B0604020202020204" pitchFamily="34" charset="0"/>
              </a:rPr>
              <a:t>Set</a:t>
            </a:r>
            <a:r>
              <a:rPr sz="2000" spc="5" dirty="0">
                <a:cs typeface="Arial" panose="020B0604020202020204" pitchFamily="34" charset="0"/>
              </a:rPr>
              <a:t> </a:t>
            </a:r>
            <a:r>
              <a:rPr sz="2000" spc="-5" dirty="0">
                <a:cs typeface="Arial" panose="020B0604020202020204" pitchFamily="34" charset="0"/>
              </a:rPr>
              <a:t>gradient</a:t>
            </a:r>
            <a:r>
              <a:rPr sz="2000" spc="10" dirty="0">
                <a:cs typeface="Arial" panose="020B0604020202020204" pitchFamily="34" charset="0"/>
              </a:rPr>
              <a:t> </a:t>
            </a:r>
            <a:r>
              <a:rPr sz="2000" spc="-5" dirty="0">
                <a:cs typeface="Arial" panose="020B0604020202020204" pitchFamily="34" charset="0"/>
              </a:rPr>
              <a:t>of</a:t>
            </a:r>
            <a:r>
              <a:rPr sz="2000" spc="5" dirty="0">
                <a:cs typeface="Arial" panose="020B0604020202020204" pitchFamily="34" charset="0"/>
              </a:rPr>
              <a:t> </a:t>
            </a:r>
            <a:r>
              <a:rPr sz="2000" spc="-5" dirty="0">
                <a:cs typeface="Arial" panose="020B0604020202020204" pitchFamily="34" charset="0"/>
              </a:rPr>
              <a:t>chosen</a:t>
            </a:r>
            <a:r>
              <a:rPr sz="2000" dirty="0">
                <a:cs typeface="Arial" panose="020B0604020202020204" pitchFamily="34" charset="0"/>
              </a:rPr>
              <a:t> </a:t>
            </a:r>
            <a:r>
              <a:rPr sz="2000" spc="-5" dirty="0">
                <a:cs typeface="Arial" panose="020B0604020202020204" pitchFamily="34" charset="0"/>
              </a:rPr>
              <a:t>layer</a:t>
            </a:r>
            <a:r>
              <a:rPr sz="2000" dirty="0">
                <a:cs typeface="Arial" panose="020B0604020202020204" pitchFamily="34" charset="0"/>
              </a:rPr>
              <a:t> </a:t>
            </a:r>
            <a:r>
              <a:rPr sz="2000" i="1" spc="-5" dirty="0">
                <a:cs typeface="Arial" panose="020B0604020202020204" pitchFamily="34" charset="0"/>
              </a:rPr>
              <a:t>equal</a:t>
            </a:r>
            <a:r>
              <a:rPr sz="2000" i="1" dirty="0">
                <a:cs typeface="Arial" panose="020B0604020202020204" pitchFamily="34" charset="0"/>
              </a:rPr>
              <a:t> to</a:t>
            </a:r>
            <a:r>
              <a:rPr sz="2000" i="1" spc="-5" dirty="0">
                <a:cs typeface="Arial" panose="020B0604020202020204" pitchFamily="34" charset="0"/>
              </a:rPr>
              <a:t> its</a:t>
            </a:r>
            <a:r>
              <a:rPr sz="2000" i="1" spc="5" dirty="0">
                <a:cs typeface="Arial" panose="020B0604020202020204" pitchFamily="34" charset="0"/>
              </a:rPr>
              <a:t> </a:t>
            </a:r>
            <a:r>
              <a:rPr sz="2000" i="1" spc="-5" dirty="0">
                <a:cs typeface="Arial" panose="020B0604020202020204" pitchFamily="34" charset="0"/>
              </a:rPr>
              <a:t>activation</a:t>
            </a:r>
            <a:endParaRPr sz="2000" dirty="0">
              <a:cs typeface="Arial" panose="020B0604020202020204" pitchFamily="34" charset="0"/>
            </a:endParaRPr>
          </a:p>
        </p:txBody>
      </p:sp>
      <p:sp>
        <p:nvSpPr>
          <p:cNvPr id="14" name="object 10">
            <a:extLst>
              <a:ext uri="{FF2B5EF4-FFF2-40B4-BE49-F238E27FC236}">
                <a16:creationId xmlns:a16="http://schemas.microsoft.com/office/drawing/2014/main" id="{18FECADD-9414-E998-71B1-52D6D6488C0B}"/>
              </a:ext>
            </a:extLst>
          </p:cNvPr>
          <p:cNvSpPr txBox="1"/>
          <p:nvPr/>
        </p:nvSpPr>
        <p:spPr>
          <a:xfrm>
            <a:off x="685800" y="5675999"/>
            <a:ext cx="305610" cy="615553"/>
          </a:xfrm>
          <a:prstGeom prst="rect">
            <a:avLst/>
          </a:prstGeom>
        </p:spPr>
        <p:txBody>
          <a:bodyPr vert="horz" wrap="square" lIns="0" tIns="0" rIns="0" bIns="0" rtlCol="0">
            <a:spAutoFit/>
          </a:bodyPr>
          <a:lstStyle/>
          <a:p>
            <a:pPr marL="12700"/>
            <a:r>
              <a:rPr sz="2000" spc="-5" dirty="0">
                <a:cs typeface="Arial" panose="020B0604020202020204" pitchFamily="34" charset="0"/>
              </a:rPr>
              <a:t>3.</a:t>
            </a:r>
            <a:endParaRPr sz="2000" dirty="0">
              <a:cs typeface="Arial" panose="020B0604020202020204" pitchFamily="34" charset="0"/>
            </a:endParaRPr>
          </a:p>
          <a:p>
            <a:pPr marL="12700"/>
            <a:r>
              <a:rPr sz="2000" spc="-5" dirty="0">
                <a:cs typeface="Arial" panose="020B0604020202020204" pitchFamily="34" charset="0"/>
              </a:rPr>
              <a:t>4.</a:t>
            </a:r>
            <a:endParaRPr sz="2000" dirty="0">
              <a:cs typeface="Arial" panose="020B0604020202020204" pitchFamily="34" charset="0"/>
            </a:endParaRPr>
          </a:p>
        </p:txBody>
      </p:sp>
      <p:sp>
        <p:nvSpPr>
          <p:cNvPr id="15" name="object 11">
            <a:extLst>
              <a:ext uri="{FF2B5EF4-FFF2-40B4-BE49-F238E27FC236}">
                <a16:creationId xmlns:a16="http://schemas.microsoft.com/office/drawing/2014/main" id="{44AEFA45-BF1B-EAE2-332C-2C78A626E86F}"/>
              </a:ext>
            </a:extLst>
          </p:cNvPr>
          <p:cNvSpPr txBox="1"/>
          <p:nvPr/>
        </p:nvSpPr>
        <p:spPr>
          <a:xfrm>
            <a:off x="1016000" y="5675999"/>
            <a:ext cx="5563907" cy="618759"/>
          </a:xfrm>
          <a:prstGeom prst="rect">
            <a:avLst/>
          </a:prstGeom>
        </p:spPr>
        <p:txBody>
          <a:bodyPr vert="horz" wrap="square" lIns="0" tIns="3175" rIns="0" bIns="0" rtlCol="0">
            <a:spAutoFit/>
          </a:bodyPr>
          <a:lstStyle/>
          <a:p>
            <a:pPr marL="12700" marR="5080">
              <a:spcBef>
                <a:spcPts val="25"/>
              </a:spcBef>
            </a:pPr>
            <a:r>
              <a:rPr sz="2000" spc="-5" dirty="0">
                <a:cs typeface="Arial" panose="020B0604020202020204" pitchFamily="34" charset="0"/>
              </a:rPr>
              <a:t>Backward: Compute gradient on image </a:t>
            </a:r>
            <a:r>
              <a:rPr sz="2000" spc="-430" dirty="0">
                <a:cs typeface="Arial" panose="020B0604020202020204" pitchFamily="34" charset="0"/>
              </a:rPr>
              <a:t> </a:t>
            </a:r>
            <a:r>
              <a:rPr sz="2000" spc="-5" dirty="0">
                <a:cs typeface="Arial" panose="020B0604020202020204" pitchFamily="34" charset="0"/>
              </a:rPr>
              <a:t>Update </a:t>
            </a:r>
            <a:r>
              <a:rPr lang="en-US" altLang="zh-CN" sz="2000" spc="-5" dirty="0" err="1">
                <a:cs typeface="Arial" panose="020B0604020202020204" pitchFamily="34" charset="0"/>
              </a:rPr>
              <a:t>Update</a:t>
            </a:r>
            <a:r>
              <a:rPr lang="en-US" altLang="zh-CN" sz="2000" spc="-5" dirty="0">
                <a:cs typeface="Arial" panose="020B0604020202020204" pitchFamily="34" charset="0"/>
              </a:rPr>
              <a:t> </a:t>
            </a:r>
            <a:r>
              <a:rPr sz="2000" spc="-5" dirty="0">
                <a:cs typeface="Arial" panose="020B0604020202020204" pitchFamily="34" charset="0"/>
              </a:rPr>
              <a:t>image</a:t>
            </a:r>
            <a:endParaRPr sz="2000" dirty="0">
              <a:cs typeface="Arial" panose="020B0604020202020204" pitchFamily="34" charset="0"/>
            </a:endParaRPr>
          </a:p>
        </p:txBody>
      </p:sp>
      <p:sp>
        <p:nvSpPr>
          <p:cNvPr id="3" name="object 9">
            <a:extLst>
              <a:ext uri="{FF2B5EF4-FFF2-40B4-BE49-F238E27FC236}">
                <a16:creationId xmlns:a16="http://schemas.microsoft.com/office/drawing/2014/main" id="{9BEF0DB6-E430-C9DB-D463-103D10881EF8}"/>
              </a:ext>
            </a:extLst>
          </p:cNvPr>
          <p:cNvSpPr txBox="1"/>
          <p:nvPr/>
        </p:nvSpPr>
        <p:spPr>
          <a:xfrm>
            <a:off x="6606415" y="4574908"/>
            <a:ext cx="2578155" cy="615553"/>
          </a:xfrm>
          <a:prstGeom prst="rect">
            <a:avLst/>
          </a:prstGeom>
        </p:spPr>
        <p:txBody>
          <a:bodyPr vert="horz" wrap="square" lIns="0" tIns="12700" rIns="0" bIns="0" rtlCol="0">
            <a:spAutoFit/>
          </a:bodyPr>
          <a:lstStyle/>
          <a:p>
            <a:pPr marL="38100">
              <a:lnSpc>
                <a:spcPts val="2130"/>
              </a:lnSpc>
              <a:spcBef>
                <a:spcPts val="100"/>
              </a:spcBef>
            </a:pPr>
            <a:r>
              <a:rPr sz="1800" dirty="0">
                <a:cs typeface="Arial" panose="020B0604020202020204" pitchFamily="34" charset="0"/>
              </a:rPr>
              <a:t>Equivalent</a:t>
            </a:r>
            <a:r>
              <a:rPr sz="1800" spc="-50" dirty="0">
                <a:cs typeface="Arial" panose="020B0604020202020204" pitchFamily="34" charset="0"/>
              </a:rPr>
              <a:t> </a:t>
            </a:r>
            <a:r>
              <a:rPr sz="1800" dirty="0">
                <a:cs typeface="Arial" panose="020B0604020202020204" pitchFamily="34" charset="0"/>
              </a:rPr>
              <a:t>to:</a:t>
            </a:r>
          </a:p>
          <a:p>
            <a:pPr marL="38100">
              <a:lnSpc>
                <a:spcPts val="2610"/>
              </a:lnSpc>
            </a:pPr>
            <a:r>
              <a:rPr sz="2200" spc="-5" dirty="0">
                <a:cs typeface="Arial" panose="020B0604020202020204" pitchFamily="34" charset="0"/>
              </a:rPr>
              <a:t>I*</a:t>
            </a:r>
            <a:r>
              <a:rPr sz="2200" spc="-10" dirty="0">
                <a:cs typeface="Arial" panose="020B0604020202020204" pitchFamily="34" charset="0"/>
              </a:rPr>
              <a:t> </a:t>
            </a:r>
            <a:r>
              <a:rPr sz="2200" dirty="0">
                <a:cs typeface="Arial" panose="020B0604020202020204" pitchFamily="34" charset="0"/>
              </a:rPr>
              <a:t>=</a:t>
            </a:r>
            <a:r>
              <a:rPr sz="2200" spc="-5" dirty="0">
                <a:cs typeface="Arial" panose="020B0604020202020204" pitchFamily="34" charset="0"/>
              </a:rPr>
              <a:t> arg</a:t>
            </a:r>
            <a:r>
              <a:rPr sz="2200" spc="-15" dirty="0">
                <a:cs typeface="Arial" panose="020B0604020202020204" pitchFamily="34" charset="0"/>
              </a:rPr>
              <a:t> </a:t>
            </a:r>
            <a:r>
              <a:rPr sz="2200" spc="-5" dirty="0">
                <a:cs typeface="Arial" panose="020B0604020202020204" pitchFamily="34" charset="0"/>
              </a:rPr>
              <a:t>max</a:t>
            </a:r>
            <a:r>
              <a:rPr sz="2250" spc="-7" baseline="-18518" dirty="0">
                <a:cs typeface="Arial" panose="020B0604020202020204" pitchFamily="34" charset="0"/>
              </a:rPr>
              <a:t>I</a:t>
            </a:r>
            <a:r>
              <a:rPr sz="2250" spc="217" baseline="-18518" dirty="0">
                <a:cs typeface="Arial" panose="020B0604020202020204" pitchFamily="34" charset="0"/>
              </a:rPr>
              <a:t> </a:t>
            </a:r>
            <a:r>
              <a:rPr sz="2200" spc="-5" dirty="0">
                <a:cs typeface="Arial" panose="020B0604020202020204" pitchFamily="34" charset="0"/>
              </a:rPr>
              <a:t>∑</a:t>
            </a:r>
            <a:r>
              <a:rPr sz="2250" spc="-7" baseline="-18518" dirty="0">
                <a:cs typeface="Arial" panose="020B0604020202020204" pitchFamily="34" charset="0"/>
              </a:rPr>
              <a:t>i</a:t>
            </a:r>
            <a:r>
              <a:rPr sz="2250" spc="202" baseline="-18518" dirty="0">
                <a:cs typeface="Arial" panose="020B0604020202020204" pitchFamily="34" charset="0"/>
              </a:rPr>
              <a:t> </a:t>
            </a:r>
            <a:r>
              <a:rPr sz="2200" spc="-5" dirty="0">
                <a:cs typeface="Arial" panose="020B0604020202020204" pitchFamily="34" charset="0"/>
              </a:rPr>
              <a:t>f</a:t>
            </a:r>
            <a:r>
              <a:rPr sz="2250" spc="-7" baseline="-18518" dirty="0">
                <a:cs typeface="Arial" panose="020B0604020202020204" pitchFamily="34" charset="0"/>
              </a:rPr>
              <a:t>i</a:t>
            </a:r>
            <a:r>
              <a:rPr sz="2200" spc="-5" dirty="0">
                <a:cs typeface="Arial" panose="020B0604020202020204" pitchFamily="34" charset="0"/>
              </a:rPr>
              <a:t>(I)</a:t>
            </a:r>
            <a:r>
              <a:rPr sz="2250" spc="-7" baseline="25925" dirty="0">
                <a:cs typeface="Arial" panose="020B0604020202020204" pitchFamily="34" charset="0"/>
              </a:rPr>
              <a:t>2</a:t>
            </a:r>
            <a:endParaRPr sz="2250" baseline="25925" dirty="0">
              <a:cs typeface="Arial" panose="020B0604020202020204" pitchFamily="34" charset="0"/>
            </a:endParaRPr>
          </a:p>
        </p:txBody>
      </p:sp>
      <p:sp>
        <p:nvSpPr>
          <p:cNvPr id="16" name="object 10">
            <a:extLst>
              <a:ext uri="{FF2B5EF4-FFF2-40B4-BE49-F238E27FC236}">
                <a16:creationId xmlns:a16="http://schemas.microsoft.com/office/drawing/2014/main" id="{681F4915-D3E1-7850-D24D-F20EA1218BD7}"/>
              </a:ext>
            </a:extLst>
          </p:cNvPr>
          <p:cNvSpPr/>
          <p:nvPr/>
        </p:nvSpPr>
        <p:spPr>
          <a:xfrm>
            <a:off x="6360606" y="5149564"/>
            <a:ext cx="416254" cy="45719"/>
          </a:xfrm>
          <a:custGeom>
            <a:avLst/>
            <a:gdLst/>
            <a:ahLst/>
            <a:cxnLst/>
            <a:rect l="l" t="t" r="r" b="b"/>
            <a:pathLst>
              <a:path w="873125" h="76200">
                <a:moveTo>
                  <a:pt x="74790" y="0"/>
                </a:moveTo>
                <a:lnTo>
                  <a:pt x="0" y="40792"/>
                </a:lnTo>
                <a:lnTo>
                  <a:pt x="77520" y="76149"/>
                </a:lnTo>
                <a:lnTo>
                  <a:pt x="76513" y="48044"/>
                </a:lnTo>
                <a:lnTo>
                  <a:pt x="63804" y="48044"/>
                </a:lnTo>
                <a:lnTo>
                  <a:pt x="63118" y="29006"/>
                </a:lnTo>
                <a:lnTo>
                  <a:pt x="75814" y="28552"/>
                </a:lnTo>
                <a:lnTo>
                  <a:pt x="74790" y="0"/>
                </a:lnTo>
                <a:close/>
              </a:path>
              <a:path w="873125" h="76200">
                <a:moveTo>
                  <a:pt x="75814" y="28552"/>
                </a:moveTo>
                <a:lnTo>
                  <a:pt x="63118" y="29006"/>
                </a:lnTo>
                <a:lnTo>
                  <a:pt x="63804" y="48044"/>
                </a:lnTo>
                <a:lnTo>
                  <a:pt x="76496" y="47590"/>
                </a:lnTo>
                <a:lnTo>
                  <a:pt x="75814" y="28552"/>
                </a:lnTo>
                <a:close/>
              </a:path>
              <a:path w="873125" h="76200">
                <a:moveTo>
                  <a:pt x="76496" y="47590"/>
                </a:moveTo>
                <a:lnTo>
                  <a:pt x="63804" y="48044"/>
                </a:lnTo>
                <a:lnTo>
                  <a:pt x="76513" y="48044"/>
                </a:lnTo>
                <a:lnTo>
                  <a:pt x="76496" y="47590"/>
                </a:lnTo>
                <a:close/>
              </a:path>
              <a:path w="873125" h="76200">
                <a:moveTo>
                  <a:pt x="872363" y="76"/>
                </a:moveTo>
                <a:lnTo>
                  <a:pt x="75814" y="28552"/>
                </a:lnTo>
                <a:lnTo>
                  <a:pt x="76496" y="47590"/>
                </a:lnTo>
                <a:lnTo>
                  <a:pt x="873048" y="19113"/>
                </a:lnTo>
                <a:lnTo>
                  <a:pt x="872363" y="76"/>
                </a:lnTo>
                <a:close/>
              </a:path>
            </a:pathLst>
          </a:custGeom>
          <a:solidFill>
            <a:srgbClr val="666666"/>
          </a:solidFill>
        </p:spPr>
        <p:txBody>
          <a:bodyPr wrap="square" lIns="0" tIns="0" rIns="0" bIns="0" rtlCol="0"/>
          <a:lstStyle/>
          <a:p>
            <a:endParaRPr dirty="0">
              <a:cs typeface="Arial" panose="020B0604020202020204" pitchFamily="34" charset="0"/>
            </a:endParaRPr>
          </a:p>
        </p:txBody>
      </p:sp>
    </p:spTree>
    <p:extLst>
      <p:ext uri="{BB962C8B-B14F-4D97-AF65-F5344CB8AC3E}">
        <p14:creationId xmlns:p14="http://schemas.microsoft.com/office/powerpoint/2010/main" val="3204424667"/>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4D695-85BA-B4EE-2BA3-701C1A6696C4}"/>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err="1">
                <a:cs typeface="Arial" panose="020B0604020202020204" pitchFamily="34" charset="0"/>
              </a:rPr>
              <a:t>DeepDream</a:t>
            </a:r>
            <a:r>
              <a:rPr lang="en-US" altLang="zh-CN" dirty="0">
                <a:cs typeface="Arial" panose="020B0604020202020204" pitchFamily="34" charset="0"/>
              </a:rPr>
              <a:t>: Amplify existing features</a:t>
            </a:r>
            <a:endParaRPr lang="zh-CN" altLang="en-US" dirty="0">
              <a:cs typeface="Arial" panose="020B0604020202020204" pitchFamily="34" charset="0"/>
            </a:endParaRPr>
          </a:p>
        </p:txBody>
      </p:sp>
      <p:pic>
        <p:nvPicPr>
          <p:cNvPr id="4" name="object 2">
            <a:extLst>
              <a:ext uri="{FF2B5EF4-FFF2-40B4-BE49-F238E27FC236}">
                <a16:creationId xmlns:a16="http://schemas.microsoft.com/office/drawing/2014/main" id="{98122860-83F9-2F68-6F7A-F46C8E21EC0A}"/>
              </a:ext>
            </a:extLst>
          </p:cNvPr>
          <p:cNvPicPr/>
          <p:nvPr/>
        </p:nvPicPr>
        <p:blipFill>
          <a:blip r:embed="rId2" cstate="print"/>
          <a:stretch>
            <a:fillRect/>
          </a:stretch>
        </p:blipFill>
        <p:spPr>
          <a:xfrm>
            <a:off x="189518" y="1395982"/>
            <a:ext cx="7061522" cy="3732277"/>
          </a:xfrm>
          <a:prstGeom prst="rect">
            <a:avLst/>
          </a:prstGeom>
        </p:spPr>
      </p:pic>
      <p:sp>
        <p:nvSpPr>
          <p:cNvPr id="5" name="object 4">
            <a:extLst>
              <a:ext uri="{FF2B5EF4-FFF2-40B4-BE49-F238E27FC236}">
                <a16:creationId xmlns:a16="http://schemas.microsoft.com/office/drawing/2014/main" id="{9E5881CA-AC39-3164-7709-551A4D6000CA}"/>
              </a:ext>
            </a:extLst>
          </p:cNvPr>
          <p:cNvSpPr txBox="1"/>
          <p:nvPr/>
        </p:nvSpPr>
        <p:spPr>
          <a:xfrm>
            <a:off x="6445885" y="1806956"/>
            <a:ext cx="2400935" cy="662940"/>
          </a:xfrm>
          <a:prstGeom prst="rect">
            <a:avLst/>
          </a:prstGeom>
        </p:spPr>
        <p:txBody>
          <a:bodyPr vert="horz" wrap="square" lIns="0" tIns="26670" rIns="0" bIns="0" rtlCol="0">
            <a:spAutoFit/>
          </a:bodyPr>
          <a:lstStyle/>
          <a:p>
            <a:pPr marL="12700" marR="5080">
              <a:lnSpc>
                <a:spcPts val="2110"/>
              </a:lnSpc>
              <a:spcBef>
                <a:spcPts val="210"/>
              </a:spcBef>
            </a:pPr>
            <a:r>
              <a:rPr sz="1800" u="sng" spc="-5" dirty="0">
                <a:solidFill>
                  <a:srgbClr val="1155CC"/>
                </a:solidFill>
                <a:uFill>
                  <a:solidFill>
                    <a:srgbClr val="1155CC"/>
                  </a:solidFill>
                </a:uFill>
                <a:cs typeface="Arial" panose="020B0604020202020204" pitchFamily="34" charset="0"/>
              </a:rPr>
              <a:t>Code</a:t>
            </a:r>
            <a:r>
              <a:rPr sz="1800" spc="-25" dirty="0">
                <a:solidFill>
                  <a:srgbClr val="1155CC"/>
                </a:solidFill>
                <a:cs typeface="Arial" panose="020B0604020202020204" pitchFamily="34" charset="0"/>
              </a:rPr>
              <a:t> </a:t>
            </a:r>
            <a:r>
              <a:rPr sz="1800" spc="-5" dirty="0">
                <a:cs typeface="Arial" panose="020B0604020202020204" pitchFamily="34" charset="0"/>
              </a:rPr>
              <a:t>is</a:t>
            </a:r>
            <a:r>
              <a:rPr sz="1800" spc="-25" dirty="0">
                <a:cs typeface="Arial" panose="020B0604020202020204" pitchFamily="34" charset="0"/>
              </a:rPr>
              <a:t> </a:t>
            </a:r>
            <a:r>
              <a:rPr sz="1800" dirty="0">
                <a:cs typeface="Arial" panose="020B0604020202020204" pitchFamily="34" charset="0"/>
              </a:rPr>
              <a:t>very</a:t>
            </a:r>
            <a:r>
              <a:rPr sz="1800" spc="-20" dirty="0">
                <a:cs typeface="Arial" panose="020B0604020202020204" pitchFamily="34" charset="0"/>
              </a:rPr>
              <a:t> </a:t>
            </a:r>
            <a:r>
              <a:rPr sz="1800" dirty="0">
                <a:cs typeface="Arial" panose="020B0604020202020204" pitchFamily="34" charset="0"/>
              </a:rPr>
              <a:t>simple</a:t>
            </a:r>
            <a:r>
              <a:rPr sz="1800" spc="-20" dirty="0">
                <a:cs typeface="Arial" panose="020B0604020202020204" pitchFamily="34" charset="0"/>
              </a:rPr>
              <a:t> </a:t>
            </a:r>
            <a:r>
              <a:rPr sz="1800" spc="-5" dirty="0">
                <a:cs typeface="Arial" panose="020B0604020202020204" pitchFamily="34" charset="0"/>
              </a:rPr>
              <a:t>but </a:t>
            </a:r>
            <a:r>
              <a:rPr sz="1800" spc="-484" dirty="0">
                <a:cs typeface="Arial" panose="020B0604020202020204" pitchFamily="34" charset="0"/>
              </a:rPr>
              <a:t> </a:t>
            </a:r>
            <a:r>
              <a:rPr sz="1800" spc="-5" dirty="0">
                <a:cs typeface="Arial" panose="020B0604020202020204" pitchFamily="34" charset="0"/>
              </a:rPr>
              <a:t>it</a:t>
            </a:r>
            <a:r>
              <a:rPr sz="1800" spc="-20" dirty="0">
                <a:cs typeface="Arial" panose="020B0604020202020204" pitchFamily="34" charset="0"/>
              </a:rPr>
              <a:t> </a:t>
            </a:r>
            <a:r>
              <a:rPr sz="1800" spc="-5" dirty="0">
                <a:cs typeface="Arial" panose="020B0604020202020204" pitchFamily="34" charset="0"/>
              </a:rPr>
              <a:t>uses</a:t>
            </a:r>
            <a:r>
              <a:rPr sz="1800" spc="-20" dirty="0">
                <a:cs typeface="Arial" panose="020B0604020202020204" pitchFamily="34" charset="0"/>
              </a:rPr>
              <a:t> </a:t>
            </a:r>
            <a:r>
              <a:rPr sz="1800" dirty="0">
                <a:cs typeface="Arial" panose="020B0604020202020204" pitchFamily="34" charset="0"/>
              </a:rPr>
              <a:t>a</a:t>
            </a:r>
            <a:r>
              <a:rPr sz="1800" spc="-20" dirty="0">
                <a:cs typeface="Arial" panose="020B0604020202020204" pitchFamily="34" charset="0"/>
              </a:rPr>
              <a:t> </a:t>
            </a:r>
            <a:r>
              <a:rPr sz="1800" dirty="0">
                <a:cs typeface="Arial" panose="020B0604020202020204" pitchFamily="34" charset="0"/>
              </a:rPr>
              <a:t>couple</a:t>
            </a:r>
            <a:r>
              <a:rPr sz="1800" spc="-15" dirty="0">
                <a:cs typeface="Arial" panose="020B0604020202020204" pitchFamily="34" charset="0"/>
              </a:rPr>
              <a:t> </a:t>
            </a:r>
            <a:r>
              <a:rPr sz="1800" dirty="0">
                <a:cs typeface="Arial" panose="020B0604020202020204" pitchFamily="34" charset="0"/>
              </a:rPr>
              <a:t>tricks:</a:t>
            </a:r>
          </a:p>
          <a:p>
            <a:pPr marL="12700">
              <a:lnSpc>
                <a:spcPts val="685"/>
              </a:lnSpc>
            </a:pPr>
            <a:r>
              <a:rPr sz="900" dirty="0">
                <a:cs typeface="Arial" panose="020B0604020202020204" pitchFamily="34" charset="0"/>
              </a:rPr>
              <a:t>(Code</a:t>
            </a:r>
            <a:r>
              <a:rPr sz="900" spc="-20" dirty="0">
                <a:cs typeface="Arial" panose="020B0604020202020204" pitchFamily="34" charset="0"/>
              </a:rPr>
              <a:t> </a:t>
            </a:r>
            <a:r>
              <a:rPr sz="900" dirty="0">
                <a:cs typeface="Arial" panose="020B0604020202020204" pitchFamily="34" charset="0"/>
              </a:rPr>
              <a:t>is</a:t>
            </a:r>
            <a:r>
              <a:rPr sz="900" spc="-20" dirty="0">
                <a:cs typeface="Arial" panose="020B0604020202020204" pitchFamily="34" charset="0"/>
              </a:rPr>
              <a:t> </a:t>
            </a:r>
            <a:r>
              <a:rPr sz="900" dirty="0">
                <a:cs typeface="Arial" panose="020B0604020202020204" pitchFamily="34" charset="0"/>
              </a:rPr>
              <a:t>licensed</a:t>
            </a:r>
            <a:r>
              <a:rPr sz="900" spc="-20" dirty="0">
                <a:cs typeface="Arial" panose="020B0604020202020204" pitchFamily="34" charset="0"/>
              </a:rPr>
              <a:t> </a:t>
            </a:r>
            <a:r>
              <a:rPr sz="900" dirty="0">
                <a:cs typeface="Arial" panose="020B0604020202020204" pitchFamily="34" charset="0"/>
              </a:rPr>
              <a:t>under</a:t>
            </a:r>
            <a:r>
              <a:rPr sz="900" spc="-15" dirty="0">
                <a:cs typeface="Arial" panose="020B0604020202020204" pitchFamily="34" charset="0"/>
              </a:rPr>
              <a:t> </a:t>
            </a:r>
            <a:r>
              <a:rPr sz="900" u="sng" dirty="0">
                <a:solidFill>
                  <a:srgbClr val="1155CC"/>
                </a:solidFill>
                <a:uFill>
                  <a:solidFill>
                    <a:srgbClr val="1155CC"/>
                  </a:solidFill>
                </a:uFill>
                <a:cs typeface="Arial" panose="020B0604020202020204" pitchFamily="34" charset="0"/>
              </a:rPr>
              <a:t>Apache</a:t>
            </a:r>
            <a:r>
              <a:rPr sz="900" u="sng" spc="-20" dirty="0">
                <a:solidFill>
                  <a:srgbClr val="1155CC"/>
                </a:solidFill>
                <a:uFill>
                  <a:solidFill>
                    <a:srgbClr val="1155CC"/>
                  </a:solidFill>
                </a:uFill>
                <a:cs typeface="Arial" panose="020B0604020202020204" pitchFamily="34" charset="0"/>
              </a:rPr>
              <a:t> </a:t>
            </a:r>
            <a:r>
              <a:rPr sz="900" u="sng" spc="-5" dirty="0">
                <a:solidFill>
                  <a:srgbClr val="1155CC"/>
                </a:solidFill>
                <a:uFill>
                  <a:solidFill>
                    <a:srgbClr val="1155CC"/>
                  </a:solidFill>
                </a:uFill>
                <a:cs typeface="Arial" panose="020B0604020202020204" pitchFamily="34" charset="0"/>
              </a:rPr>
              <a:t>2.0</a:t>
            </a:r>
            <a:r>
              <a:rPr sz="900" spc="-5" dirty="0">
                <a:cs typeface="Arial" panose="020B0604020202020204" pitchFamily="34" charset="0"/>
              </a:rPr>
              <a:t>)</a:t>
            </a:r>
            <a:endParaRPr sz="900" dirty="0">
              <a:cs typeface="Arial" panose="020B0604020202020204" pitchFamily="34" charset="0"/>
            </a:endParaRPr>
          </a:p>
        </p:txBody>
      </p:sp>
    </p:spTree>
    <p:extLst>
      <p:ext uri="{BB962C8B-B14F-4D97-AF65-F5344CB8AC3E}">
        <p14:creationId xmlns:p14="http://schemas.microsoft.com/office/powerpoint/2010/main" val="3592248334"/>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object 2">
            <a:extLst>
              <a:ext uri="{FF2B5EF4-FFF2-40B4-BE49-F238E27FC236}">
                <a16:creationId xmlns:a16="http://schemas.microsoft.com/office/drawing/2014/main" id="{314167B9-A6A7-0CE8-B26F-612B8C5E6805}"/>
              </a:ext>
            </a:extLst>
          </p:cNvPr>
          <p:cNvGrpSpPr/>
          <p:nvPr/>
        </p:nvGrpSpPr>
        <p:grpSpPr>
          <a:xfrm>
            <a:off x="190499" y="1411222"/>
            <a:ext cx="7190733" cy="3800857"/>
            <a:chOff x="100584" y="816863"/>
            <a:chExt cx="6355080" cy="3359150"/>
          </a:xfrm>
        </p:grpSpPr>
        <p:pic>
          <p:nvPicPr>
            <p:cNvPr id="12" name="object 3">
              <a:extLst>
                <a:ext uri="{FF2B5EF4-FFF2-40B4-BE49-F238E27FC236}">
                  <a16:creationId xmlns:a16="http://schemas.microsoft.com/office/drawing/2014/main" id="{E44EF1DC-D925-424C-1786-B0193F07A2FF}"/>
                </a:ext>
              </a:extLst>
            </p:cNvPr>
            <p:cNvPicPr/>
            <p:nvPr/>
          </p:nvPicPr>
          <p:blipFill>
            <a:blip r:embed="rId2" cstate="print"/>
            <a:stretch>
              <a:fillRect/>
            </a:stretch>
          </p:blipFill>
          <p:spPr>
            <a:xfrm>
              <a:off x="100584" y="816863"/>
              <a:ext cx="6355080" cy="3358896"/>
            </a:xfrm>
            <a:prstGeom prst="rect">
              <a:avLst/>
            </a:prstGeom>
          </p:spPr>
        </p:pic>
        <p:sp>
          <p:nvSpPr>
            <p:cNvPr id="13" name="object 4">
              <a:extLst>
                <a:ext uri="{FF2B5EF4-FFF2-40B4-BE49-F238E27FC236}">
                  <a16:creationId xmlns:a16="http://schemas.microsoft.com/office/drawing/2014/main" id="{FC7BCC80-AE17-8609-8757-691E1C45532F}"/>
                </a:ext>
              </a:extLst>
            </p:cNvPr>
            <p:cNvSpPr/>
            <p:nvPr/>
          </p:nvSpPr>
          <p:spPr>
            <a:xfrm>
              <a:off x="363500" y="2148761"/>
              <a:ext cx="5140325" cy="320675"/>
            </a:xfrm>
            <a:custGeom>
              <a:avLst/>
              <a:gdLst/>
              <a:ahLst/>
              <a:cxnLst/>
              <a:rect l="l" t="t" r="r" b="b"/>
              <a:pathLst>
                <a:path w="5140325" h="320675">
                  <a:moveTo>
                    <a:pt x="0" y="0"/>
                  </a:moveTo>
                  <a:lnTo>
                    <a:pt x="5140277" y="0"/>
                  </a:lnTo>
                  <a:lnTo>
                    <a:pt x="5140277" y="320236"/>
                  </a:lnTo>
                  <a:lnTo>
                    <a:pt x="0" y="320236"/>
                  </a:lnTo>
                  <a:lnTo>
                    <a:pt x="0" y="0"/>
                  </a:lnTo>
                  <a:close/>
                </a:path>
              </a:pathLst>
            </a:custGeom>
            <a:ln w="28560">
              <a:solidFill>
                <a:srgbClr val="0000FF"/>
              </a:solidFill>
            </a:ln>
          </p:spPr>
          <p:txBody>
            <a:bodyPr wrap="square" lIns="0" tIns="0" rIns="0" bIns="0" rtlCol="0"/>
            <a:lstStyle/>
            <a:p>
              <a:endParaRPr/>
            </a:p>
          </p:txBody>
        </p:sp>
        <p:sp>
          <p:nvSpPr>
            <p:cNvPr id="14" name="object 5">
              <a:extLst>
                <a:ext uri="{FF2B5EF4-FFF2-40B4-BE49-F238E27FC236}">
                  <a16:creationId xmlns:a16="http://schemas.microsoft.com/office/drawing/2014/main" id="{97AF01B9-0C47-A5C4-1A88-21ACE6CE891F}"/>
                </a:ext>
              </a:extLst>
            </p:cNvPr>
            <p:cNvSpPr/>
            <p:nvPr/>
          </p:nvSpPr>
          <p:spPr>
            <a:xfrm>
              <a:off x="381000" y="3379119"/>
              <a:ext cx="5140325" cy="320675"/>
            </a:xfrm>
            <a:custGeom>
              <a:avLst/>
              <a:gdLst/>
              <a:ahLst/>
              <a:cxnLst/>
              <a:rect l="l" t="t" r="r" b="b"/>
              <a:pathLst>
                <a:path w="5140325" h="320675">
                  <a:moveTo>
                    <a:pt x="0" y="0"/>
                  </a:moveTo>
                  <a:lnTo>
                    <a:pt x="5140277" y="0"/>
                  </a:lnTo>
                  <a:lnTo>
                    <a:pt x="5140277" y="320236"/>
                  </a:lnTo>
                  <a:lnTo>
                    <a:pt x="0" y="320236"/>
                  </a:lnTo>
                  <a:lnTo>
                    <a:pt x="0" y="0"/>
                  </a:lnTo>
                  <a:close/>
                </a:path>
              </a:pathLst>
            </a:custGeom>
            <a:ln w="28560">
              <a:solidFill>
                <a:srgbClr val="0000FF"/>
              </a:solidFill>
            </a:ln>
          </p:spPr>
          <p:txBody>
            <a:bodyPr wrap="square" lIns="0" tIns="0" rIns="0" bIns="0" rtlCol="0"/>
            <a:lstStyle/>
            <a:p>
              <a:endParaRPr/>
            </a:p>
          </p:txBody>
        </p:sp>
      </p:grpSp>
      <p:sp>
        <p:nvSpPr>
          <p:cNvPr id="2" name="标题 1">
            <a:extLst>
              <a:ext uri="{FF2B5EF4-FFF2-40B4-BE49-F238E27FC236}">
                <a16:creationId xmlns:a16="http://schemas.microsoft.com/office/drawing/2014/main" id="{8204D695-85BA-B4EE-2BA3-701C1A6696C4}"/>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err="1">
                <a:cs typeface="Arial" panose="020B0604020202020204" pitchFamily="34" charset="0"/>
              </a:rPr>
              <a:t>DeepDream</a:t>
            </a:r>
            <a:r>
              <a:rPr lang="en-US" altLang="zh-CN" dirty="0">
                <a:cs typeface="Arial" panose="020B0604020202020204" pitchFamily="34" charset="0"/>
              </a:rPr>
              <a:t>: Amplify existing features</a:t>
            </a:r>
            <a:endParaRPr lang="zh-CN" altLang="en-US" dirty="0">
              <a:cs typeface="Arial" panose="020B0604020202020204" pitchFamily="34" charset="0"/>
            </a:endParaRPr>
          </a:p>
        </p:txBody>
      </p:sp>
      <p:sp>
        <p:nvSpPr>
          <p:cNvPr id="15" name="object 9">
            <a:extLst>
              <a:ext uri="{FF2B5EF4-FFF2-40B4-BE49-F238E27FC236}">
                <a16:creationId xmlns:a16="http://schemas.microsoft.com/office/drawing/2014/main" id="{8C308C68-4E42-FA5E-B9F2-F7A153495075}"/>
              </a:ext>
            </a:extLst>
          </p:cNvPr>
          <p:cNvSpPr/>
          <p:nvPr/>
        </p:nvSpPr>
        <p:spPr>
          <a:xfrm>
            <a:off x="6385848" y="3134495"/>
            <a:ext cx="967740" cy="1216025"/>
          </a:xfrm>
          <a:custGeom>
            <a:avLst/>
            <a:gdLst/>
            <a:ahLst/>
            <a:cxnLst/>
            <a:rect l="l" t="t" r="r" b="b"/>
            <a:pathLst>
              <a:path w="967740" h="1216025">
                <a:moveTo>
                  <a:pt x="821994" y="28575"/>
                </a:moveTo>
                <a:lnTo>
                  <a:pt x="76200" y="28575"/>
                </a:lnTo>
                <a:lnTo>
                  <a:pt x="76200" y="0"/>
                </a:lnTo>
                <a:lnTo>
                  <a:pt x="0" y="38100"/>
                </a:lnTo>
                <a:lnTo>
                  <a:pt x="76200" y="76200"/>
                </a:lnTo>
                <a:lnTo>
                  <a:pt x="76200" y="47625"/>
                </a:lnTo>
                <a:lnTo>
                  <a:pt x="821994" y="47625"/>
                </a:lnTo>
                <a:lnTo>
                  <a:pt x="821994" y="28575"/>
                </a:lnTo>
                <a:close/>
              </a:path>
              <a:path w="967740" h="1216025">
                <a:moveTo>
                  <a:pt x="967270" y="184124"/>
                </a:moveTo>
                <a:lnTo>
                  <a:pt x="952881" y="171653"/>
                </a:lnTo>
                <a:lnTo>
                  <a:pt x="103085" y="1152067"/>
                </a:lnTo>
                <a:lnTo>
                  <a:pt x="81495" y="1133360"/>
                </a:lnTo>
                <a:lnTo>
                  <a:pt x="60375" y="1215885"/>
                </a:lnTo>
                <a:lnTo>
                  <a:pt x="139077" y="1183259"/>
                </a:lnTo>
                <a:lnTo>
                  <a:pt x="128549" y="1174140"/>
                </a:lnTo>
                <a:lnTo>
                  <a:pt x="117487" y="1164551"/>
                </a:lnTo>
                <a:lnTo>
                  <a:pt x="967270" y="184124"/>
                </a:lnTo>
                <a:close/>
              </a:path>
            </a:pathLst>
          </a:custGeom>
          <a:solidFill>
            <a:srgbClr val="0000FF"/>
          </a:solidFill>
        </p:spPr>
        <p:txBody>
          <a:bodyPr wrap="square" lIns="0" tIns="0" rIns="0" bIns="0" rtlCol="0"/>
          <a:lstStyle/>
          <a:p>
            <a:endParaRPr/>
          </a:p>
        </p:txBody>
      </p:sp>
      <p:sp>
        <p:nvSpPr>
          <p:cNvPr id="16" name="object 8">
            <a:extLst>
              <a:ext uri="{FF2B5EF4-FFF2-40B4-BE49-F238E27FC236}">
                <a16:creationId xmlns:a16="http://schemas.microsoft.com/office/drawing/2014/main" id="{0B73B757-E929-BEA6-2705-A01C241599F9}"/>
              </a:ext>
            </a:extLst>
          </p:cNvPr>
          <p:cNvSpPr txBox="1"/>
          <p:nvPr/>
        </p:nvSpPr>
        <p:spPr>
          <a:xfrm>
            <a:off x="7240394" y="3011787"/>
            <a:ext cx="1207135" cy="299720"/>
          </a:xfrm>
          <a:prstGeom prst="rect">
            <a:avLst/>
          </a:prstGeom>
        </p:spPr>
        <p:txBody>
          <a:bodyPr vert="horz" wrap="square" lIns="0" tIns="12700" rIns="0" bIns="0" rtlCol="0">
            <a:spAutoFit/>
          </a:bodyPr>
          <a:lstStyle/>
          <a:p>
            <a:pPr marL="12700">
              <a:lnSpc>
                <a:spcPct val="100000"/>
              </a:lnSpc>
              <a:spcBef>
                <a:spcPts val="100"/>
              </a:spcBef>
            </a:pPr>
            <a:r>
              <a:rPr sz="1800" dirty="0">
                <a:cs typeface="Arial" panose="020B0604020202020204" pitchFamily="34" charset="0"/>
              </a:rPr>
              <a:t>Jitter</a:t>
            </a:r>
            <a:r>
              <a:rPr sz="1800" spc="-80" dirty="0">
                <a:cs typeface="Arial" panose="020B0604020202020204" pitchFamily="34" charset="0"/>
              </a:rPr>
              <a:t> </a:t>
            </a:r>
            <a:r>
              <a:rPr sz="1800" spc="-5" dirty="0">
                <a:cs typeface="Arial" panose="020B0604020202020204" pitchFamily="34" charset="0"/>
              </a:rPr>
              <a:t>image</a:t>
            </a:r>
            <a:endParaRPr sz="1800" dirty="0">
              <a:cs typeface="Arial" panose="020B0604020202020204" pitchFamily="34" charset="0"/>
            </a:endParaRPr>
          </a:p>
        </p:txBody>
      </p:sp>
      <p:sp>
        <p:nvSpPr>
          <p:cNvPr id="10" name="object 4">
            <a:extLst>
              <a:ext uri="{FF2B5EF4-FFF2-40B4-BE49-F238E27FC236}">
                <a16:creationId xmlns:a16="http://schemas.microsoft.com/office/drawing/2014/main" id="{9E5881CA-AC39-3164-7709-551A4D6000CA}"/>
              </a:ext>
            </a:extLst>
          </p:cNvPr>
          <p:cNvSpPr txBox="1"/>
          <p:nvPr/>
        </p:nvSpPr>
        <p:spPr>
          <a:xfrm>
            <a:off x="6445885" y="1806956"/>
            <a:ext cx="2400935" cy="662940"/>
          </a:xfrm>
          <a:prstGeom prst="rect">
            <a:avLst/>
          </a:prstGeom>
        </p:spPr>
        <p:txBody>
          <a:bodyPr vert="horz" wrap="square" lIns="0" tIns="26670" rIns="0" bIns="0" rtlCol="0">
            <a:spAutoFit/>
          </a:bodyPr>
          <a:lstStyle/>
          <a:p>
            <a:pPr marL="12700" marR="5080">
              <a:lnSpc>
                <a:spcPts val="2110"/>
              </a:lnSpc>
              <a:spcBef>
                <a:spcPts val="210"/>
              </a:spcBef>
            </a:pPr>
            <a:r>
              <a:rPr sz="1800" u="sng" spc="-5" dirty="0">
                <a:solidFill>
                  <a:srgbClr val="1155CC"/>
                </a:solidFill>
                <a:uFill>
                  <a:solidFill>
                    <a:srgbClr val="1155CC"/>
                  </a:solidFill>
                </a:uFill>
                <a:cs typeface="Arial" panose="020B0604020202020204" pitchFamily="34" charset="0"/>
              </a:rPr>
              <a:t>Code</a:t>
            </a:r>
            <a:r>
              <a:rPr sz="1800" spc="-25" dirty="0">
                <a:solidFill>
                  <a:srgbClr val="1155CC"/>
                </a:solidFill>
                <a:cs typeface="Arial" panose="020B0604020202020204" pitchFamily="34" charset="0"/>
              </a:rPr>
              <a:t> </a:t>
            </a:r>
            <a:r>
              <a:rPr sz="1800" spc="-5" dirty="0">
                <a:cs typeface="Arial" panose="020B0604020202020204" pitchFamily="34" charset="0"/>
              </a:rPr>
              <a:t>is</a:t>
            </a:r>
            <a:r>
              <a:rPr sz="1800" spc="-25" dirty="0">
                <a:cs typeface="Arial" panose="020B0604020202020204" pitchFamily="34" charset="0"/>
              </a:rPr>
              <a:t> </a:t>
            </a:r>
            <a:r>
              <a:rPr sz="1800" dirty="0">
                <a:cs typeface="Arial" panose="020B0604020202020204" pitchFamily="34" charset="0"/>
              </a:rPr>
              <a:t>very</a:t>
            </a:r>
            <a:r>
              <a:rPr sz="1800" spc="-20" dirty="0">
                <a:cs typeface="Arial" panose="020B0604020202020204" pitchFamily="34" charset="0"/>
              </a:rPr>
              <a:t> </a:t>
            </a:r>
            <a:r>
              <a:rPr sz="1800" dirty="0">
                <a:cs typeface="Arial" panose="020B0604020202020204" pitchFamily="34" charset="0"/>
              </a:rPr>
              <a:t>simple</a:t>
            </a:r>
            <a:r>
              <a:rPr sz="1800" spc="-20" dirty="0">
                <a:cs typeface="Arial" panose="020B0604020202020204" pitchFamily="34" charset="0"/>
              </a:rPr>
              <a:t> </a:t>
            </a:r>
            <a:r>
              <a:rPr sz="1800" spc="-5" dirty="0">
                <a:cs typeface="Arial" panose="020B0604020202020204" pitchFamily="34" charset="0"/>
              </a:rPr>
              <a:t>but </a:t>
            </a:r>
            <a:r>
              <a:rPr sz="1800" spc="-484" dirty="0">
                <a:cs typeface="Arial" panose="020B0604020202020204" pitchFamily="34" charset="0"/>
              </a:rPr>
              <a:t> </a:t>
            </a:r>
            <a:r>
              <a:rPr sz="1800" spc="-5" dirty="0">
                <a:cs typeface="Arial" panose="020B0604020202020204" pitchFamily="34" charset="0"/>
              </a:rPr>
              <a:t>it</a:t>
            </a:r>
            <a:r>
              <a:rPr sz="1800" spc="-20" dirty="0">
                <a:cs typeface="Arial" panose="020B0604020202020204" pitchFamily="34" charset="0"/>
              </a:rPr>
              <a:t> </a:t>
            </a:r>
            <a:r>
              <a:rPr sz="1800" spc="-5" dirty="0">
                <a:cs typeface="Arial" panose="020B0604020202020204" pitchFamily="34" charset="0"/>
              </a:rPr>
              <a:t>uses</a:t>
            </a:r>
            <a:r>
              <a:rPr sz="1800" spc="-20" dirty="0">
                <a:cs typeface="Arial" panose="020B0604020202020204" pitchFamily="34" charset="0"/>
              </a:rPr>
              <a:t> </a:t>
            </a:r>
            <a:r>
              <a:rPr sz="1800" dirty="0">
                <a:cs typeface="Arial" panose="020B0604020202020204" pitchFamily="34" charset="0"/>
              </a:rPr>
              <a:t>a</a:t>
            </a:r>
            <a:r>
              <a:rPr sz="1800" spc="-20" dirty="0">
                <a:cs typeface="Arial" panose="020B0604020202020204" pitchFamily="34" charset="0"/>
              </a:rPr>
              <a:t> </a:t>
            </a:r>
            <a:r>
              <a:rPr sz="1800" dirty="0">
                <a:cs typeface="Arial" panose="020B0604020202020204" pitchFamily="34" charset="0"/>
              </a:rPr>
              <a:t>couple</a:t>
            </a:r>
            <a:r>
              <a:rPr sz="1800" spc="-15" dirty="0">
                <a:cs typeface="Arial" panose="020B0604020202020204" pitchFamily="34" charset="0"/>
              </a:rPr>
              <a:t> </a:t>
            </a:r>
            <a:r>
              <a:rPr sz="1800" dirty="0">
                <a:cs typeface="Arial" panose="020B0604020202020204" pitchFamily="34" charset="0"/>
              </a:rPr>
              <a:t>tricks:</a:t>
            </a:r>
          </a:p>
          <a:p>
            <a:pPr marL="12700">
              <a:lnSpc>
                <a:spcPts val="685"/>
              </a:lnSpc>
            </a:pPr>
            <a:r>
              <a:rPr sz="900" dirty="0">
                <a:cs typeface="Arial" panose="020B0604020202020204" pitchFamily="34" charset="0"/>
              </a:rPr>
              <a:t>(Code</a:t>
            </a:r>
            <a:r>
              <a:rPr sz="900" spc="-20" dirty="0">
                <a:cs typeface="Arial" panose="020B0604020202020204" pitchFamily="34" charset="0"/>
              </a:rPr>
              <a:t> </a:t>
            </a:r>
            <a:r>
              <a:rPr sz="900" dirty="0">
                <a:cs typeface="Arial" panose="020B0604020202020204" pitchFamily="34" charset="0"/>
              </a:rPr>
              <a:t>is</a:t>
            </a:r>
            <a:r>
              <a:rPr sz="900" spc="-20" dirty="0">
                <a:cs typeface="Arial" panose="020B0604020202020204" pitchFamily="34" charset="0"/>
              </a:rPr>
              <a:t> </a:t>
            </a:r>
            <a:r>
              <a:rPr sz="900" dirty="0">
                <a:cs typeface="Arial" panose="020B0604020202020204" pitchFamily="34" charset="0"/>
              </a:rPr>
              <a:t>licensed</a:t>
            </a:r>
            <a:r>
              <a:rPr sz="900" spc="-20" dirty="0">
                <a:cs typeface="Arial" panose="020B0604020202020204" pitchFamily="34" charset="0"/>
              </a:rPr>
              <a:t> </a:t>
            </a:r>
            <a:r>
              <a:rPr sz="900" dirty="0">
                <a:cs typeface="Arial" panose="020B0604020202020204" pitchFamily="34" charset="0"/>
              </a:rPr>
              <a:t>under</a:t>
            </a:r>
            <a:r>
              <a:rPr sz="900" spc="-15" dirty="0">
                <a:cs typeface="Arial" panose="020B0604020202020204" pitchFamily="34" charset="0"/>
              </a:rPr>
              <a:t> </a:t>
            </a:r>
            <a:r>
              <a:rPr sz="900" u="sng" dirty="0">
                <a:solidFill>
                  <a:srgbClr val="1155CC"/>
                </a:solidFill>
                <a:uFill>
                  <a:solidFill>
                    <a:srgbClr val="1155CC"/>
                  </a:solidFill>
                </a:uFill>
                <a:cs typeface="Arial" panose="020B0604020202020204" pitchFamily="34" charset="0"/>
              </a:rPr>
              <a:t>Apache</a:t>
            </a:r>
            <a:r>
              <a:rPr sz="900" u="sng" spc="-20" dirty="0">
                <a:solidFill>
                  <a:srgbClr val="1155CC"/>
                </a:solidFill>
                <a:uFill>
                  <a:solidFill>
                    <a:srgbClr val="1155CC"/>
                  </a:solidFill>
                </a:uFill>
                <a:cs typeface="Arial" panose="020B0604020202020204" pitchFamily="34" charset="0"/>
              </a:rPr>
              <a:t> </a:t>
            </a:r>
            <a:r>
              <a:rPr sz="900" u="sng" spc="-5" dirty="0">
                <a:solidFill>
                  <a:srgbClr val="1155CC"/>
                </a:solidFill>
                <a:uFill>
                  <a:solidFill>
                    <a:srgbClr val="1155CC"/>
                  </a:solidFill>
                </a:uFill>
                <a:cs typeface="Arial" panose="020B0604020202020204" pitchFamily="34" charset="0"/>
              </a:rPr>
              <a:t>2.0</a:t>
            </a:r>
            <a:r>
              <a:rPr sz="900" spc="-5" dirty="0">
                <a:cs typeface="Arial" panose="020B0604020202020204" pitchFamily="34" charset="0"/>
              </a:rPr>
              <a:t>)</a:t>
            </a:r>
            <a:endParaRPr sz="900" dirty="0">
              <a:cs typeface="Arial" panose="020B0604020202020204" pitchFamily="34" charset="0"/>
            </a:endParaRPr>
          </a:p>
        </p:txBody>
      </p:sp>
    </p:spTree>
    <p:extLst>
      <p:ext uri="{BB962C8B-B14F-4D97-AF65-F5344CB8AC3E}">
        <p14:creationId xmlns:p14="http://schemas.microsoft.com/office/powerpoint/2010/main" val="381336137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58B75-2EA4-CAAE-0E31-3656260C4AD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spc="-5" dirty="0"/>
              <a:t>Last time: Dropout Regularization</a:t>
            </a:r>
            <a:endParaRPr lang="zh-CN" altLang="en-US" spc="-5" dirty="0"/>
          </a:p>
        </p:txBody>
      </p:sp>
      <p:sp>
        <p:nvSpPr>
          <p:cNvPr id="3" name="内容占位符 2">
            <a:extLst>
              <a:ext uri="{FF2B5EF4-FFF2-40B4-BE49-F238E27FC236}">
                <a16:creationId xmlns:a16="http://schemas.microsoft.com/office/drawing/2014/main" id="{AE91BDAB-4B8F-4CB3-ABCA-8BDCD7ED4C09}"/>
              </a:ext>
            </a:extLst>
          </p:cNvPr>
          <p:cNvSpPr>
            <a:spLocks noGrp="1"/>
          </p:cNvSpPr>
          <p:nvPr>
            <p:ph idx="1"/>
          </p:nvPr>
        </p:nvSpPr>
        <p:spPr>
          <a:xfrm>
            <a:off x="357158" y="1071546"/>
            <a:ext cx="8429684" cy="905844"/>
          </a:xfrm>
        </p:spPr>
        <p:txBody>
          <a:bodyPr/>
          <a:lstStyle/>
          <a:p>
            <a:r>
              <a:rPr lang="en-US" altLang="zh-CN" spc="-5" dirty="0">
                <a:latin typeface="+mn-lt"/>
                <a:cs typeface="Arial MT"/>
              </a:rPr>
              <a:t>In </a:t>
            </a:r>
            <a:r>
              <a:rPr lang="en-US" altLang="zh-CN" dirty="0">
                <a:latin typeface="+mn-lt"/>
                <a:cs typeface="Arial MT"/>
              </a:rPr>
              <a:t>each </a:t>
            </a:r>
            <a:r>
              <a:rPr lang="en-US" altLang="zh-CN" spc="-5" dirty="0">
                <a:latin typeface="+mn-lt"/>
                <a:cs typeface="Arial MT"/>
              </a:rPr>
              <a:t>forward </a:t>
            </a:r>
            <a:r>
              <a:rPr lang="en-US" altLang="zh-CN" dirty="0">
                <a:latin typeface="+mn-lt"/>
                <a:cs typeface="Arial MT"/>
              </a:rPr>
              <a:t>pass, randomly set some neurons </a:t>
            </a:r>
            <a:r>
              <a:rPr lang="en-US" altLang="zh-CN" spc="-5" dirty="0">
                <a:latin typeface="+mn-lt"/>
                <a:cs typeface="Arial MT"/>
              </a:rPr>
              <a:t>to </a:t>
            </a:r>
            <a:r>
              <a:rPr lang="en-US" altLang="zh-CN" dirty="0">
                <a:latin typeface="+mn-lt"/>
                <a:cs typeface="Arial MT"/>
              </a:rPr>
              <a:t>zero </a:t>
            </a:r>
            <a:r>
              <a:rPr lang="en-US" altLang="zh-CN" spc="5" dirty="0">
                <a:latin typeface="+mn-lt"/>
                <a:cs typeface="Arial MT"/>
              </a:rPr>
              <a:t> </a:t>
            </a:r>
            <a:r>
              <a:rPr lang="en-US" altLang="zh-CN" spc="-5" dirty="0">
                <a:latin typeface="+mn-lt"/>
                <a:cs typeface="Arial MT"/>
              </a:rPr>
              <a:t>Probability </a:t>
            </a:r>
            <a:r>
              <a:rPr lang="en-US" altLang="zh-CN" dirty="0">
                <a:latin typeface="+mn-lt"/>
                <a:cs typeface="Arial MT"/>
              </a:rPr>
              <a:t>of</a:t>
            </a:r>
            <a:r>
              <a:rPr lang="en-US" altLang="zh-CN" spc="-5" dirty="0">
                <a:latin typeface="+mn-lt"/>
                <a:cs typeface="Arial MT"/>
              </a:rPr>
              <a:t> </a:t>
            </a:r>
            <a:r>
              <a:rPr lang="en-US" altLang="zh-CN" dirty="0">
                <a:latin typeface="+mn-lt"/>
                <a:cs typeface="Arial MT"/>
              </a:rPr>
              <a:t>dropping</a:t>
            </a:r>
            <a:r>
              <a:rPr lang="en-US" altLang="zh-CN" spc="-5" dirty="0">
                <a:latin typeface="+mn-lt"/>
                <a:cs typeface="Arial MT"/>
              </a:rPr>
              <a:t> </a:t>
            </a:r>
            <a:r>
              <a:rPr lang="en-US" altLang="zh-CN" dirty="0">
                <a:latin typeface="+mn-lt"/>
                <a:cs typeface="Arial MT"/>
              </a:rPr>
              <a:t>is a </a:t>
            </a:r>
            <a:r>
              <a:rPr lang="en-US" altLang="zh-CN" spc="-5" dirty="0">
                <a:latin typeface="+mn-lt"/>
                <a:cs typeface="Arial MT"/>
              </a:rPr>
              <a:t>hyperparameter;</a:t>
            </a:r>
            <a:r>
              <a:rPr lang="en-US" altLang="zh-CN" spc="-10" dirty="0">
                <a:latin typeface="+mn-lt"/>
                <a:cs typeface="Arial MT"/>
              </a:rPr>
              <a:t> </a:t>
            </a:r>
            <a:r>
              <a:rPr lang="en-US" altLang="zh-CN" spc="-5" dirty="0">
                <a:latin typeface="+mn-lt"/>
                <a:cs typeface="Arial MT"/>
              </a:rPr>
              <a:t>0.5</a:t>
            </a:r>
            <a:r>
              <a:rPr lang="en-US" altLang="zh-CN" dirty="0">
                <a:latin typeface="+mn-lt"/>
                <a:cs typeface="Arial MT"/>
              </a:rPr>
              <a:t> is</a:t>
            </a:r>
            <a:r>
              <a:rPr lang="en-US" altLang="zh-CN" spc="-5" dirty="0">
                <a:latin typeface="+mn-lt"/>
                <a:cs typeface="Arial MT"/>
              </a:rPr>
              <a:t> </a:t>
            </a:r>
            <a:r>
              <a:rPr lang="en-US" altLang="zh-CN" dirty="0">
                <a:latin typeface="+mn-lt"/>
                <a:cs typeface="Arial MT"/>
              </a:rPr>
              <a:t>common</a:t>
            </a:r>
          </a:p>
          <a:p>
            <a:endParaRPr lang="zh-CN" altLang="en-US" dirty="0">
              <a:latin typeface="+mn-lt"/>
            </a:endParaRPr>
          </a:p>
        </p:txBody>
      </p:sp>
      <p:pic>
        <p:nvPicPr>
          <p:cNvPr id="4" name="object 3">
            <a:extLst>
              <a:ext uri="{FF2B5EF4-FFF2-40B4-BE49-F238E27FC236}">
                <a16:creationId xmlns:a16="http://schemas.microsoft.com/office/drawing/2014/main" id="{EC12B16C-7B1B-2EA8-AF86-DA3C298AF4BC}"/>
              </a:ext>
            </a:extLst>
          </p:cNvPr>
          <p:cNvPicPr/>
          <p:nvPr/>
        </p:nvPicPr>
        <p:blipFill>
          <a:blip r:embed="rId2" cstate="print"/>
          <a:stretch>
            <a:fillRect/>
          </a:stretch>
        </p:blipFill>
        <p:spPr>
          <a:xfrm>
            <a:off x="1461223" y="2516383"/>
            <a:ext cx="2161303" cy="2472708"/>
          </a:xfrm>
          <a:prstGeom prst="rect">
            <a:avLst/>
          </a:prstGeom>
        </p:spPr>
      </p:pic>
      <p:grpSp>
        <p:nvGrpSpPr>
          <p:cNvPr id="5" name="object 4">
            <a:extLst>
              <a:ext uri="{FF2B5EF4-FFF2-40B4-BE49-F238E27FC236}">
                <a16:creationId xmlns:a16="http://schemas.microsoft.com/office/drawing/2014/main" id="{FFE4B385-AAC8-900B-F054-848F1C9C82D3}"/>
              </a:ext>
            </a:extLst>
          </p:cNvPr>
          <p:cNvGrpSpPr/>
          <p:nvPr/>
        </p:nvGrpSpPr>
        <p:grpSpPr>
          <a:xfrm>
            <a:off x="5318060" y="2551935"/>
            <a:ext cx="2161540" cy="2473325"/>
            <a:chOff x="5226620" y="1763265"/>
            <a:chExt cx="2161540" cy="2473325"/>
          </a:xfrm>
        </p:grpSpPr>
        <p:sp>
          <p:nvSpPr>
            <p:cNvPr id="6" name="object 5">
              <a:extLst>
                <a:ext uri="{FF2B5EF4-FFF2-40B4-BE49-F238E27FC236}">
                  <a16:creationId xmlns:a16="http://schemas.microsoft.com/office/drawing/2014/main" id="{FE949EB8-D478-F94D-6319-33223D6B071D}"/>
                </a:ext>
              </a:extLst>
            </p:cNvPr>
            <p:cNvSpPr/>
            <p:nvPr/>
          </p:nvSpPr>
          <p:spPr>
            <a:xfrm>
              <a:off x="5492267" y="3390722"/>
              <a:ext cx="1626870" cy="686435"/>
            </a:xfrm>
            <a:custGeom>
              <a:avLst/>
              <a:gdLst/>
              <a:ahLst/>
              <a:cxnLst/>
              <a:rect l="l" t="t" r="r" b="b"/>
              <a:pathLst>
                <a:path w="1626870" h="686435">
                  <a:moveTo>
                    <a:pt x="405472" y="5054"/>
                  </a:moveTo>
                  <a:lnTo>
                    <a:pt x="330517" y="45554"/>
                  </a:lnTo>
                  <a:lnTo>
                    <a:pt x="353898" y="61963"/>
                  </a:lnTo>
                  <a:lnTo>
                    <a:pt x="0" y="566331"/>
                  </a:lnTo>
                  <a:lnTo>
                    <a:pt x="15595" y="577278"/>
                  </a:lnTo>
                  <a:lnTo>
                    <a:pt x="369493" y="72910"/>
                  </a:lnTo>
                  <a:lnTo>
                    <a:pt x="392887" y="89319"/>
                  </a:lnTo>
                  <a:lnTo>
                    <a:pt x="398526" y="51562"/>
                  </a:lnTo>
                  <a:lnTo>
                    <a:pt x="405472" y="5054"/>
                  </a:lnTo>
                  <a:close/>
                </a:path>
                <a:path w="1626870" h="686435">
                  <a:moveTo>
                    <a:pt x="1626870" y="563511"/>
                  </a:moveTo>
                  <a:lnTo>
                    <a:pt x="1071892" y="250901"/>
                  </a:lnTo>
                  <a:lnTo>
                    <a:pt x="1555889" y="43789"/>
                  </a:lnTo>
                  <a:lnTo>
                    <a:pt x="1567129" y="70065"/>
                  </a:lnTo>
                  <a:lnTo>
                    <a:pt x="1608442" y="21285"/>
                  </a:lnTo>
                  <a:lnTo>
                    <a:pt x="1622196" y="5054"/>
                  </a:lnTo>
                  <a:lnTo>
                    <a:pt x="1537144" y="0"/>
                  </a:lnTo>
                  <a:lnTo>
                    <a:pt x="1548384" y="26276"/>
                  </a:lnTo>
                  <a:lnTo>
                    <a:pt x="1050988" y="239115"/>
                  </a:lnTo>
                  <a:lnTo>
                    <a:pt x="687171" y="34163"/>
                  </a:lnTo>
                  <a:lnTo>
                    <a:pt x="690676" y="27927"/>
                  </a:lnTo>
                  <a:lnTo>
                    <a:pt x="701192" y="9258"/>
                  </a:lnTo>
                  <a:lnTo>
                    <a:pt x="616102" y="5054"/>
                  </a:lnTo>
                  <a:lnTo>
                    <a:pt x="663790" y="75653"/>
                  </a:lnTo>
                  <a:lnTo>
                    <a:pt x="677824" y="50761"/>
                  </a:lnTo>
                  <a:lnTo>
                    <a:pt x="1028941" y="248551"/>
                  </a:lnTo>
                  <a:lnTo>
                    <a:pt x="47701" y="668426"/>
                  </a:lnTo>
                  <a:lnTo>
                    <a:pt x="55194" y="685939"/>
                  </a:lnTo>
                  <a:lnTo>
                    <a:pt x="1049845" y="260337"/>
                  </a:lnTo>
                  <a:lnTo>
                    <a:pt x="1617522" y="580097"/>
                  </a:lnTo>
                  <a:lnTo>
                    <a:pt x="1626870" y="563511"/>
                  </a:lnTo>
                  <a:close/>
                </a:path>
              </a:pathLst>
            </a:custGeom>
            <a:solidFill>
              <a:srgbClr val="666666"/>
            </a:solidFill>
          </p:spPr>
          <p:txBody>
            <a:bodyPr wrap="square" lIns="0" tIns="0" rIns="0" bIns="0" rtlCol="0"/>
            <a:lstStyle/>
            <a:p>
              <a:endParaRPr/>
            </a:p>
          </p:txBody>
        </p:sp>
        <p:sp>
          <p:nvSpPr>
            <p:cNvPr id="7" name="object 6">
              <a:extLst>
                <a:ext uri="{FF2B5EF4-FFF2-40B4-BE49-F238E27FC236}">
                  <a16:creationId xmlns:a16="http://schemas.microsoft.com/office/drawing/2014/main" id="{ED7F1315-3509-0336-8EC2-5A7B9F43845B}"/>
                </a:ext>
              </a:extLst>
            </p:cNvPr>
            <p:cNvSpPr/>
            <p:nvPr/>
          </p:nvSpPr>
          <p:spPr>
            <a:xfrm>
              <a:off x="5245670" y="3141342"/>
              <a:ext cx="298450" cy="298450"/>
            </a:xfrm>
            <a:custGeom>
              <a:avLst/>
              <a:gdLst/>
              <a:ahLst/>
              <a:cxnLst/>
              <a:rect l="l" t="t" r="r" b="b"/>
              <a:pathLst>
                <a:path w="298450" h="298450">
                  <a:moveTo>
                    <a:pt x="149026" y="0"/>
                  </a:moveTo>
                  <a:lnTo>
                    <a:pt x="101923" y="7597"/>
                  </a:lnTo>
                  <a:lnTo>
                    <a:pt x="61013" y="28753"/>
                  </a:lnTo>
                  <a:lnTo>
                    <a:pt x="28753" y="61013"/>
                  </a:lnTo>
                  <a:lnTo>
                    <a:pt x="7597" y="101923"/>
                  </a:lnTo>
                  <a:lnTo>
                    <a:pt x="0" y="149026"/>
                  </a:lnTo>
                  <a:lnTo>
                    <a:pt x="7597" y="196130"/>
                  </a:lnTo>
                  <a:lnTo>
                    <a:pt x="28753" y="237040"/>
                  </a:lnTo>
                  <a:lnTo>
                    <a:pt x="61013" y="269300"/>
                  </a:lnTo>
                  <a:lnTo>
                    <a:pt x="101923" y="290456"/>
                  </a:lnTo>
                  <a:lnTo>
                    <a:pt x="149026" y="298053"/>
                  </a:lnTo>
                  <a:lnTo>
                    <a:pt x="196130" y="290456"/>
                  </a:lnTo>
                  <a:lnTo>
                    <a:pt x="237040" y="269300"/>
                  </a:lnTo>
                  <a:lnTo>
                    <a:pt x="269300" y="237040"/>
                  </a:lnTo>
                  <a:lnTo>
                    <a:pt x="290456" y="196130"/>
                  </a:lnTo>
                  <a:lnTo>
                    <a:pt x="298053" y="149026"/>
                  </a:lnTo>
                  <a:lnTo>
                    <a:pt x="290456" y="101923"/>
                  </a:lnTo>
                  <a:lnTo>
                    <a:pt x="269300" y="61013"/>
                  </a:lnTo>
                  <a:lnTo>
                    <a:pt x="237040" y="28753"/>
                  </a:lnTo>
                  <a:lnTo>
                    <a:pt x="196130" y="7597"/>
                  </a:lnTo>
                  <a:lnTo>
                    <a:pt x="149026" y="0"/>
                  </a:lnTo>
                  <a:close/>
                </a:path>
              </a:pathLst>
            </a:custGeom>
            <a:solidFill>
              <a:srgbClr val="D9D9D9"/>
            </a:solidFill>
          </p:spPr>
          <p:txBody>
            <a:bodyPr wrap="square" lIns="0" tIns="0" rIns="0" bIns="0" rtlCol="0"/>
            <a:lstStyle/>
            <a:p>
              <a:endParaRPr/>
            </a:p>
          </p:txBody>
        </p:sp>
        <p:sp>
          <p:nvSpPr>
            <p:cNvPr id="8" name="object 7">
              <a:extLst>
                <a:ext uri="{FF2B5EF4-FFF2-40B4-BE49-F238E27FC236}">
                  <a16:creationId xmlns:a16="http://schemas.microsoft.com/office/drawing/2014/main" id="{904760EE-151B-22CA-2A20-FA23939DB301}"/>
                </a:ext>
              </a:extLst>
            </p:cNvPr>
            <p:cNvSpPr/>
            <p:nvPr/>
          </p:nvSpPr>
          <p:spPr>
            <a:xfrm>
              <a:off x="5245670" y="3141342"/>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19050">
              <a:solidFill>
                <a:srgbClr val="999999"/>
              </a:solidFill>
            </a:ln>
          </p:spPr>
          <p:txBody>
            <a:bodyPr wrap="square" lIns="0" tIns="0" rIns="0" bIns="0" rtlCol="0"/>
            <a:lstStyle/>
            <a:p>
              <a:endParaRPr/>
            </a:p>
          </p:txBody>
        </p:sp>
        <p:sp>
          <p:nvSpPr>
            <p:cNvPr id="9" name="object 8">
              <a:extLst>
                <a:ext uri="{FF2B5EF4-FFF2-40B4-BE49-F238E27FC236}">
                  <a16:creationId xmlns:a16="http://schemas.microsoft.com/office/drawing/2014/main" id="{C4FEFF40-DBB1-7707-9927-A77621690B35}"/>
                </a:ext>
              </a:extLst>
            </p:cNvPr>
            <p:cNvSpPr/>
            <p:nvPr/>
          </p:nvSpPr>
          <p:spPr>
            <a:xfrm>
              <a:off x="5699861" y="2719971"/>
              <a:ext cx="1527810" cy="474345"/>
            </a:xfrm>
            <a:custGeom>
              <a:avLst/>
              <a:gdLst/>
              <a:ahLst/>
              <a:cxnLst/>
              <a:rect l="l" t="t" r="r" b="b"/>
              <a:pathLst>
                <a:path w="1527809" h="474344">
                  <a:moveTo>
                    <a:pt x="206425" y="460921"/>
                  </a:moveTo>
                  <a:lnTo>
                    <a:pt x="42964" y="119151"/>
                  </a:lnTo>
                  <a:lnTo>
                    <a:pt x="66916" y="107696"/>
                  </a:lnTo>
                  <a:lnTo>
                    <a:pt x="68745" y="106819"/>
                  </a:lnTo>
                  <a:lnTo>
                    <a:pt x="1498" y="54521"/>
                  </a:lnTo>
                  <a:lnTo>
                    <a:pt x="0" y="139700"/>
                  </a:lnTo>
                  <a:lnTo>
                    <a:pt x="25781" y="127368"/>
                  </a:lnTo>
                  <a:lnTo>
                    <a:pt x="189242" y="469138"/>
                  </a:lnTo>
                  <a:lnTo>
                    <a:pt x="206425" y="460921"/>
                  </a:lnTo>
                  <a:close/>
                </a:path>
                <a:path w="1527809" h="474344">
                  <a:moveTo>
                    <a:pt x="1417726" y="456031"/>
                  </a:moveTo>
                  <a:lnTo>
                    <a:pt x="782332" y="235458"/>
                  </a:lnTo>
                  <a:lnTo>
                    <a:pt x="1054074" y="60286"/>
                  </a:lnTo>
                  <a:lnTo>
                    <a:pt x="1069555" y="84302"/>
                  </a:lnTo>
                  <a:lnTo>
                    <a:pt x="1097330" y="37401"/>
                  </a:lnTo>
                  <a:lnTo>
                    <a:pt x="1112964" y="10998"/>
                  </a:lnTo>
                  <a:lnTo>
                    <a:pt x="1028268" y="20256"/>
                  </a:lnTo>
                  <a:lnTo>
                    <a:pt x="1043749" y="44272"/>
                  </a:lnTo>
                  <a:lnTo>
                    <a:pt x="759472" y="227520"/>
                  </a:lnTo>
                  <a:lnTo>
                    <a:pt x="181889" y="26987"/>
                  </a:lnTo>
                  <a:lnTo>
                    <a:pt x="183337" y="22821"/>
                  </a:lnTo>
                  <a:lnTo>
                    <a:pt x="191262" y="0"/>
                  </a:lnTo>
                  <a:lnTo>
                    <a:pt x="106781" y="10998"/>
                  </a:lnTo>
                  <a:lnTo>
                    <a:pt x="166281" y="71983"/>
                  </a:lnTo>
                  <a:lnTo>
                    <a:pt x="175641" y="44983"/>
                  </a:lnTo>
                  <a:lnTo>
                    <a:pt x="739140" y="240626"/>
                  </a:lnTo>
                  <a:lnTo>
                    <a:pt x="403428" y="457022"/>
                  </a:lnTo>
                  <a:lnTo>
                    <a:pt x="413753" y="473036"/>
                  </a:lnTo>
                  <a:lnTo>
                    <a:pt x="762000" y="248564"/>
                  </a:lnTo>
                  <a:lnTo>
                    <a:pt x="1411478" y="474027"/>
                  </a:lnTo>
                  <a:lnTo>
                    <a:pt x="1417726" y="456031"/>
                  </a:lnTo>
                  <a:close/>
                </a:path>
                <a:path w="1527809" h="474344">
                  <a:moveTo>
                    <a:pt x="1527340" y="415328"/>
                  </a:moveTo>
                  <a:lnTo>
                    <a:pt x="1274025" y="107442"/>
                  </a:lnTo>
                  <a:lnTo>
                    <a:pt x="1285938" y="97624"/>
                  </a:lnTo>
                  <a:lnTo>
                    <a:pt x="1296085" y="89281"/>
                  </a:lnTo>
                  <a:lnTo>
                    <a:pt x="1218260" y="54648"/>
                  </a:lnTo>
                  <a:lnTo>
                    <a:pt x="1237246" y="137693"/>
                  </a:lnTo>
                  <a:lnTo>
                    <a:pt x="1259319" y="119545"/>
                  </a:lnTo>
                  <a:lnTo>
                    <a:pt x="1512620" y="427431"/>
                  </a:lnTo>
                  <a:lnTo>
                    <a:pt x="1527340" y="415328"/>
                  </a:lnTo>
                  <a:close/>
                </a:path>
              </a:pathLst>
            </a:custGeom>
            <a:solidFill>
              <a:srgbClr val="666666"/>
            </a:solidFill>
          </p:spPr>
          <p:txBody>
            <a:bodyPr wrap="square" lIns="0" tIns="0" rIns="0" bIns="0" rtlCol="0"/>
            <a:lstStyle/>
            <a:p>
              <a:endParaRPr/>
            </a:p>
          </p:txBody>
        </p:sp>
        <p:sp>
          <p:nvSpPr>
            <p:cNvPr id="10" name="object 9">
              <a:extLst>
                <a:ext uri="{FF2B5EF4-FFF2-40B4-BE49-F238E27FC236}">
                  <a16:creationId xmlns:a16="http://schemas.microsoft.com/office/drawing/2014/main" id="{DF7EA2C0-EE49-6BEB-C89A-AF0E4D227D24}"/>
                </a:ext>
              </a:extLst>
            </p:cNvPr>
            <p:cNvSpPr/>
            <p:nvPr/>
          </p:nvSpPr>
          <p:spPr>
            <a:xfrm>
              <a:off x="5854053" y="3141342"/>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38100">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1BF5E5E7-743A-6FC5-B97E-D8BB862C928E}"/>
                </a:ext>
              </a:extLst>
            </p:cNvPr>
            <p:cNvSpPr/>
            <p:nvPr/>
          </p:nvSpPr>
          <p:spPr>
            <a:xfrm>
              <a:off x="6462438" y="3141342"/>
              <a:ext cx="298450" cy="298450"/>
            </a:xfrm>
            <a:custGeom>
              <a:avLst/>
              <a:gdLst/>
              <a:ahLst/>
              <a:cxnLst/>
              <a:rect l="l" t="t" r="r" b="b"/>
              <a:pathLst>
                <a:path w="298450" h="298450">
                  <a:moveTo>
                    <a:pt x="149025" y="0"/>
                  </a:moveTo>
                  <a:lnTo>
                    <a:pt x="101921" y="7597"/>
                  </a:lnTo>
                  <a:lnTo>
                    <a:pt x="61012" y="28753"/>
                  </a:lnTo>
                  <a:lnTo>
                    <a:pt x="28753" y="61013"/>
                  </a:lnTo>
                  <a:lnTo>
                    <a:pt x="7597" y="101923"/>
                  </a:lnTo>
                  <a:lnTo>
                    <a:pt x="0" y="149026"/>
                  </a:lnTo>
                  <a:lnTo>
                    <a:pt x="7597" y="196130"/>
                  </a:lnTo>
                  <a:lnTo>
                    <a:pt x="28753" y="237040"/>
                  </a:lnTo>
                  <a:lnTo>
                    <a:pt x="61012" y="269300"/>
                  </a:lnTo>
                  <a:lnTo>
                    <a:pt x="101921" y="290456"/>
                  </a:lnTo>
                  <a:lnTo>
                    <a:pt x="149025" y="298053"/>
                  </a:lnTo>
                  <a:lnTo>
                    <a:pt x="196129" y="290456"/>
                  </a:lnTo>
                  <a:lnTo>
                    <a:pt x="237039" y="269300"/>
                  </a:lnTo>
                  <a:lnTo>
                    <a:pt x="269299" y="237040"/>
                  </a:lnTo>
                  <a:lnTo>
                    <a:pt x="290455" y="196130"/>
                  </a:lnTo>
                  <a:lnTo>
                    <a:pt x="298052" y="149026"/>
                  </a:lnTo>
                  <a:lnTo>
                    <a:pt x="290455" y="101923"/>
                  </a:lnTo>
                  <a:lnTo>
                    <a:pt x="269299" y="61013"/>
                  </a:lnTo>
                  <a:lnTo>
                    <a:pt x="237039" y="28753"/>
                  </a:lnTo>
                  <a:lnTo>
                    <a:pt x="196129" y="7597"/>
                  </a:lnTo>
                  <a:lnTo>
                    <a:pt x="149025" y="0"/>
                  </a:lnTo>
                  <a:close/>
                </a:path>
              </a:pathLst>
            </a:custGeom>
            <a:solidFill>
              <a:srgbClr val="D9D9D9"/>
            </a:solidFill>
          </p:spPr>
          <p:txBody>
            <a:bodyPr wrap="square" lIns="0" tIns="0" rIns="0" bIns="0" rtlCol="0"/>
            <a:lstStyle/>
            <a:p>
              <a:endParaRPr/>
            </a:p>
          </p:txBody>
        </p:sp>
        <p:sp>
          <p:nvSpPr>
            <p:cNvPr id="12" name="object 11">
              <a:extLst>
                <a:ext uri="{FF2B5EF4-FFF2-40B4-BE49-F238E27FC236}">
                  <a16:creationId xmlns:a16="http://schemas.microsoft.com/office/drawing/2014/main" id="{827AD723-D542-9ED4-18D3-90447DDD76BF}"/>
                </a:ext>
              </a:extLst>
            </p:cNvPr>
            <p:cNvSpPr/>
            <p:nvPr/>
          </p:nvSpPr>
          <p:spPr>
            <a:xfrm>
              <a:off x="6462438" y="3141342"/>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19050">
              <a:solidFill>
                <a:srgbClr val="999999"/>
              </a:solidFill>
            </a:ln>
          </p:spPr>
          <p:txBody>
            <a:bodyPr wrap="square" lIns="0" tIns="0" rIns="0" bIns="0" rtlCol="0"/>
            <a:lstStyle/>
            <a:p>
              <a:endParaRPr/>
            </a:p>
          </p:txBody>
        </p:sp>
        <p:sp>
          <p:nvSpPr>
            <p:cNvPr id="13" name="object 12">
              <a:extLst>
                <a:ext uri="{FF2B5EF4-FFF2-40B4-BE49-F238E27FC236}">
                  <a16:creationId xmlns:a16="http://schemas.microsoft.com/office/drawing/2014/main" id="{7C7CBDDE-A6BA-D08A-8FF6-79092F9DD098}"/>
                </a:ext>
              </a:extLst>
            </p:cNvPr>
            <p:cNvSpPr/>
            <p:nvPr/>
          </p:nvSpPr>
          <p:spPr>
            <a:xfrm>
              <a:off x="7181745" y="3439417"/>
              <a:ext cx="76200" cy="480059"/>
            </a:xfrm>
            <a:custGeom>
              <a:avLst/>
              <a:gdLst/>
              <a:ahLst/>
              <a:cxnLst/>
              <a:rect l="l" t="t" r="r" b="b"/>
              <a:pathLst>
                <a:path w="76200" h="480060">
                  <a:moveTo>
                    <a:pt x="47625" y="63500"/>
                  </a:moveTo>
                  <a:lnTo>
                    <a:pt x="28575" y="63500"/>
                  </a:lnTo>
                  <a:lnTo>
                    <a:pt x="28576" y="479453"/>
                  </a:lnTo>
                  <a:lnTo>
                    <a:pt x="47626" y="479453"/>
                  </a:lnTo>
                  <a:lnTo>
                    <a:pt x="47625" y="63500"/>
                  </a:lnTo>
                  <a:close/>
                </a:path>
                <a:path w="76200" h="480060">
                  <a:moveTo>
                    <a:pt x="38100" y="0"/>
                  </a:moveTo>
                  <a:lnTo>
                    <a:pt x="0" y="76200"/>
                  </a:lnTo>
                  <a:lnTo>
                    <a:pt x="28575" y="76200"/>
                  </a:lnTo>
                  <a:lnTo>
                    <a:pt x="28575" y="63500"/>
                  </a:lnTo>
                  <a:lnTo>
                    <a:pt x="69850" y="63500"/>
                  </a:lnTo>
                  <a:lnTo>
                    <a:pt x="38100" y="0"/>
                  </a:lnTo>
                  <a:close/>
                </a:path>
                <a:path w="76200" h="48006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4" name="object 13">
              <a:extLst>
                <a:ext uri="{FF2B5EF4-FFF2-40B4-BE49-F238E27FC236}">
                  <a16:creationId xmlns:a16="http://schemas.microsoft.com/office/drawing/2014/main" id="{72F3D074-D77B-6984-202C-047E71B62E7D}"/>
                </a:ext>
              </a:extLst>
            </p:cNvPr>
            <p:cNvSpPr/>
            <p:nvPr/>
          </p:nvSpPr>
          <p:spPr>
            <a:xfrm>
              <a:off x="7070821" y="3141342"/>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38100">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994726FC-56E5-72EC-D01A-42FBE58336D7}"/>
                </a:ext>
              </a:extLst>
            </p:cNvPr>
            <p:cNvSpPr/>
            <p:nvPr/>
          </p:nvSpPr>
          <p:spPr>
            <a:xfrm>
              <a:off x="5245670" y="3918871"/>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38100">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58A755A7-E5DE-8BBD-B2ED-24C504D43B7F}"/>
                </a:ext>
              </a:extLst>
            </p:cNvPr>
            <p:cNvSpPr/>
            <p:nvPr/>
          </p:nvSpPr>
          <p:spPr>
            <a:xfrm>
              <a:off x="5854053" y="3918871"/>
              <a:ext cx="298450" cy="298450"/>
            </a:xfrm>
            <a:custGeom>
              <a:avLst/>
              <a:gdLst/>
              <a:ahLst/>
              <a:cxnLst/>
              <a:rect l="l" t="t" r="r" b="b"/>
              <a:pathLst>
                <a:path w="298450" h="298450">
                  <a:moveTo>
                    <a:pt x="149026" y="0"/>
                  </a:moveTo>
                  <a:lnTo>
                    <a:pt x="101923" y="7597"/>
                  </a:lnTo>
                  <a:lnTo>
                    <a:pt x="61013" y="28753"/>
                  </a:lnTo>
                  <a:lnTo>
                    <a:pt x="28753" y="61013"/>
                  </a:lnTo>
                  <a:lnTo>
                    <a:pt x="7597" y="101922"/>
                  </a:lnTo>
                  <a:lnTo>
                    <a:pt x="0" y="149026"/>
                  </a:lnTo>
                  <a:lnTo>
                    <a:pt x="7597" y="196130"/>
                  </a:lnTo>
                  <a:lnTo>
                    <a:pt x="28753" y="237039"/>
                  </a:lnTo>
                  <a:lnTo>
                    <a:pt x="61013" y="269299"/>
                  </a:lnTo>
                  <a:lnTo>
                    <a:pt x="101923" y="290455"/>
                  </a:lnTo>
                  <a:lnTo>
                    <a:pt x="149026" y="298052"/>
                  </a:lnTo>
                  <a:lnTo>
                    <a:pt x="196130" y="290455"/>
                  </a:lnTo>
                  <a:lnTo>
                    <a:pt x="237040" y="269299"/>
                  </a:lnTo>
                  <a:lnTo>
                    <a:pt x="269300" y="237039"/>
                  </a:lnTo>
                  <a:lnTo>
                    <a:pt x="290456" y="196130"/>
                  </a:lnTo>
                  <a:lnTo>
                    <a:pt x="298053" y="149026"/>
                  </a:lnTo>
                  <a:lnTo>
                    <a:pt x="290456" y="101922"/>
                  </a:lnTo>
                  <a:lnTo>
                    <a:pt x="269300" y="61013"/>
                  </a:lnTo>
                  <a:lnTo>
                    <a:pt x="237040" y="28753"/>
                  </a:lnTo>
                  <a:lnTo>
                    <a:pt x="196130" y="7597"/>
                  </a:lnTo>
                  <a:lnTo>
                    <a:pt x="149026" y="0"/>
                  </a:lnTo>
                  <a:close/>
                </a:path>
              </a:pathLst>
            </a:custGeom>
            <a:solidFill>
              <a:srgbClr val="D9D9D9"/>
            </a:solidFill>
          </p:spPr>
          <p:txBody>
            <a:bodyPr wrap="square" lIns="0" tIns="0" rIns="0" bIns="0" rtlCol="0"/>
            <a:lstStyle/>
            <a:p>
              <a:endParaRPr/>
            </a:p>
          </p:txBody>
        </p:sp>
        <p:sp>
          <p:nvSpPr>
            <p:cNvPr id="17" name="object 16">
              <a:extLst>
                <a:ext uri="{FF2B5EF4-FFF2-40B4-BE49-F238E27FC236}">
                  <a16:creationId xmlns:a16="http://schemas.microsoft.com/office/drawing/2014/main" id="{2F31C3B7-F25D-8C63-584F-BB5C6C355592}"/>
                </a:ext>
              </a:extLst>
            </p:cNvPr>
            <p:cNvSpPr/>
            <p:nvPr/>
          </p:nvSpPr>
          <p:spPr>
            <a:xfrm>
              <a:off x="5854053" y="3918871"/>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19050">
              <a:solidFill>
                <a:srgbClr val="999999"/>
              </a:solidFill>
            </a:ln>
          </p:spPr>
          <p:txBody>
            <a:bodyPr wrap="square" lIns="0" tIns="0" rIns="0" bIns="0" rtlCol="0"/>
            <a:lstStyle/>
            <a:p>
              <a:endParaRPr/>
            </a:p>
          </p:txBody>
        </p:sp>
        <p:sp>
          <p:nvSpPr>
            <p:cNvPr id="18" name="object 17">
              <a:extLst>
                <a:ext uri="{FF2B5EF4-FFF2-40B4-BE49-F238E27FC236}">
                  <a16:creationId xmlns:a16="http://schemas.microsoft.com/office/drawing/2014/main" id="{5E463E17-9FD0-D08D-1B94-16C93E6CD2F7}"/>
                </a:ext>
              </a:extLst>
            </p:cNvPr>
            <p:cNvSpPr/>
            <p:nvPr/>
          </p:nvSpPr>
          <p:spPr>
            <a:xfrm>
              <a:off x="6462438" y="3918871"/>
              <a:ext cx="298450" cy="298450"/>
            </a:xfrm>
            <a:custGeom>
              <a:avLst/>
              <a:gdLst/>
              <a:ahLst/>
              <a:cxnLst/>
              <a:rect l="l" t="t" r="r" b="b"/>
              <a:pathLst>
                <a:path w="298450" h="298450">
                  <a:moveTo>
                    <a:pt x="149025" y="0"/>
                  </a:moveTo>
                  <a:lnTo>
                    <a:pt x="101921" y="7597"/>
                  </a:lnTo>
                  <a:lnTo>
                    <a:pt x="61012" y="28753"/>
                  </a:lnTo>
                  <a:lnTo>
                    <a:pt x="28753" y="61013"/>
                  </a:lnTo>
                  <a:lnTo>
                    <a:pt x="7597" y="101922"/>
                  </a:lnTo>
                  <a:lnTo>
                    <a:pt x="0" y="149026"/>
                  </a:lnTo>
                  <a:lnTo>
                    <a:pt x="7597" y="196130"/>
                  </a:lnTo>
                  <a:lnTo>
                    <a:pt x="28753" y="237039"/>
                  </a:lnTo>
                  <a:lnTo>
                    <a:pt x="61012" y="269299"/>
                  </a:lnTo>
                  <a:lnTo>
                    <a:pt x="101921" y="290455"/>
                  </a:lnTo>
                  <a:lnTo>
                    <a:pt x="149025" y="298052"/>
                  </a:lnTo>
                  <a:lnTo>
                    <a:pt x="196129" y="290455"/>
                  </a:lnTo>
                  <a:lnTo>
                    <a:pt x="237039" y="269299"/>
                  </a:lnTo>
                  <a:lnTo>
                    <a:pt x="269299" y="237039"/>
                  </a:lnTo>
                  <a:lnTo>
                    <a:pt x="290455" y="196130"/>
                  </a:lnTo>
                  <a:lnTo>
                    <a:pt x="298052" y="149026"/>
                  </a:lnTo>
                  <a:lnTo>
                    <a:pt x="290455" y="101922"/>
                  </a:lnTo>
                  <a:lnTo>
                    <a:pt x="269299" y="61013"/>
                  </a:lnTo>
                  <a:lnTo>
                    <a:pt x="237039" y="28753"/>
                  </a:lnTo>
                  <a:lnTo>
                    <a:pt x="196129" y="7597"/>
                  </a:lnTo>
                  <a:lnTo>
                    <a:pt x="149025" y="0"/>
                  </a:lnTo>
                  <a:close/>
                </a:path>
              </a:pathLst>
            </a:custGeom>
            <a:solidFill>
              <a:srgbClr val="D9D9D9"/>
            </a:solidFill>
          </p:spPr>
          <p:txBody>
            <a:bodyPr wrap="square" lIns="0" tIns="0" rIns="0" bIns="0" rtlCol="0"/>
            <a:lstStyle/>
            <a:p>
              <a:endParaRPr/>
            </a:p>
          </p:txBody>
        </p:sp>
        <p:sp>
          <p:nvSpPr>
            <p:cNvPr id="19" name="object 18">
              <a:extLst>
                <a:ext uri="{FF2B5EF4-FFF2-40B4-BE49-F238E27FC236}">
                  <a16:creationId xmlns:a16="http://schemas.microsoft.com/office/drawing/2014/main" id="{FB24239F-41D9-181C-8598-4F46B9AD8CB0}"/>
                </a:ext>
              </a:extLst>
            </p:cNvPr>
            <p:cNvSpPr/>
            <p:nvPr/>
          </p:nvSpPr>
          <p:spPr>
            <a:xfrm>
              <a:off x="6462438" y="3918871"/>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19050">
              <a:solidFill>
                <a:srgbClr val="999999"/>
              </a:solidFill>
            </a:ln>
          </p:spPr>
          <p:txBody>
            <a:bodyPr wrap="square" lIns="0" tIns="0" rIns="0" bIns="0" rtlCol="0"/>
            <a:lstStyle/>
            <a:p>
              <a:endParaRPr/>
            </a:p>
          </p:txBody>
        </p:sp>
        <p:sp>
          <p:nvSpPr>
            <p:cNvPr id="20" name="object 19">
              <a:extLst>
                <a:ext uri="{FF2B5EF4-FFF2-40B4-BE49-F238E27FC236}">
                  <a16:creationId xmlns:a16="http://schemas.microsoft.com/office/drawing/2014/main" id="{D527137E-99ED-DDA0-C6CF-990B05F201C0}"/>
                </a:ext>
              </a:extLst>
            </p:cNvPr>
            <p:cNvSpPr/>
            <p:nvPr/>
          </p:nvSpPr>
          <p:spPr>
            <a:xfrm>
              <a:off x="7070821" y="3918871"/>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38100">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E5D10EA-60B4-A8F0-EDD7-926EE3B795A4}"/>
                </a:ext>
              </a:extLst>
            </p:cNvPr>
            <p:cNvSpPr/>
            <p:nvPr/>
          </p:nvSpPr>
          <p:spPr>
            <a:xfrm>
              <a:off x="5799344" y="2036704"/>
              <a:ext cx="405130" cy="489584"/>
            </a:xfrm>
            <a:custGeom>
              <a:avLst/>
              <a:gdLst/>
              <a:ahLst/>
              <a:cxnLst/>
              <a:rect l="l" t="t" r="r" b="b"/>
              <a:pathLst>
                <a:path w="405129" h="489585">
                  <a:moveTo>
                    <a:pt x="349256" y="52794"/>
                  </a:moveTo>
                  <a:lnTo>
                    <a:pt x="0" y="477334"/>
                  </a:lnTo>
                  <a:lnTo>
                    <a:pt x="14711" y="489437"/>
                  </a:lnTo>
                  <a:lnTo>
                    <a:pt x="363967" y="64897"/>
                  </a:lnTo>
                  <a:lnTo>
                    <a:pt x="349256" y="52794"/>
                  </a:lnTo>
                  <a:close/>
                </a:path>
                <a:path w="405129" h="489585">
                  <a:moveTo>
                    <a:pt x="395194" y="42986"/>
                  </a:moveTo>
                  <a:lnTo>
                    <a:pt x="357324" y="42986"/>
                  </a:lnTo>
                  <a:lnTo>
                    <a:pt x="372036" y="55088"/>
                  </a:lnTo>
                  <a:lnTo>
                    <a:pt x="363967" y="64897"/>
                  </a:lnTo>
                  <a:lnTo>
                    <a:pt x="386034" y="83051"/>
                  </a:lnTo>
                  <a:lnTo>
                    <a:pt x="395194" y="42986"/>
                  </a:lnTo>
                  <a:close/>
                </a:path>
                <a:path w="405129" h="489585">
                  <a:moveTo>
                    <a:pt x="357324" y="42986"/>
                  </a:moveTo>
                  <a:lnTo>
                    <a:pt x="349256" y="52794"/>
                  </a:lnTo>
                  <a:lnTo>
                    <a:pt x="363967" y="64897"/>
                  </a:lnTo>
                  <a:lnTo>
                    <a:pt x="372036" y="55088"/>
                  </a:lnTo>
                  <a:lnTo>
                    <a:pt x="357324" y="42986"/>
                  </a:lnTo>
                  <a:close/>
                </a:path>
                <a:path w="405129" h="489585">
                  <a:moveTo>
                    <a:pt x="405022" y="0"/>
                  </a:moveTo>
                  <a:lnTo>
                    <a:pt x="327188" y="34640"/>
                  </a:lnTo>
                  <a:lnTo>
                    <a:pt x="349256" y="52794"/>
                  </a:lnTo>
                  <a:lnTo>
                    <a:pt x="357324" y="42986"/>
                  </a:lnTo>
                  <a:lnTo>
                    <a:pt x="395194" y="42986"/>
                  </a:lnTo>
                  <a:lnTo>
                    <a:pt x="405022" y="0"/>
                  </a:lnTo>
                  <a:close/>
                </a:path>
              </a:pathLst>
            </a:custGeom>
            <a:solidFill>
              <a:srgbClr val="666666"/>
            </a:solidFill>
          </p:spPr>
          <p:txBody>
            <a:bodyPr wrap="square" lIns="0" tIns="0" rIns="0" bIns="0" rtlCol="0"/>
            <a:lstStyle/>
            <a:p>
              <a:endParaRPr/>
            </a:p>
          </p:txBody>
        </p:sp>
        <p:sp>
          <p:nvSpPr>
            <p:cNvPr id="22" name="object 21">
              <a:extLst>
                <a:ext uri="{FF2B5EF4-FFF2-40B4-BE49-F238E27FC236}">
                  <a16:creationId xmlns:a16="http://schemas.microsoft.com/office/drawing/2014/main" id="{F525E2F7-2BD1-8A23-E2EB-AC7055730CBE}"/>
                </a:ext>
              </a:extLst>
            </p:cNvPr>
            <p:cNvSpPr/>
            <p:nvPr/>
          </p:nvSpPr>
          <p:spPr>
            <a:xfrm>
              <a:off x="5552296" y="2476441"/>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38100">
              <a:solidFill>
                <a:srgbClr val="000000"/>
              </a:solidFill>
            </a:ln>
          </p:spPr>
          <p:txBody>
            <a:bodyPr wrap="square" lIns="0" tIns="0" rIns="0" bIns="0" rtlCol="0"/>
            <a:lstStyle/>
            <a:p>
              <a:endParaRPr/>
            </a:p>
          </p:txBody>
        </p:sp>
        <p:sp>
          <p:nvSpPr>
            <p:cNvPr id="23" name="object 22">
              <a:extLst>
                <a:ext uri="{FF2B5EF4-FFF2-40B4-BE49-F238E27FC236}">
                  <a16:creationId xmlns:a16="http://schemas.microsoft.com/office/drawing/2014/main" id="{4C04F832-A750-9F08-247F-6917DD3BC3C7}"/>
                </a:ext>
              </a:extLst>
            </p:cNvPr>
            <p:cNvSpPr/>
            <p:nvPr/>
          </p:nvSpPr>
          <p:spPr>
            <a:xfrm>
              <a:off x="6415044" y="2036832"/>
              <a:ext cx="509905" cy="447040"/>
            </a:xfrm>
            <a:custGeom>
              <a:avLst/>
              <a:gdLst/>
              <a:ahLst/>
              <a:cxnLst/>
              <a:rect l="l" t="t" r="r" b="b"/>
              <a:pathLst>
                <a:path w="509904" h="447039">
                  <a:moveTo>
                    <a:pt x="63644" y="42969"/>
                  </a:moveTo>
                  <a:lnTo>
                    <a:pt x="51109" y="57313"/>
                  </a:lnTo>
                  <a:lnTo>
                    <a:pt x="496778" y="446780"/>
                  </a:lnTo>
                  <a:lnTo>
                    <a:pt x="509314" y="432436"/>
                  </a:lnTo>
                  <a:lnTo>
                    <a:pt x="63644" y="42969"/>
                  </a:lnTo>
                  <a:close/>
                </a:path>
                <a:path w="509904" h="447039">
                  <a:moveTo>
                    <a:pt x="0" y="0"/>
                  </a:moveTo>
                  <a:lnTo>
                    <a:pt x="32306" y="78830"/>
                  </a:lnTo>
                  <a:lnTo>
                    <a:pt x="51109" y="57313"/>
                  </a:lnTo>
                  <a:lnTo>
                    <a:pt x="41546" y="48957"/>
                  </a:lnTo>
                  <a:lnTo>
                    <a:pt x="54081" y="34612"/>
                  </a:lnTo>
                  <a:lnTo>
                    <a:pt x="70948" y="34612"/>
                  </a:lnTo>
                  <a:lnTo>
                    <a:pt x="82448" y="21452"/>
                  </a:lnTo>
                  <a:lnTo>
                    <a:pt x="0" y="0"/>
                  </a:lnTo>
                  <a:close/>
                </a:path>
                <a:path w="509904" h="447039">
                  <a:moveTo>
                    <a:pt x="54081" y="34612"/>
                  </a:moveTo>
                  <a:lnTo>
                    <a:pt x="41546" y="48957"/>
                  </a:lnTo>
                  <a:lnTo>
                    <a:pt x="51109" y="57313"/>
                  </a:lnTo>
                  <a:lnTo>
                    <a:pt x="63644" y="42969"/>
                  </a:lnTo>
                  <a:lnTo>
                    <a:pt x="54081" y="34612"/>
                  </a:lnTo>
                  <a:close/>
                </a:path>
                <a:path w="509904" h="447039">
                  <a:moveTo>
                    <a:pt x="70948" y="34612"/>
                  </a:moveTo>
                  <a:lnTo>
                    <a:pt x="54081" y="34612"/>
                  </a:lnTo>
                  <a:lnTo>
                    <a:pt x="63644" y="42969"/>
                  </a:lnTo>
                  <a:lnTo>
                    <a:pt x="70948" y="34612"/>
                  </a:lnTo>
                  <a:close/>
                </a:path>
              </a:pathLst>
            </a:custGeom>
            <a:solidFill>
              <a:srgbClr val="666666"/>
            </a:solidFill>
          </p:spPr>
          <p:txBody>
            <a:bodyPr wrap="square" lIns="0" tIns="0" rIns="0" bIns="0" rtlCol="0"/>
            <a:lstStyle/>
            <a:p>
              <a:endParaRPr/>
            </a:p>
          </p:txBody>
        </p:sp>
        <p:sp>
          <p:nvSpPr>
            <p:cNvPr id="24" name="object 23">
              <a:extLst>
                <a:ext uri="{FF2B5EF4-FFF2-40B4-BE49-F238E27FC236}">
                  <a16:creationId xmlns:a16="http://schemas.microsoft.com/office/drawing/2014/main" id="{522D4E16-0856-26FB-342C-9645499F3928}"/>
                </a:ext>
              </a:extLst>
            </p:cNvPr>
            <p:cNvSpPr/>
            <p:nvPr/>
          </p:nvSpPr>
          <p:spPr>
            <a:xfrm>
              <a:off x="6160679" y="2476441"/>
              <a:ext cx="298450" cy="298450"/>
            </a:xfrm>
            <a:custGeom>
              <a:avLst/>
              <a:gdLst/>
              <a:ahLst/>
              <a:cxnLst/>
              <a:rect l="l" t="t" r="r" b="b"/>
              <a:pathLst>
                <a:path w="298450" h="298450">
                  <a:moveTo>
                    <a:pt x="149026" y="0"/>
                  </a:moveTo>
                  <a:lnTo>
                    <a:pt x="101923" y="7597"/>
                  </a:lnTo>
                  <a:lnTo>
                    <a:pt x="61013" y="28753"/>
                  </a:lnTo>
                  <a:lnTo>
                    <a:pt x="28753" y="61012"/>
                  </a:lnTo>
                  <a:lnTo>
                    <a:pt x="7597" y="101921"/>
                  </a:lnTo>
                  <a:lnTo>
                    <a:pt x="0" y="149025"/>
                  </a:lnTo>
                  <a:lnTo>
                    <a:pt x="7597" y="196129"/>
                  </a:lnTo>
                  <a:lnTo>
                    <a:pt x="28753" y="237038"/>
                  </a:lnTo>
                  <a:lnTo>
                    <a:pt x="61013" y="269298"/>
                  </a:lnTo>
                  <a:lnTo>
                    <a:pt x="101923" y="290454"/>
                  </a:lnTo>
                  <a:lnTo>
                    <a:pt x="149026" y="298052"/>
                  </a:lnTo>
                  <a:lnTo>
                    <a:pt x="196130" y="290454"/>
                  </a:lnTo>
                  <a:lnTo>
                    <a:pt x="237039" y="269298"/>
                  </a:lnTo>
                  <a:lnTo>
                    <a:pt x="269299" y="237038"/>
                  </a:lnTo>
                  <a:lnTo>
                    <a:pt x="290455" y="196129"/>
                  </a:lnTo>
                  <a:lnTo>
                    <a:pt x="298052" y="149025"/>
                  </a:lnTo>
                  <a:lnTo>
                    <a:pt x="290455" y="101921"/>
                  </a:lnTo>
                  <a:lnTo>
                    <a:pt x="269299" y="61012"/>
                  </a:lnTo>
                  <a:lnTo>
                    <a:pt x="237039" y="28753"/>
                  </a:lnTo>
                  <a:lnTo>
                    <a:pt x="196130" y="7597"/>
                  </a:lnTo>
                  <a:lnTo>
                    <a:pt x="149026" y="0"/>
                  </a:lnTo>
                  <a:close/>
                </a:path>
              </a:pathLst>
            </a:custGeom>
            <a:solidFill>
              <a:srgbClr val="D9D9D9"/>
            </a:solidFill>
          </p:spPr>
          <p:txBody>
            <a:bodyPr wrap="square" lIns="0" tIns="0" rIns="0" bIns="0" rtlCol="0"/>
            <a:lstStyle/>
            <a:p>
              <a:endParaRPr/>
            </a:p>
          </p:txBody>
        </p:sp>
        <p:sp>
          <p:nvSpPr>
            <p:cNvPr id="25" name="object 24">
              <a:extLst>
                <a:ext uri="{FF2B5EF4-FFF2-40B4-BE49-F238E27FC236}">
                  <a16:creationId xmlns:a16="http://schemas.microsoft.com/office/drawing/2014/main" id="{E1912414-3C01-0CD9-21F2-610C8406D7C4}"/>
                </a:ext>
              </a:extLst>
            </p:cNvPr>
            <p:cNvSpPr/>
            <p:nvPr/>
          </p:nvSpPr>
          <p:spPr>
            <a:xfrm>
              <a:off x="6160679" y="2476441"/>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19050">
              <a:solidFill>
                <a:srgbClr val="999999"/>
              </a:solidFill>
            </a:ln>
          </p:spPr>
          <p:txBody>
            <a:bodyPr wrap="square" lIns="0" tIns="0" rIns="0" bIns="0" rtlCol="0"/>
            <a:lstStyle/>
            <a:p>
              <a:endParaRPr/>
            </a:p>
          </p:txBody>
        </p:sp>
        <p:sp>
          <p:nvSpPr>
            <p:cNvPr id="26" name="object 25">
              <a:extLst>
                <a:ext uri="{FF2B5EF4-FFF2-40B4-BE49-F238E27FC236}">
                  <a16:creationId xmlns:a16="http://schemas.microsoft.com/office/drawing/2014/main" id="{2DC4E76C-48BF-9512-8DC4-E093F9562EDF}"/>
                </a:ext>
              </a:extLst>
            </p:cNvPr>
            <p:cNvSpPr/>
            <p:nvPr/>
          </p:nvSpPr>
          <p:spPr>
            <a:xfrm>
              <a:off x="6769064" y="2476441"/>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38100">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50E69BD1-2D3F-98EB-CA3F-5DF8DDA238D7}"/>
                </a:ext>
              </a:extLst>
            </p:cNvPr>
            <p:cNvSpPr/>
            <p:nvPr/>
          </p:nvSpPr>
          <p:spPr>
            <a:xfrm>
              <a:off x="6160679" y="1782315"/>
              <a:ext cx="298450" cy="298450"/>
            </a:xfrm>
            <a:custGeom>
              <a:avLst/>
              <a:gdLst/>
              <a:ahLst/>
              <a:cxnLst/>
              <a:rect l="l" t="t" r="r" b="b"/>
              <a:pathLst>
                <a:path w="298450" h="298450">
                  <a:moveTo>
                    <a:pt x="0" y="149026"/>
                  </a:moveTo>
                  <a:lnTo>
                    <a:pt x="7597" y="101922"/>
                  </a:lnTo>
                  <a:lnTo>
                    <a:pt x="28753" y="61013"/>
                  </a:lnTo>
                  <a:lnTo>
                    <a:pt x="61013" y="28753"/>
                  </a:lnTo>
                  <a:lnTo>
                    <a:pt x="101922" y="7597"/>
                  </a:lnTo>
                  <a:lnTo>
                    <a:pt x="149026" y="0"/>
                  </a:lnTo>
                  <a:lnTo>
                    <a:pt x="196130" y="7597"/>
                  </a:lnTo>
                  <a:lnTo>
                    <a:pt x="237039" y="28753"/>
                  </a:lnTo>
                  <a:lnTo>
                    <a:pt x="269299" y="61013"/>
                  </a:lnTo>
                  <a:lnTo>
                    <a:pt x="290455" y="101922"/>
                  </a:lnTo>
                  <a:lnTo>
                    <a:pt x="298053" y="149026"/>
                  </a:lnTo>
                  <a:lnTo>
                    <a:pt x="290455" y="196130"/>
                  </a:lnTo>
                  <a:lnTo>
                    <a:pt x="269299" y="237039"/>
                  </a:lnTo>
                  <a:lnTo>
                    <a:pt x="237039" y="269299"/>
                  </a:lnTo>
                  <a:lnTo>
                    <a:pt x="196130" y="290455"/>
                  </a:lnTo>
                  <a:lnTo>
                    <a:pt x="149026" y="298053"/>
                  </a:lnTo>
                  <a:lnTo>
                    <a:pt x="101922" y="290455"/>
                  </a:lnTo>
                  <a:lnTo>
                    <a:pt x="61013" y="269299"/>
                  </a:lnTo>
                  <a:lnTo>
                    <a:pt x="28753" y="237039"/>
                  </a:lnTo>
                  <a:lnTo>
                    <a:pt x="7597" y="196130"/>
                  </a:lnTo>
                  <a:lnTo>
                    <a:pt x="0" y="149026"/>
                  </a:lnTo>
                  <a:close/>
                </a:path>
              </a:pathLst>
            </a:custGeom>
            <a:ln w="38100">
              <a:solidFill>
                <a:srgbClr val="000000"/>
              </a:solidFill>
            </a:ln>
          </p:spPr>
          <p:txBody>
            <a:bodyPr wrap="square" lIns="0" tIns="0" rIns="0" bIns="0" rtlCol="0"/>
            <a:lstStyle/>
            <a:p>
              <a:endParaRPr/>
            </a:p>
          </p:txBody>
        </p:sp>
        <p:pic>
          <p:nvPicPr>
            <p:cNvPr id="28" name="object 27">
              <a:extLst>
                <a:ext uri="{FF2B5EF4-FFF2-40B4-BE49-F238E27FC236}">
                  <a16:creationId xmlns:a16="http://schemas.microsoft.com/office/drawing/2014/main" id="{D6C67C25-7E0D-756C-0AC1-52F7BA9A42AE}"/>
                </a:ext>
              </a:extLst>
            </p:cNvPr>
            <p:cNvPicPr/>
            <p:nvPr/>
          </p:nvPicPr>
          <p:blipFill>
            <a:blip r:embed="rId3" cstate="print"/>
            <a:stretch>
              <a:fillRect/>
            </a:stretch>
          </p:blipFill>
          <p:spPr>
            <a:xfrm>
              <a:off x="6215279" y="2539234"/>
              <a:ext cx="183963" cy="183964"/>
            </a:xfrm>
            <a:prstGeom prst="rect">
              <a:avLst/>
            </a:prstGeom>
          </p:spPr>
        </p:pic>
        <p:pic>
          <p:nvPicPr>
            <p:cNvPr id="29" name="object 28">
              <a:extLst>
                <a:ext uri="{FF2B5EF4-FFF2-40B4-BE49-F238E27FC236}">
                  <a16:creationId xmlns:a16="http://schemas.microsoft.com/office/drawing/2014/main" id="{7668C5EA-6AD7-15C6-5465-B58454DA38AD}"/>
                </a:ext>
              </a:extLst>
            </p:cNvPr>
            <p:cNvPicPr/>
            <p:nvPr/>
          </p:nvPicPr>
          <p:blipFill>
            <a:blip r:embed="rId3" cstate="print"/>
            <a:stretch>
              <a:fillRect/>
            </a:stretch>
          </p:blipFill>
          <p:spPr>
            <a:xfrm>
              <a:off x="5297957" y="3204697"/>
              <a:ext cx="183964" cy="183964"/>
            </a:xfrm>
            <a:prstGeom prst="rect">
              <a:avLst/>
            </a:prstGeom>
          </p:spPr>
        </p:pic>
        <p:pic>
          <p:nvPicPr>
            <p:cNvPr id="30" name="object 29">
              <a:extLst>
                <a:ext uri="{FF2B5EF4-FFF2-40B4-BE49-F238E27FC236}">
                  <a16:creationId xmlns:a16="http://schemas.microsoft.com/office/drawing/2014/main" id="{0E232742-6169-7D0C-6F63-183E186FFA8F}"/>
                </a:ext>
              </a:extLst>
            </p:cNvPr>
            <p:cNvPicPr/>
            <p:nvPr/>
          </p:nvPicPr>
          <p:blipFill>
            <a:blip r:embed="rId3" cstate="print"/>
            <a:stretch>
              <a:fillRect/>
            </a:stretch>
          </p:blipFill>
          <p:spPr>
            <a:xfrm>
              <a:off x="6519469" y="3204697"/>
              <a:ext cx="183964" cy="183964"/>
            </a:xfrm>
            <a:prstGeom prst="rect">
              <a:avLst/>
            </a:prstGeom>
          </p:spPr>
        </p:pic>
        <p:pic>
          <p:nvPicPr>
            <p:cNvPr id="31" name="object 30">
              <a:extLst>
                <a:ext uri="{FF2B5EF4-FFF2-40B4-BE49-F238E27FC236}">
                  <a16:creationId xmlns:a16="http://schemas.microsoft.com/office/drawing/2014/main" id="{43731F67-3C0C-4950-424E-E42458FA052F}"/>
                </a:ext>
              </a:extLst>
            </p:cNvPr>
            <p:cNvPicPr/>
            <p:nvPr/>
          </p:nvPicPr>
          <p:blipFill>
            <a:blip r:embed="rId3" cstate="print"/>
            <a:stretch>
              <a:fillRect/>
            </a:stretch>
          </p:blipFill>
          <p:spPr>
            <a:xfrm>
              <a:off x="6519469" y="3982118"/>
              <a:ext cx="183964" cy="183964"/>
            </a:xfrm>
            <a:prstGeom prst="rect">
              <a:avLst/>
            </a:prstGeom>
          </p:spPr>
        </p:pic>
        <p:pic>
          <p:nvPicPr>
            <p:cNvPr id="32" name="object 31">
              <a:extLst>
                <a:ext uri="{FF2B5EF4-FFF2-40B4-BE49-F238E27FC236}">
                  <a16:creationId xmlns:a16="http://schemas.microsoft.com/office/drawing/2014/main" id="{EA825020-1BE4-2DED-D5B8-2F7CC8C79DF6}"/>
                </a:ext>
              </a:extLst>
            </p:cNvPr>
            <p:cNvPicPr/>
            <p:nvPr/>
          </p:nvPicPr>
          <p:blipFill>
            <a:blip r:embed="rId3" cstate="print"/>
            <a:stretch>
              <a:fillRect/>
            </a:stretch>
          </p:blipFill>
          <p:spPr>
            <a:xfrm>
              <a:off x="5911086" y="3982118"/>
              <a:ext cx="183964" cy="183964"/>
            </a:xfrm>
            <a:prstGeom prst="rect">
              <a:avLst/>
            </a:prstGeom>
          </p:spPr>
        </p:pic>
      </p:grpSp>
      <p:sp>
        <p:nvSpPr>
          <p:cNvPr id="33" name="object 33">
            <a:extLst>
              <a:ext uri="{FF2B5EF4-FFF2-40B4-BE49-F238E27FC236}">
                <a16:creationId xmlns:a16="http://schemas.microsoft.com/office/drawing/2014/main" id="{3B5B1054-38E4-AE90-FA66-C1F10BBDA089}"/>
              </a:ext>
            </a:extLst>
          </p:cNvPr>
          <p:cNvSpPr txBox="1"/>
          <p:nvPr/>
        </p:nvSpPr>
        <p:spPr>
          <a:xfrm>
            <a:off x="766523" y="6079322"/>
            <a:ext cx="7610893" cy="197490"/>
          </a:xfrm>
          <a:prstGeom prst="rect">
            <a:avLst/>
          </a:prstGeom>
        </p:spPr>
        <p:txBody>
          <a:bodyPr vert="horz" wrap="square" lIns="0" tIns="12700" rIns="0" bIns="0" rtlCol="0">
            <a:spAutoFit/>
          </a:bodyPr>
          <a:lstStyle/>
          <a:p>
            <a:pPr marL="12700">
              <a:lnSpc>
                <a:spcPct val="100000"/>
              </a:lnSpc>
              <a:spcBef>
                <a:spcPts val="100"/>
              </a:spcBef>
            </a:pPr>
            <a:r>
              <a:rPr sz="1200" dirty="0">
                <a:cs typeface="Arial" panose="020B0604020202020204" pitchFamily="34" charset="0"/>
              </a:rPr>
              <a:t>Srivastava et</a:t>
            </a:r>
            <a:r>
              <a:rPr sz="1200" spc="5" dirty="0">
                <a:cs typeface="Arial" panose="020B0604020202020204" pitchFamily="34" charset="0"/>
              </a:rPr>
              <a:t> </a:t>
            </a:r>
            <a:r>
              <a:rPr sz="1200" dirty="0">
                <a:cs typeface="Arial" panose="020B0604020202020204" pitchFamily="34" charset="0"/>
              </a:rPr>
              <a:t>al,</a:t>
            </a:r>
            <a:r>
              <a:rPr sz="1200" spc="5" dirty="0">
                <a:cs typeface="Arial" panose="020B0604020202020204" pitchFamily="34" charset="0"/>
              </a:rPr>
              <a:t> </a:t>
            </a:r>
            <a:r>
              <a:rPr sz="1200" dirty="0">
                <a:cs typeface="Arial" panose="020B0604020202020204" pitchFamily="34" charset="0"/>
              </a:rPr>
              <a:t>“Dropout: A</a:t>
            </a:r>
            <a:r>
              <a:rPr sz="1200" spc="5" dirty="0">
                <a:cs typeface="Arial" panose="020B0604020202020204" pitchFamily="34" charset="0"/>
              </a:rPr>
              <a:t> </a:t>
            </a:r>
            <a:r>
              <a:rPr sz="1200" spc="-5" dirty="0">
                <a:cs typeface="Arial" panose="020B0604020202020204" pitchFamily="34" charset="0"/>
              </a:rPr>
              <a:t>simple</a:t>
            </a:r>
            <a:r>
              <a:rPr sz="1200" spc="5" dirty="0">
                <a:cs typeface="Arial" panose="020B0604020202020204" pitchFamily="34" charset="0"/>
              </a:rPr>
              <a:t> </a:t>
            </a:r>
            <a:r>
              <a:rPr sz="1200" dirty="0">
                <a:cs typeface="Arial" panose="020B0604020202020204" pitchFamily="34" charset="0"/>
              </a:rPr>
              <a:t>way to prevent</a:t>
            </a:r>
            <a:r>
              <a:rPr sz="1200" spc="5" dirty="0">
                <a:cs typeface="Arial" panose="020B0604020202020204" pitchFamily="34" charset="0"/>
              </a:rPr>
              <a:t> </a:t>
            </a:r>
            <a:r>
              <a:rPr sz="1200" dirty="0">
                <a:cs typeface="Arial" panose="020B0604020202020204" pitchFamily="34" charset="0"/>
              </a:rPr>
              <a:t>neural networks from</a:t>
            </a:r>
            <a:r>
              <a:rPr sz="1200" spc="-10" dirty="0">
                <a:cs typeface="Arial" panose="020B0604020202020204" pitchFamily="34" charset="0"/>
              </a:rPr>
              <a:t> </a:t>
            </a:r>
            <a:r>
              <a:rPr sz="1200" dirty="0">
                <a:cs typeface="Arial" panose="020B0604020202020204" pitchFamily="34" charset="0"/>
              </a:rPr>
              <a:t>overfitting”,</a:t>
            </a:r>
            <a:r>
              <a:rPr sz="1200" spc="5" dirty="0">
                <a:cs typeface="Arial" panose="020B0604020202020204" pitchFamily="34" charset="0"/>
              </a:rPr>
              <a:t> </a:t>
            </a:r>
            <a:r>
              <a:rPr sz="1200" dirty="0">
                <a:cs typeface="Arial" panose="020B0604020202020204" pitchFamily="34" charset="0"/>
              </a:rPr>
              <a:t>JMLR 2014</a:t>
            </a:r>
          </a:p>
        </p:txBody>
      </p:sp>
    </p:spTree>
    <p:extLst>
      <p:ext uri="{BB962C8B-B14F-4D97-AF65-F5344CB8AC3E}">
        <p14:creationId xmlns:p14="http://schemas.microsoft.com/office/powerpoint/2010/main" val="2445442764"/>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object 2">
            <a:extLst>
              <a:ext uri="{FF2B5EF4-FFF2-40B4-BE49-F238E27FC236}">
                <a16:creationId xmlns:a16="http://schemas.microsoft.com/office/drawing/2014/main" id="{314167B9-A6A7-0CE8-B26F-612B8C5E6805}"/>
              </a:ext>
            </a:extLst>
          </p:cNvPr>
          <p:cNvGrpSpPr/>
          <p:nvPr/>
        </p:nvGrpSpPr>
        <p:grpSpPr>
          <a:xfrm>
            <a:off x="190499" y="1411222"/>
            <a:ext cx="7190733" cy="3800857"/>
            <a:chOff x="100584" y="816863"/>
            <a:chExt cx="6355080" cy="3359150"/>
          </a:xfrm>
        </p:grpSpPr>
        <p:pic>
          <p:nvPicPr>
            <p:cNvPr id="12" name="object 3">
              <a:extLst>
                <a:ext uri="{FF2B5EF4-FFF2-40B4-BE49-F238E27FC236}">
                  <a16:creationId xmlns:a16="http://schemas.microsoft.com/office/drawing/2014/main" id="{E44EF1DC-D925-424C-1786-B0193F07A2FF}"/>
                </a:ext>
              </a:extLst>
            </p:cNvPr>
            <p:cNvPicPr/>
            <p:nvPr/>
          </p:nvPicPr>
          <p:blipFill>
            <a:blip r:embed="rId2" cstate="print"/>
            <a:stretch>
              <a:fillRect/>
            </a:stretch>
          </p:blipFill>
          <p:spPr>
            <a:xfrm>
              <a:off x="100584" y="816863"/>
              <a:ext cx="6355080" cy="3358896"/>
            </a:xfrm>
            <a:prstGeom prst="rect">
              <a:avLst/>
            </a:prstGeom>
          </p:spPr>
        </p:pic>
        <p:sp>
          <p:nvSpPr>
            <p:cNvPr id="13" name="object 4">
              <a:extLst>
                <a:ext uri="{FF2B5EF4-FFF2-40B4-BE49-F238E27FC236}">
                  <a16:creationId xmlns:a16="http://schemas.microsoft.com/office/drawing/2014/main" id="{FC7BCC80-AE17-8609-8757-691E1C45532F}"/>
                </a:ext>
              </a:extLst>
            </p:cNvPr>
            <p:cNvSpPr/>
            <p:nvPr/>
          </p:nvSpPr>
          <p:spPr>
            <a:xfrm>
              <a:off x="363500" y="2148761"/>
              <a:ext cx="5140325" cy="320675"/>
            </a:xfrm>
            <a:custGeom>
              <a:avLst/>
              <a:gdLst/>
              <a:ahLst/>
              <a:cxnLst/>
              <a:rect l="l" t="t" r="r" b="b"/>
              <a:pathLst>
                <a:path w="5140325" h="320675">
                  <a:moveTo>
                    <a:pt x="0" y="0"/>
                  </a:moveTo>
                  <a:lnTo>
                    <a:pt x="5140277" y="0"/>
                  </a:lnTo>
                  <a:lnTo>
                    <a:pt x="5140277" y="320236"/>
                  </a:lnTo>
                  <a:lnTo>
                    <a:pt x="0" y="320236"/>
                  </a:lnTo>
                  <a:lnTo>
                    <a:pt x="0" y="0"/>
                  </a:lnTo>
                  <a:close/>
                </a:path>
              </a:pathLst>
            </a:custGeom>
            <a:ln w="28560">
              <a:solidFill>
                <a:srgbClr val="0000FF"/>
              </a:solidFill>
            </a:ln>
          </p:spPr>
          <p:txBody>
            <a:bodyPr wrap="square" lIns="0" tIns="0" rIns="0" bIns="0" rtlCol="0"/>
            <a:lstStyle/>
            <a:p>
              <a:endParaRPr/>
            </a:p>
          </p:txBody>
        </p:sp>
        <p:sp>
          <p:nvSpPr>
            <p:cNvPr id="14" name="object 5">
              <a:extLst>
                <a:ext uri="{FF2B5EF4-FFF2-40B4-BE49-F238E27FC236}">
                  <a16:creationId xmlns:a16="http://schemas.microsoft.com/office/drawing/2014/main" id="{97AF01B9-0C47-A5C4-1A88-21ACE6CE891F}"/>
                </a:ext>
              </a:extLst>
            </p:cNvPr>
            <p:cNvSpPr/>
            <p:nvPr/>
          </p:nvSpPr>
          <p:spPr>
            <a:xfrm>
              <a:off x="381000" y="3379119"/>
              <a:ext cx="5140325" cy="320675"/>
            </a:xfrm>
            <a:custGeom>
              <a:avLst/>
              <a:gdLst/>
              <a:ahLst/>
              <a:cxnLst/>
              <a:rect l="l" t="t" r="r" b="b"/>
              <a:pathLst>
                <a:path w="5140325" h="320675">
                  <a:moveTo>
                    <a:pt x="0" y="0"/>
                  </a:moveTo>
                  <a:lnTo>
                    <a:pt x="5140277" y="0"/>
                  </a:lnTo>
                  <a:lnTo>
                    <a:pt x="5140277" y="320236"/>
                  </a:lnTo>
                  <a:lnTo>
                    <a:pt x="0" y="320236"/>
                  </a:lnTo>
                  <a:lnTo>
                    <a:pt x="0" y="0"/>
                  </a:lnTo>
                  <a:close/>
                </a:path>
              </a:pathLst>
            </a:custGeom>
            <a:ln w="28560">
              <a:solidFill>
                <a:srgbClr val="0000FF"/>
              </a:solidFill>
            </a:ln>
          </p:spPr>
          <p:txBody>
            <a:bodyPr wrap="square" lIns="0" tIns="0" rIns="0" bIns="0" rtlCol="0"/>
            <a:lstStyle/>
            <a:p>
              <a:endParaRPr/>
            </a:p>
          </p:txBody>
        </p:sp>
      </p:grpSp>
      <p:sp>
        <p:nvSpPr>
          <p:cNvPr id="2" name="标题 1">
            <a:extLst>
              <a:ext uri="{FF2B5EF4-FFF2-40B4-BE49-F238E27FC236}">
                <a16:creationId xmlns:a16="http://schemas.microsoft.com/office/drawing/2014/main" id="{8204D695-85BA-B4EE-2BA3-701C1A6696C4}"/>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err="1">
                <a:cs typeface="Arial" panose="020B0604020202020204" pitchFamily="34" charset="0"/>
              </a:rPr>
              <a:t>DeepDream</a:t>
            </a:r>
            <a:r>
              <a:rPr lang="en-US" altLang="zh-CN" dirty="0">
                <a:cs typeface="Arial" panose="020B0604020202020204" pitchFamily="34" charset="0"/>
              </a:rPr>
              <a:t>: Amplify existing features</a:t>
            </a:r>
            <a:endParaRPr lang="zh-CN" altLang="en-US" dirty="0">
              <a:cs typeface="Arial" panose="020B0604020202020204" pitchFamily="34" charset="0"/>
            </a:endParaRPr>
          </a:p>
        </p:txBody>
      </p:sp>
      <p:sp>
        <p:nvSpPr>
          <p:cNvPr id="15" name="object 9">
            <a:extLst>
              <a:ext uri="{FF2B5EF4-FFF2-40B4-BE49-F238E27FC236}">
                <a16:creationId xmlns:a16="http://schemas.microsoft.com/office/drawing/2014/main" id="{8C308C68-4E42-FA5E-B9F2-F7A153495075}"/>
              </a:ext>
            </a:extLst>
          </p:cNvPr>
          <p:cNvSpPr/>
          <p:nvPr/>
        </p:nvSpPr>
        <p:spPr>
          <a:xfrm>
            <a:off x="6385848" y="3134495"/>
            <a:ext cx="967740" cy="1216025"/>
          </a:xfrm>
          <a:custGeom>
            <a:avLst/>
            <a:gdLst/>
            <a:ahLst/>
            <a:cxnLst/>
            <a:rect l="l" t="t" r="r" b="b"/>
            <a:pathLst>
              <a:path w="967740" h="1216025">
                <a:moveTo>
                  <a:pt x="821994" y="28575"/>
                </a:moveTo>
                <a:lnTo>
                  <a:pt x="76200" y="28575"/>
                </a:lnTo>
                <a:lnTo>
                  <a:pt x="76200" y="0"/>
                </a:lnTo>
                <a:lnTo>
                  <a:pt x="0" y="38100"/>
                </a:lnTo>
                <a:lnTo>
                  <a:pt x="76200" y="76200"/>
                </a:lnTo>
                <a:lnTo>
                  <a:pt x="76200" y="47625"/>
                </a:lnTo>
                <a:lnTo>
                  <a:pt x="821994" y="47625"/>
                </a:lnTo>
                <a:lnTo>
                  <a:pt x="821994" y="28575"/>
                </a:lnTo>
                <a:close/>
              </a:path>
              <a:path w="967740" h="1216025">
                <a:moveTo>
                  <a:pt x="967270" y="184124"/>
                </a:moveTo>
                <a:lnTo>
                  <a:pt x="952881" y="171653"/>
                </a:lnTo>
                <a:lnTo>
                  <a:pt x="103085" y="1152067"/>
                </a:lnTo>
                <a:lnTo>
                  <a:pt x="81495" y="1133360"/>
                </a:lnTo>
                <a:lnTo>
                  <a:pt x="60375" y="1215885"/>
                </a:lnTo>
                <a:lnTo>
                  <a:pt x="139077" y="1183259"/>
                </a:lnTo>
                <a:lnTo>
                  <a:pt x="128549" y="1174140"/>
                </a:lnTo>
                <a:lnTo>
                  <a:pt x="117487" y="1164551"/>
                </a:lnTo>
                <a:lnTo>
                  <a:pt x="967270" y="184124"/>
                </a:lnTo>
                <a:close/>
              </a:path>
            </a:pathLst>
          </a:custGeom>
          <a:solidFill>
            <a:srgbClr val="0000FF"/>
          </a:solidFill>
        </p:spPr>
        <p:txBody>
          <a:bodyPr wrap="square" lIns="0" tIns="0" rIns="0" bIns="0" rtlCol="0"/>
          <a:lstStyle/>
          <a:p>
            <a:endParaRPr/>
          </a:p>
        </p:txBody>
      </p:sp>
      <p:sp>
        <p:nvSpPr>
          <p:cNvPr id="16" name="object 8">
            <a:extLst>
              <a:ext uri="{FF2B5EF4-FFF2-40B4-BE49-F238E27FC236}">
                <a16:creationId xmlns:a16="http://schemas.microsoft.com/office/drawing/2014/main" id="{0B73B757-E929-BEA6-2705-A01C241599F9}"/>
              </a:ext>
            </a:extLst>
          </p:cNvPr>
          <p:cNvSpPr txBox="1"/>
          <p:nvPr/>
        </p:nvSpPr>
        <p:spPr>
          <a:xfrm>
            <a:off x="7300026" y="3010870"/>
            <a:ext cx="1329624" cy="289823"/>
          </a:xfrm>
          <a:prstGeom prst="rect">
            <a:avLst/>
          </a:prstGeom>
        </p:spPr>
        <p:txBody>
          <a:bodyPr vert="horz" wrap="square" lIns="0" tIns="12700" rIns="0" bIns="0" rtlCol="0">
            <a:spAutoFit/>
          </a:bodyPr>
          <a:lstStyle/>
          <a:p>
            <a:pPr marL="12700">
              <a:lnSpc>
                <a:spcPct val="100000"/>
              </a:lnSpc>
              <a:spcBef>
                <a:spcPts val="100"/>
              </a:spcBef>
            </a:pPr>
            <a:r>
              <a:rPr sz="1800" dirty="0">
                <a:cs typeface="Arial" panose="020B0604020202020204" pitchFamily="34" charset="0"/>
              </a:rPr>
              <a:t>Jitter</a:t>
            </a:r>
            <a:r>
              <a:rPr sz="1800" spc="-80" dirty="0">
                <a:cs typeface="Arial" panose="020B0604020202020204" pitchFamily="34" charset="0"/>
              </a:rPr>
              <a:t> </a:t>
            </a:r>
            <a:r>
              <a:rPr sz="1800" spc="-5" dirty="0">
                <a:cs typeface="Arial" panose="020B0604020202020204" pitchFamily="34" charset="0"/>
              </a:rPr>
              <a:t>image</a:t>
            </a:r>
            <a:endParaRPr sz="1800" dirty="0">
              <a:cs typeface="Arial" panose="020B0604020202020204" pitchFamily="34" charset="0"/>
            </a:endParaRPr>
          </a:p>
        </p:txBody>
      </p:sp>
      <p:grpSp>
        <p:nvGrpSpPr>
          <p:cNvPr id="3" name="object 10">
            <a:extLst>
              <a:ext uri="{FF2B5EF4-FFF2-40B4-BE49-F238E27FC236}">
                <a16:creationId xmlns:a16="http://schemas.microsoft.com/office/drawing/2014/main" id="{13B45FE6-70D2-91DC-49EF-B07A5153B924}"/>
              </a:ext>
            </a:extLst>
          </p:cNvPr>
          <p:cNvGrpSpPr/>
          <p:nvPr/>
        </p:nvGrpSpPr>
        <p:grpSpPr>
          <a:xfrm>
            <a:off x="487987" y="3936226"/>
            <a:ext cx="6811973" cy="362842"/>
            <a:chOff x="366719" y="3058869"/>
            <a:chExt cx="6050915" cy="301625"/>
          </a:xfrm>
        </p:grpSpPr>
        <p:sp>
          <p:nvSpPr>
            <p:cNvPr id="4" name="object 11">
              <a:extLst>
                <a:ext uri="{FF2B5EF4-FFF2-40B4-BE49-F238E27FC236}">
                  <a16:creationId xmlns:a16="http://schemas.microsoft.com/office/drawing/2014/main" id="{34644C53-0025-28EC-9EBA-47DA386B77DA}"/>
                </a:ext>
              </a:extLst>
            </p:cNvPr>
            <p:cNvSpPr/>
            <p:nvPr/>
          </p:nvSpPr>
          <p:spPr>
            <a:xfrm>
              <a:off x="5595368" y="3147955"/>
              <a:ext cx="822325" cy="76200"/>
            </a:xfrm>
            <a:custGeom>
              <a:avLst/>
              <a:gdLst/>
              <a:ahLst/>
              <a:cxnLst/>
              <a:rect l="l" t="t" r="r" b="b"/>
              <a:pathLst>
                <a:path w="822325" h="76200">
                  <a:moveTo>
                    <a:pt x="76199" y="0"/>
                  </a:moveTo>
                  <a:lnTo>
                    <a:pt x="0" y="38100"/>
                  </a:lnTo>
                  <a:lnTo>
                    <a:pt x="76199" y="76200"/>
                  </a:lnTo>
                  <a:lnTo>
                    <a:pt x="76199" y="47625"/>
                  </a:lnTo>
                  <a:lnTo>
                    <a:pt x="63499" y="47625"/>
                  </a:lnTo>
                  <a:lnTo>
                    <a:pt x="63499" y="28575"/>
                  </a:lnTo>
                  <a:lnTo>
                    <a:pt x="76199" y="28575"/>
                  </a:lnTo>
                  <a:lnTo>
                    <a:pt x="76199" y="0"/>
                  </a:lnTo>
                  <a:close/>
                </a:path>
                <a:path w="822325" h="76200">
                  <a:moveTo>
                    <a:pt x="76199" y="28575"/>
                  </a:moveTo>
                  <a:lnTo>
                    <a:pt x="63499" y="28575"/>
                  </a:lnTo>
                  <a:lnTo>
                    <a:pt x="63499" y="47625"/>
                  </a:lnTo>
                  <a:lnTo>
                    <a:pt x="76199" y="47625"/>
                  </a:lnTo>
                  <a:lnTo>
                    <a:pt x="76199" y="28575"/>
                  </a:lnTo>
                  <a:close/>
                </a:path>
                <a:path w="822325" h="76200">
                  <a:moveTo>
                    <a:pt x="821994" y="28575"/>
                  </a:moveTo>
                  <a:lnTo>
                    <a:pt x="76199" y="28575"/>
                  </a:lnTo>
                  <a:lnTo>
                    <a:pt x="76199" y="47625"/>
                  </a:lnTo>
                  <a:lnTo>
                    <a:pt x="821994" y="47625"/>
                  </a:lnTo>
                  <a:lnTo>
                    <a:pt x="821994" y="28575"/>
                  </a:lnTo>
                  <a:close/>
                </a:path>
              </a:pathLst>
            </a:custGeom>
            <a:solidFill>
              <a:srgbClr val="FF0000"/>
            </a:solidFill>
          </p:spPr>
          <p:txBody>
            <a:bodyPr wrap="square" lIns="0" tIns="0" rIns="0" bIns="0" rtlCol="0"/>
            <a:lstStyle/>
            <a:p>
              <a:endParaRPr/>
            </a:p>
          </p:txBody>
        </p:sp>
        <p:sp>
          <p:nvSpPr>
            <p:cNvPr id="6" name="object 12">
              <a:extLst>
                <a:ext uri="{FF2B5EF4-FFF2-40B4-BE49-F238E27FC236}">
                  <a16:creationId xmlns:a16="http://schemas.microsoft.com/office/drawing/2014/main" id="{35F1D4E5-E6E3-9DBB-7B22-A1E3240D5350}"/>
                </a:ext>
              </a:extLst>
            </p:cNvPr>
            <p:cNvSpPr/>
            <p:nvPr/>
          </p:nvSpPr>
          <p:spPr>
            <a:xfrm>
              <a:off x="381000" y="3073149"/>
              <a:ext cx="5140325" cy="273050"/>
            </a:xfrm>
            <a:custGeom>
              <a:avLst/>
              <a:gdLst/>
              <a:ahLst/>
              <a:cxnLst/>
              <a:rect l="l" t="t" r="r" b="b"/>
              <a:pathLst>
                <a:path w="5140325" h="273050">
                  <a:moveTo>
                    <a:pt x="0" y="0"/>
                  </a:moveTo>
                  <a:lnTo>
                    <a:pt x="5140277" y="0"/>
                  </a:lnTo>
                  <a:lnTo>
                    <a:pt x="5140277" y="272860"/>
                  </a:lnTo>
                  <a:lnTo>
                    <a:pt x="0" y="272860"/>
                  </a:lnTo>
                  <a:lnTo>
                    <a:pt x="0" y="0"/>
                  </a:lnTo>
                  <a:close/>
                </a:path>
              </a:pathLst>
            </a:custGeom>
            <a:ln w="28560">
              <a:solidFill>
                <a:srgbClr val="FF0000"/>
              </a:solidFill>
            </a:ln>
          </p:spPr>
          <p:txBody>
            <a:bodyPr wrap="square" lIns="0" tIns="0" rIns="0" bIns="0" rtlCol="0"/>
            <a:lstStyle/>
            <a:p>
              <a:endParaRPr/>
            </a:p>
          </p:txBody>
        </p:sp>
      </p:grpSp>
      <p:sp>
        <p:nvSpPr>
          <p:cNvPr id="8" name="文本框 7">
            <a:extLst>
              <a:ext uri="{FF2B5EF4-FFF2-40B4-BE49-F238E27FC236}">
                <a16:creationId xmlns:a16="http://schemas.microsoft.com/office/drawing/2014/main" id="{1228AECE-CD33-C6F9-6ADC-852D994B173D}"/>
              </a:ext>
            </a:extLst>
          </p:cNvPr>
          <p:cNvSpPr txBox="1"/>
          <p:nvPr/>
        </p:nvSpPr>
        <p:spPr>
          <a:xfrm>
            <a:off x="7240394" y="3867847"/>
            <a:ext cx="1606426" cy="646331"/>
          </a:xfrm>
          <a:prstGeom prst="rect">
            <a:avLst/>
          </a:prstGeom>
          <a:noFill/>
        </p:spPr>
        <p:txBody>
          <a:bodyPr wrap="square">
            <a:spAutoFit/>
          </a:bodyPr>
          <a:lstStyle/>
          <a:p>
            <a:pPr marL="12700">
              <a:lnSpc>
                <a:spcPct val="100000"/>
              </a:lnSpc>
            </a:pPr>
            <a:r>
              <a:rPr lang="en-US" altLang="zh-CN" sz="1800" spc="-5" dirty="0">
                <a:cs typeface="Arial" panose="020B0604020202020204" pitchFamily="34" charset="0"/>
              </a:rPr>
              <a:t>L1</a:t>
            </a:r>
            <a:r>
              <a:rPr lang="en-US" altLang="zh-CN" sz="1800" spc="-45" dirty="0">
                <a:cs typeface="Arial" panose="020B0604020202020204" pitchFamily="34" charset="0"/>
              </a:rPr>
              <a:t> </a:t>
            </a:r>
            <a:r>
              <a:rPr lang="en-US" altLang="zh-CN" sz="1800" spc="-5" dirty="0">
                <a:cs typeface="Arial" panose="020B0604020202020204" pitchFamily="34" charset="0"/>
              </a:rPr>
              <a:t>Normalize</a:t>
            </a:r>
            <a:r>
              <a:rPr lang="en-US" altLang="zh-CN" sz="1800" spc="-45" dirty="0">
                <a:cs typeface="Arial" panose="020B0604020202020204" pitchFamily="34" charset="0"/>
              </a:rPr>
              <a:t> </a:t>
            </a:r>
            <a:br>
              <a:rPr lang="en-US" altLang="zh-CN" sz="1800" spc="-45" dirty="0">
                <a:cs typeface="Arial" panose="020B0604020202020204" pitchFamily="34" charset="0"/>
              </a:rPr>
            </a:br>
            <a:r>
              <a:rPr lang="en-US" altLang="zh-CN" sz="1800" spc="-5" dirty="0">
                <a:cs typeface="Arial" panose="020B0604020202020204" pitchFamily="34" charset="0"/>
              </a:rPr>
              <a:t>gradients</a:t>
            </a:r>
            <a:endParaRPr lang="en-US" altLang="zh-CN" sz="1800" dirty="0">
              <a:cs typeface="Arial" panose="020B0604020202020204" pitchFamily="34" charset="0"/>
            </a:endParaRPr>
          </a:p>
        </p:txBody>
      </p:sp>
      <p:sp>
        <p:nvSpPr>
          <p:cNvPr id="17" name="object 4">
            <a:extLst>
              <a:ext uri="{FF2B5EF4-FFF2-40B4-BE49-F238E27FC236}">
                <a16:creationId xmlns:a16="http://schemas.microsoft.com/office/drawing/2014/main" id="{9E5881CA-AC39-3164-7709-551A4D6000CA}"/>
              </a:ext>
            </a:extLst>
          </p:cNvPr>
          <p:cNvSpPr txBox="1"/>
          <p:nvPr/>
        </p:nvSpPr>
        <p:spPr>
          <a:xfrm>
            <a:off x="6445885" y="1806956"/>
            <a:ext cx="2400935" cy="662940"/>
          </a:xfrm>
          <a:prstGeom prst="rect">
            <a:avLst/>
          </a:prstGeom>
        </p:spPr>
        <p:txBody>
          <a:bodyPr vert="horz" wrap="square" lIns="0" tIns="26670" rIns="0" bIns="0" rtlCol="0">
            <a:spAutoFit/>
          </a:bodyPr>
          <a:lstStyle/>
          <a:p>
            <a:pPr marL="12700" marR="5080">
              <a:lnSpc>
                <a:spcPts val="2110"/>
              </a:lnSpc>
              <a:spcBef>
                <a:spcPts val="210"/>
              </a:spcBef>
            </a:pPr>
            <a:r>
              <a:rPr sz="1800" u="sng" spc="-5" dirty="0">
                <a:solidFill>
                  <a:srgbClr val="1155CC"/>
                </a:solidFill>
                <a:uFill>
                  <a:solidFill>
                    <a:srgbClr val="1155CC"/>
                  </a:solidFill>
                </a:uFill>
                <a:cs typeface="Arial" panose="020B0604020202020204" pitchFamily="34" charset="0"/>
              </a:rPr>
              <a:t>Code</a:t>
            </a:r>
            <a:r>
              <a:rPr sz="1800" spc="-25" dirty="0">
                <a:solidFill>
                  <a:srgbClr val="1155CC"/>
                </a:solidFill>
                <a:cs typeface="Arial" panose="020B0604020202020204" pitchFamily="34" charset="0"/>
              </a:rPr>
              <a:t> </a:t>
            </a:r>
            <a:r>
              <a:rPr sz="1800" spc="-5" dirty="0">
                <a:cs typeface="Arial" panose="020B0604020202020204" pitchFamily="34" charset="0"/>
              </a:rPr>
              <a:t>is</a:t>
            </a:r>
            <a:r>
              <a:rPr sz="1800" spc="-25" dirty="0">
                <a:cs typeface="Arial" panose="020B0604020202020204" pitchFamily="34" charset="0"/>
              </a:rPr>
              <a:t> </a:t>
            </a:r>
            <a:r>
              <a:rPr sz="1800" dirty="0">
                <a:cs typeface="Arial" panose="020B0604020202020204" pitchFamily="34" charset="0"/>
              </a:rPr>
              <a:t>very</a:t>
            </a:r>
            <a:r>
              <a:rPr sz="1800" spc="-20" dirty="0">
                <a:cs typeface="Arial" panose="020B0604020202020204" pitchFamily="34" charset="0"/>
              </a:rPr>
              <a:t> </a:t>
            </a:r>
            <a:r>
              <a:rPr sz="1800" dirty="0">
                <a:cs typeface="Arial" panose="020B0604020202020204" pitchFamily="34" charset="0"/>
              </a:rPr>
              <a:t>simple</a:t>
            </a:r>
            <a:r>
              <a:rPr sz="1800" spc="-20" dirty="0">
                <a:cs typeface="Arial" panose="020B0604020202020204" pitchFamily="34" charset="0"/>
              </a:rPr>
              <a:t> </a:t>
            </a:r>
            <a:r>
              <a:rPr sz="1800" spc="-5" dirty="0">
                <a:cs typeface="Arial" panose="020B0604020202020204" pitchFamily="34" charset="0"/>
              </a:rPr>
              <a:t>but </a:t>
            </a:r>
            <a:r>
              <a:rPr sz="1800" spc="-484" dirty="0">
                <a:cs typeface="Arial" panose="020B0604020202020204" pitchFamily="34" charset="0"/>
              </a:rPr>
              <a:t> </a:t>
            </a:r>
            <a:r>
              <a:rPr sz="1800" spc="-5" dirty="0">
                <a:cs typeface="Arial" panose="020B0604020202020204" pitchFamily="34" charset="0"/>
              </a:rPr>
              <a:t>it</a:t>
            </a:r>
            <a:r>
              <a:rPr sz="1800" spc="-20" dirty="0">
                <a:cs typeface="Arial" panose="020B0604020202020204" pitchFamily="34" charset="0"/>
              </a:rPr>
              <a:t> </a:t>
            </a:r>
            <a:r>
              <a:rPr sz="1800" spc="-5" dirty="0">
                <a:cs typeface="Arial" panose="020B0604020202020204" pitchFamily="34" charset="0"/>
              </a:rPr>
              <a:t>uses</a:t>
            </a:r>
            <a:r>
              <a:rPr sz="1800" spc="-20" dirty="0">
                <a:cs typeface="Arial" panose="020B0604020202020204" pitchFamily="34" charset="0"/>
              </a:rPr>
              <a:t> </a:t>
            </a:r>
            <a:r>
              <a:rPr sz="1800" dirty="0">
                <a:cs typeface="Arial" panose="020B0604020202020204" pitchFamily="34" charset="0"/>
              </a:rPr>
              <a:t>a</a:t>
            </a:r>
            <a:r>
              <a:rPr sz="1800" spc="-20" dirty="0">
                <a:cs typeface="Arial" panose="020B0604020202020204" pitchFamily="34" charset="0"/>
              </a:rPr>
              <a:t> </a:t>
            </a:r>
            <a:r>
              <a:rPr sz="1800" dirty="0">
                <a:cs typeface="Arial" panose="020B0604020202020204" pitchFamily="34" charset="0"/>
              </a:rPr>
              <a:t>couple</a:t>
            </a:r>
            <a:r>
              <a:rPr sz="1800" spc="-15" dirty="0">
                <a:cs typeface="Arial" panose="020B0604020202020204" pitchFamily="34" charset="0"/>
              </a:rPr>
              <a:t> </a:t>
            </a:r>
            <a:r>
              <a:rPr sz="1800" dirty="0">
                <a:cs typeface="Arial" panose="020B0604020202020204" pitchFamily="34" charset="0"/>
              </a:rPr>
              <a:t>tricks:</a:t>
            </a:r>
          </a:p>
          <a:p>
            <a:pPr marL="12700">
              <a:lnSpc>
                <a:spcPts val="685"/>
              </a:lnSpc>
            </a:pPr>
            <a:r>
              <a:rPr sz="900" dirty="0">
                <a:cs typeface="Arial" panose="020B0604020202020204" pitchFamily="34" charset="0"/>
              </a:rPr>
              <a:t>(Code</a:t>
            </a:r>
            <a:r>
              <a:rPr sz="900" spc="-20" dirty="0">
                <a:cs typeface="Arial" panose="020B0604020202020204" pitchFamily="34" charset="0"/>
              </a:rPr>
              <a:t> </a:t>
            </a:r>
            <a:r>
              <a:rPr sz="900" dirty="0">
                <a:cs typeface="Arial" panose="020B0604020202020204" pitchFamily="34" charset="0"/>
              </a:rPr>
              <a:t>is</a:t>
            </a:r>
            <a:r>
              <a:rPr sz="900" spc="-20" dirty="0">
                <a:cs typeface="Arial" panose="020B0604020202020204" pitchFamily="34" charset="0"/>
              </a:rPr>
              <a:t> </a:t>
            </a:r>
            <a:r>
              <a:rPr sz="900" dirty="0">
                <a:cs typeface="Arial" panose="020B0604020202020204" pitchFamily="34" charset="0"/>
              </a:rPr>
              <a:t>licensed</a:t>
            </a:r>
            <a:r>
              <a:rPr sz="900" spc="-20" dirty="0">
                <a:cs typeface="Arial" panose="020B0604020202020204" pitchFamily="34" charset="0"/>
              </a:rPr>
              <a:t> </a:t>
            </a:r>
            <a:r>
              <a:rPr sz="900" dirty="0">
                <a:cs typeface="Arial" panose="020B0604020202020204" pitchFamily="34" charset="0"/>
              </a:rPr>
              <a:t>under</a:t>
            </a:r>
            <a:r>
              <a:rPr sz="900" spc="-15" dirty="0">
                <a:cs typeface="Arial" panose="020B0604020202020204" pitchFamily="34" charset="0"/>
              </a:rPr>
              <a:t> </a:t>
            </a:r>
            <a:r>
              <a:rPr sz="900" u="sng" dirty="0">
                <a:solidFill>
                  <a:srgbClr val="1155CC"/>
                </a:solidFill>
                <a:uFill>
                  <a:solidFill>
                    <a:srgbClr val="1155CC"/>
                  </a:solidFill>
                </a:uFill>
                <a:cs typeface="Arial" panose="020B0604020202020204" pitchFamily="34" charset="0"/>
              </a:rPr>
              <a:t>Apache</a:t>
            </a:r>
            <a:r>
              <a:rPr sz="900" u="sng" spc="-20" dirty="0">
                <a:solidFill>
                  <a:srgbClr val="1155CC"/>
                </a:solidFill>
                <a:uFill>
                  <a:solidFill>
                    <a:srgbClr val="1155CC"/>
                  </a:solidFill>
                </a:uFill>
                <a:cs typeface="Arial" panose="020B0604020202020204" pitchFamily="34" charset="0"/>
              </a:rPr>
              <a:t> </a:t>
            </a:r>
            <a:r>
              <a:rPr sz="900" u="sng" spc="-5" dirty="0">
                <a:solidFill>
                  <a:srgbClr val="1155CC"/>
                </a:solidFill>
                <a:uFill>
                  <a:solidFill>
                    <a:srgbClr val="1155CC"/>
                  </a:solidFill>
                </a:uFill>
                <a:cs typeface="Arial" panose="020B0604020202020204" pitchFamily="34" charset="0"/>
              </a:rPr>
              <a:t>2.0</a:t>
            </a:r>
            <a:r>
              <a:rPr sz="900" spc="-5" dirty="0">
                <a:cs typeface="Arial" panose="020B0604020202020204" pitchFamily="34" charset="0"/>
              </a:rPr>
              <a:t>)</a:t>
            </a:r>
            <a:endParaRPr sz="900" dirty="0">
              <a:cs typeface="Arial" panose="020B0604020202020204" pitchFamily="34" charset="0"/>
            </a:endParaRPr>
          </a:p>
        </p:txBody>
      </p:sp>
    </p:spTree>
    <p:extLst>
      <p:ext uri="{BB962C8B-B14F-4D97-AF65-F5344CB8AC3E}">
        <p14:creationId xmlns:p14="http://schemas.microsoft.com/office/powerpoint/2010/main" val="322357612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object 2">
            <a:extLst>
              <a:ext uri="{FF2B5EF4-FFF2-40B4-BE49-F238E27FC236}">
                <a16:creationId xmlns:a16="http://schemas.microsoft.com/office/drawing/2014/main" id="{314167B9-A6A7-0CE8-B26F-612B8C5E6805}"/>
              </a:ext>
            </a:extLst>
          </p:cNvPr>
          <p:cNvGrpSpPr/>
          <p:nvPr/>
        </p:nvGrpSpPr>
        <p:grpSpPr>
          <a:xfrm>
            <a:off x="190499" y="1411222"/>
            <a:ext cx="7190733" cy="3800857"/>
            <a:chOff x="100584" y="816863"/>
            <a:chExt cx="6355080" cy="3359150"/>
          </a:xfrm>
        </p:grpSpPr>
        <p:pic>
          <p:nvPicPr>
            <p:cNvPr id="12" name="object 3">
              <a:extLst>
                <a:ext uri="{FF2B5EF4-FFF2-40B4-BE49-F238E27FC236}">
                  <a16:creationId xmlns:a16="http://schemas.microsoft.com/office/drawing/2014/main" id="{E44EF1DC-D925-424C-1786-B0193F07A2FF}"/>
                </a:ext>
              </a:extLst>
            </p:cNvPr>
            <p:cNvPicPr/>
            <p:nvPr/>
          </p:nvPicPr>
          <p:blipFill>
            <a:blip r:embed="rId2" cstate="print"/>
            <a:stretch>
              <a:fillRect/>
            </a:stretch>
          </p:blipFill>
          <p:spPr>
            <a:xfrm>
              <a:off x="100584" y="816863"/>
              <a:ext cx="6355080" cy="3358896"/>
            </a:xfrm>
            <a:prstGeom prst="rect">
              <a:avLst/>
            </a:prstGeom>
          </p:spPr>
        </p:pic>
        <p:sp>
          <p:nvSpPr>
            <p:cNvPr id="13" name="object 4">
              <a:extLst>
                <a:ext uri="{FF2B5EF4-FFF2-40B4-BE49-F238E27FC236}">
                  <a16:creationId xmlns:a16="http://schemas.microsoft.com/office/drawing/2014/main" id="{FC7BCC80-AE17-8609-8757-691E1C45532F}"/>
                </a:ext>
              </a:extLst>
            </p:cNvPr>
            <p:cNvSpPr/>
            <p:nvPr/>
          </p:nvSpPr>
          <p:spPr>
            <a:xfrm>
              <a:off x="363500" y="2148761"/>
              <a:ext cx="5140325" cy="320675"/>
            </a:xfrm>
            <a:custGeom>
              <a:avLst/>
              <a:gdLst/>
              <a:ahLst/>
              <a:cxnLst/>
              <a:rect l="l" t="t" r="r" b="b"/>
              <a:pathLst>
                <a:path w="5140325" h="320675">
                  <a:moveTo>
                    <a:pt x="0" y="0"/>
                  </a:moveTo>
                  <a:lnTo>
                    <a:pt x="5140277" y="0"/>
                  </a:lnTo>
                  <a:lnTo>
                    <a:pt x="5140277" y="320236"/>
                  </a:lnTo>
                  <a:lnTo>
                    <a:pt x="0" y="320236"/>
                  </a:lnTo>
                  <a:lnTo>
                    <a:pt x="0" y="0"/>
                  </a:lnTo>
                  <a:close/>
                </a:path>
              </a:pathLst>
            </a:custGeom>
            <a:ln w="28560">
              <a:solidFill>
                <a:srgbClr val="0000FF"/>
              </a:solidFill>
            </a:ln>
          </p:spPr>
          <p:txBody>
            <a:bodyPr wrap="square" lIns="0" tIns="0" rIns="0" bIns="0" rtlCol="0"/>
            <a:lstStyle/>
            <a:p>
              <a:endParaRPr/>
            </a:p>
          </p:txBody>
        </p:sp>
        <p:sp>
          <p:nvSpPr>
            <p:cNvPr id="14" name="object 5">
              <a:extLst>
                <a:ext uri="{FF2B5EF4-FFF2-40B4-BE49-F238E27FC236}">
                  <a16:creationId xmlns:a16="http://schemas.microsoft.com/office/drawing/2014/main" id="{97AF01B9-0C47-A5C4-1A88-21ACE6CE891F}"/>
                </a:ext>
              </a:extLst>
            </p:cNvPr>
            <p:cNvSpPr/>
            <p:nvPr/>
          </p:nvSpPr>
          <p:spPr>
            <a:xfrm>
              <a:off x="381000" y="3379119"/>
              <a:ext cx="5140325" cy="320675"/>
            </a:xfrm>
            <a:custGeom>
              <a:avLst/>
              <a:gdLst/>
              <a:ahLst/>
              <a:cxnLst/>
              <a:rect l="l" t="t" r="r" b="b"/>
              <a:pathLst>
                <a:path w="5140325" h="320675">
                  <a:moveTo>
                    <a:pt x="0" y="0"/>
                  </a:moveTo>
                  <a:lnTo>
                    <a:pt x="5140277" y="0"/>
                  </a:lnTo>
                  <a:lnTo>
                    <a:pt x="5140277" y="320236"/>
                  </a:lnTo>
                  <a:lnTo>
                    <a:pt x="0" y="320236"/>
                  </a:lnTo>
                  <a:lnTo>
                    <a:pt x="0" y="0"/>
                  </a:lnTo>
                  <a:close/>
                </a:path>
              </a:pathLst>
            </a:custGeom>
            <a:ln w="28560">
              <a:solidFill>
                <a:srgbClr val="0000FF"/>
              </a:solidFill>
            </a:ln>
          </p:spPr>
          <p:txBody>
            <a:bodyPr wrap="square" lIns="0" tIns="0" rIns="0" bIns="0" rtlCol="0"/>
            <a:lstStyle/>
            <a:p>
              <a:endParaRPr/>
            </a:p>
          </p:txBody>
        </p:sp>
      </p:grpSp>
      <p:sp>
        <p:nvSpPr>
          <p:cNvPr id="2" name="标题 1">
            <a:extLst>
              <a:ext uri="{FF2B5EF4-FFF2-40B4-BE49-F238E27FC236}">
                <a16:creationId xmlns:a16="http://schemas.microsoft.com/office/drawing/2014/main" id="{8204D695-85BA-B4EE-2BA3-701C1A6696C4}"/>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err="1">
                <a:cs typeface="Arial" panose="020B0604020202020204" pitchFamily="34" charset="0"/>
              </a:rPr>
              <a:t>DeepDream</a:t>
            </a:r>
            <a:r>
              <a:rPr lang="en-US" altLang="zh-CN" dirty="0">
                <a:cs typeface="Arial" panose="020B0604020202020204" pitchFamily="34" charset="0"/>
              </a:rPr>
              <a:t>: Amplify existing features</a:t>
            </a:r>
            <a:endParaRPr lang="zh-CN" altLang="en-US" dirty="0">
              <a:cs typeface="Arial" panose="020B0604020202020204" pitchFamily="34" charset="0"/>
            </a:endParaRPr>
          </a:p>
        </p:txBody>
      </p:sp>
      <p:sp>
        <p:nvSpPr>
          <p:cNvPr id="15" name="object 9">
            <a:extLst>
              <a:ext uri="{FF2B5EF4-FFF2-40B4-BE49-F238E27FC236}">
                <a16:creationId xmlns:a16="http://schemas.microsoft.com/office/drawing/2014/main" id="{8C308C68-4E42-FA5E-B9F2-F7A153495075}"/>
              </a:ext>
            </a:extLst>
          </p:cNvPr>
          <p:cNvSpPr/>
          <p:nvPr/>
        </p:nvSpPr>
        <p:spPr>
          <a:xfrm>
            <a:off x="6385848" y="3134495"/>
            <a:ext cx="967740" cy="1216025"/>
          </a:xfrm>
          <a:custGeom>
            <a:avLst/>
            <a:gdLst/>
            <a:ahLst/>
            <a:cxnLst/>
            <a:rect l="l" t="t" r="r" b="b"/>
            <a:pathLst>
              <a:path w="967740" h="1216025">
                <a:moveTo>
                  <a:pt x="821994" y="28575"/>
                </a:moveTo>
                <a:lnTo>
                  <a:pt x="76200" y="28575"/>
                </a:lnTo>
                <a:lnTo>
                  <a:pt x="76200" y="0"/>
                </a:lnTo>
                <a:lnTo>
                  <a:pt x="0" y="38100"/>
                </a:lnTo>
                <a:lnTo>
                  <a:pt x="76200" y="76200"/>
                </a:lnTo>
                <a:lnTo>
                  <a:pt x="76200" y="47625"/>
                </a:lnTo>
                <a:lnTo>
                  <a:pt x="821994" y="47625"/>
                </a:lnTo>
                <a:lnTo>
                  <a:pt x="821994" y="28575"/>
                </a:lnTo>
                <a:close/>
              </a:path>
              <a:path w="967740" h="1216025">
                <a:moveTo>
                  <a:pt x="967270" y="184124"/>
                </a:moveTo>
                <a:lnTo>
                  <a:pt x="952881" y="171653"/>
                </a:lnTo>
                <a:lnTo>
                  <a:pt x="103085" y="1152067"/>
                </a:lnTo>
                <a:lnTo>
                  <a:pt x="81495" y="1133360"/>
                </a:lnTo>
                <a:lnTo>
                  <a:pt x="60375" y="1215885"/>
                </a:lnTo>
                <a:lnTo>
                  <a:pt x="139077" y="1183259"/>
                </a:lnTo>
                <a:lnTo>
                  <a:pt x="128549" y="1174140"/>
                </a:lnTo>
                <a:lnTo>
                  <a:pt x="117487" y="1164551"/>
                </a:lnTo>
                <a:lnTo>
                  <a:pt x="967270" y="184124"/>
                </a:lnTo>
                <a:close/>
              </a:path>
            </a:pathLst>
          </a:custGeom>
          <a:solidFill>
            <a:srgbClr val="0000FF"/>
          </a:solidFill>
        </p:spPr>
        <p:txBody>
          <a:bodyPr wrap="square" lIns="0" tIns="0" rIns="0" bIns="0" rtlCol="0"/>
          <a:lstStyle/>
          <a:p>
            <a:endParaRPr/>
          </a:p>
        </p:txBody>
      </p:sp>
      <p:sp>
        <p:nvSpPr>
          <p:cNvPr id="16" name="object 8">
            <a:extLst>
              <a:ext uri="{FF2B5EF4-FFF2-40B4-BE49-F238E27FC236}">
                <a16:creationId xmlns:a16="http://schemas.microsoft.com/office/drawing/2014/main" id="{0B73B757-E929-BEA6-2705-A01C241599F9}"/>
              </a:ext>
            </a:extLst>
          </p:cNvPr>
          <p:cNvSpPr txBox="1"/>
          <p:nvPr/>
        </p:nvSpPr>
        <p:spPr>
          <a:xfrm>
            <a:off x="7300026" y="3010870"/>
            <a:ext cx="1207135" cy="299720"/>
          </a:xfrm>
          <a:prstGeom prst="rect">
            <a:avLst/>
          </a:prstGeom>
        </p:spPr>
        <p:txBody>
          <a:bodyPr vert="horz" wrap="square" lIns="0" tIns="12700" rIns="0" bIns="0" rtlCol="0">
            <a:spAutoFit/>
          </a:bodyPr>
          <a:lstStyle/>
          <a:p>
            <a:pPr marL="12700">
              <a:lnSpc>
                <a:spcPct val="100000"/>
              </a:lnSpc>
              <a:spcBef>
                <a:spcPts val="100"/>
              </a:spcBef>
            </a:pPr>
            <a:r>
              <a:rPr sz="1800" dirty="0">
                <a:cs typeface="Arial" panose="020B0604020202020204" pitchFamily="34" charset="0"/>
              </a:rPr>
              <a:t>Jitter</a:t>
            </a:r>
            <a:r>
              <a:rPr sz="1800" spc="-80" dirty="0">
                <a:cs typeface="Arial" panose="020B0604020202020204" pitchFamily="34" charset="0"/>
              </a:rPr>
              <a:t> </a:t>
            </a:r>
            <a:r>
              <a:rPr sz="1800" spc="-5" dirty="0">
                <a:cs typeface="Arial" panose="020B0604020202020204" pitchFamily="34" charset="0"/>
              </a:rPr>
              <a:t>image</a:t>
            </a:r>
            <a:endParaRPr sz="1800" dirty="0">
              <a:cs typeface="Arial" panose="020B0604020202020204" pitchFamily="34" charset="0"/>
            </a:endParaRPr>
          </a:p>
        </p:txBody>
      </p:sp>
      <p:grpSp>
        <p:nvGrpSpPr>
          <p:cNvPr id="3" name="object 10">
            <a:extLst>
              <a:ext uri="{FF2B5EF4-FFF2-40B4-BE49-F238E27FC236}">
                <a16:creationId xmlns:a16="http://schemas.microsoft.com/office/drawing/2014/main" id="{13B45FE6-70D2-91DC-49EF-B07A5153B924}"/>
              </a:ext>
            </a:extLst>
          </p:cNvPr>
          <p:cNvGrpSpPr/>
          <p:nvPr/>
        </p:nvGrpSpPr>
        <p:grpSpPr>
          <a:xfrm>
            <a:off x="487987" y="3936226"/>
            <a:ext cx="6811973" cy="362842"/>
            <a:chOff x="366719" y="3058869"/>
            <a:chExt cx="6050915" cy="301625"/>
          </a:xfrm>
        </p:grpSpPr>
        <p:sp>
          <p:nvSpPr>
            <p:cNvPr id="4" name="object 11">
              <a:extLst>
                <a:ext uri="{FF2B5EF4-FFF2-40B4-BE49-F238E27FC236}">
                  <a16:creationId xmlns:a16="http://schemas.microsoft.com/office/drawing/2014/main" id="{34644C53-0025-28EC-9EBA-47DA386B77DA}"/>
                </a:ext>
              </a:extLst>
            </p:cNvPr>
            <p:cNvSpPr/>
            <p:nvPr/>
          </p:nvSpPr>
          <p:spPr>
            <a:xfrm>
              <a:off x="5595368" y="3147955"/>
              <a:ext cx="822325" cy="76200"/>
            </a:xfrm>
            <a:custGeom>
              <a:avLst/>
              <a:gdLst/>
              <a:ahLst/>
              <a:cxnLst/>
              <a:rect l="l" t="t" r="r" b="b"/>
              <a:pathLst>
                <a:path w="822325" h="76200">
                  <a:moveTo>
                    <a:pt x="76199" y="0"/>
                  </a:moveTo>
                  <a:lnTo>
                    <a:pt x="0" y="38100"/>
                  </a:lnTo>
                  <a:lnTo>
                    <a:pt x="76199" y="76200"/>
                  </a:lnTo>
                  <a:lnTo>
                    <a:pt x="76199" y="47625"/>
                  </a:lnTo>
                  <a:lnTo>
                    <a:pt x="63499" y="47625"/>
                  </a:lnTo>
                  <a:lnTo>
                    <a:pt x="63499" y="28575"/>
                  </a:lnTo>
                  <a:lnTo>
                    <a:pt x="76199" y="28575"/>
                  </a:lnTo>
                  <a:lnTo>
                    <a:pt x="76199" y="0"/>
                  </a:lnTo>
                  <a:close/>
                </a:path>
                <a:path w="822325" h="76200">
                  <a:moveTo>
                    <a:pt x="76199" y="28575"/>
                  </a:moveTo>
                  <a:lnTo>
                    <a:pt x="63499" y="28575"/>
                  </a:lnTo>
                  <a:lnTo>
                    <a:pt x="63499" y="47625"/>
                  </a:lnTo>
                  <a:lnTo>
                    <a:pt x="76199" y="47625"/>
                  </a:lnTo>
                  <a:lnTo>
                    <a:pt x="76199" y="28575"/>
                  </a:lnTo>
                  <a:close/>
                </a:path>
                <a:path w="822325" h="76200">
                  <a:moveTo>
                    <a:pt x="821994" y="28575"/>
                  </a:moveTo>
                  <a:lnTo>
                    <a:pt x="76199" y="28575"/>
                  </a:lnTo>
                  <a:lnTo>
                    <a:pt x="76199" y="47625"/>
                  </a:lnTo>
                  <a:lnTo>
                    <a:pt x="821994" y="47625"/>
                  </a:lnTo>
                  <a:lnTo>
                    <a:pt x="821994" y="28575"/>
                  </a:lnTo>
                  <a:close/>
                </a:path>
              </a:pathLst>
            </a:custGeom>
            <a:solidFill>
              <a:srgbClr val="FF0000"/>
            </a:solidFill>
          </p:spPr>
          <p:txBody>
            <a:bodyPr wrap="square" lIns="0" tIns="0" rIns="0" bIns="0" rtlCol="0"/>
            <a:lstStyle/>
            <a:p>
              <a:endParaRPr/>
            </a:p>
          </p:txBody>
        </p:sp>
        <p:sp>
          <p:nvSpPr>
            <p:cNvPr id="6" name="object 12">
              <a:extLst>
                <a:ext uri="{FF2B5EF4-FFF2-40B4-BE49-F238E27FC236}">
                  <a16:creationId xmlns:a16="http://schemas.microsoft.com/office/drawing/2014/main" id="{35F1D4E5-E6E3-9DBB-7B22-A1E3240D5350}"/>
                </a:ext>
              </a:extLst>
            </p:cNvPr>
            <p:cNvSpPr/>
            <p:nvPr/>
          </p:nvSpPr>
          <p:spPr>
            <a:xfrm>
              <a:off x="381000" y="3073149"/>
              <a:ext cx="5140325" cy="273050"/>
            </a:xfrm>
            <a:custGeom>
              <a:avLst/>
              <a:gdLst/>
              <a:ahLst/>
              <a:cxnLst/>
              <a:rect l="l" t="t" r="r" b="b"/>
              <a:pathLst>
                <a:path w="5140325" h="273050">
                  <a:moveTo>
                    <a:pt x="0" y="0"/>
                  </a:moveTo>
                  <a:lnTo>
                    <a:pt x="5140277" y="0"/>
                  </a:lnTo>
                  <a:lnTo>
                    <a:pt x="5140277" y="272860"/>
                  </a:lnTo>
                  <a:lnTo>
                    <a:pt x="0" y="272860"/>
                  </a:lnTo>
                  <a:lnTo>
                    <a:pt x="0" y="0"/>
                  </a:lnTo>
                  <a:close/>
                </a:path>
              </a:pathLst>
            </a:custGeom>
            <a:ln w="28560">
              <a:solidFill>
                <a:srgbClr val="FF0000"/>
              </a:solidFill>
            </a:ln>
          </p:spPr>
          <p:txBody>
            <a:bodyPr wrap="square" lIns="0" tIns="0" rIns="0" bIns="0" rtlCol="0"/>
            <a:lstStyle/>
            <a:p>
              <a:endParaRPr/>
            </a:p>
          </p:txBody>
        </p:sp>
      </p:grpSp>
      <p:sp>
        <p:nvSpPr>
          <p:cNvPr id="8" name="文本框 7">
            <a:extLst>
              <a:ext uri="{FF2B5EF4-FFF2-40B4-BE49-F238E27FC236}">
                <a16:creationId xmlns:a16="http://schemas.microsoft.com/office/drawing/2014/main" id="{1228AECE-CD33-C6F9-6ADC-852D994B173D}"/>
              </a:ext>
            </a:extLst>
          </p:cNvPr>
          <p:cNvSpPr txBox="1"/>
          <p:nvPr/>
        </p:nvSpPr>
        <p:spPr>
          <a:xfrm>
            <a:off x="7240394" y="3867847"/>
            <a:ext cx="1903606" cy="646331"/>
          </a:xfrm>
          <a:prstGeom prst="rect">
            <a:avLst/>
          </a:prstGeom>
          <a:noFill/>
        </p:spPr>
        <p:txBody>
          <a:bodyPr wrap="square">
            <a:spAutoFit/>
          </a:bodyPr>
          <a:lstStyle/>
          <a:p>
            <a:pPr marL="12700">
              <a:lnSpc>
                <a:spcPct val="100000"/>
              </a:lnSpc>
            </a:pPr>
            <a:r>
              <a:rPr lang="en-US" altLang="zh-CN" sz="1800" spc="-5" dirty="0">
                <a:cs typeface="Arial" panose="020B0604020202020204" pitchFamily="34" charset="0"/>
              </a:rPr>
              <a:t>L1</a:t>
            </a:r>
            <a:r>
              <a:rPr lang="en-US" altLang="zh-CN" sz="1800" spc="-45" dirty="0">
                <a:cs typeface="Arial" panose="020B0604020202020204" pitchFamily="34" charset="0"/>
              </a:rPr>
              <a:t> </a:t>
            </a:r>
            <a:r>
              <a:rPr lang="en-US" altLang="zh-CN" sz="1800" spc="-5" dirty="0">
                <a:cs typeface="Arial" panose="020B0604020202020204" pitchFamily="34" charset="0"/>
              </a:rPr>
              <a:t>Normalize</a:t>
            </a:r>
            <a:r>
              <a:rPr lang="en-US" altLang="zh-CN" sz="1800" spc="-45" dirty="0">
                <a:cs typeface="Arial" panose="020B0604020202020204" pitchFamily="34" charset="0"/>
              </a:rPr>
              <a:t> </a:t>
            </a:r>
            <a:br>
              <a:rPr lang="en-US" altLang="zh-CN" sz="1800" spc="-45" dirty="0">
                <a:cs typeface="Arial" panose="020B0604020202020204" pitchFamily="34" charset="0"/>
              </a:rPr>
            </a:br>
            <a:r>
              <a:rPr lang="en-US" altLang="zh-CN" sz="1800" spc="-5" dirty="0">
                <a:cs typeface="Arial" panose="020B0604020202020204" pitchFamily="34" charset="0"/>
              </a:rPr>
              <a:t>gradients</a:t>
            </a:r>
            <a:endParaRPr lang="en-US" altLang="zh-CN" sz="1800" dirty="0">
              <a:cs typeface="Arial" panose="020B0604020202020204" pitchFamily="34" charset="0"/>
            </a:endParaRPr>
          </a:p>
        </p:txBody>
      </p:sp>
      <p:sp>
        <p:nvSpPr>
          <p:cNvPr id="7" name="矩形 6">
            <a:extLst>
              <a:ext uri="{FF2B5EF4-FFF2-40B4-BE49-F238E27FC236}">
                <a16:creationId xmlns:a16="http://schemas.microsoft.com/office/drawing/2014/main" id="{D5B4BC02-91B3-385F-72D0-FDDF7C6C43B3}"/>
              </a:ext>
            </a:extLst>
          </p:cNvPr>
          <p:cNvSpPr/>
          <p:nvPr/>
        </p:nvSpPr>
        <p:spPr>
          <a:xfrm>
            <a:off x="504064" y="4673240"/>
            <a:ext cx="5816245" cy="416920"/>
          </a:xfrm>
          <a:prstGeom prst="rect">
            <a:avLst/>
          </a:prstGeom>
          <a:noFill/>
          <a:ln w="317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object 7">
            <a:extLst>
              <a:ext uri="{FF2B5EF4-FFF2-40B4-BE49-F238E27FC236}">
                <a16:creationId xmlns:a16="http://schemas.microsoft.com/office/drawing/2014/main" id="{CE2B6255-9DB1-5558-C986-24C8E72CFE8C}"/>
              </a:ext>
            </a:extLst>
          </p:cNvPr>
          <p:cNvSpPr/>
          <p:nvPr/>
        </p:nvSpPr>
        <p:spPr>
          <a:xfrm>
            <a:off x="6320309" y="4805020"/>
            <a:ext cx="989207" cy="91664"/>
          </a:xfrm>
          <a:custGeom>
            <a:avLst/>
            <a:gdLst/>
            <a:ahLst/>
            <a:cxnLst/>
            <a:rect l="l" t="t" r="r" b="b"/>
            <a:pathLst>
              <a:path w="822325" h="76200">
                <a:moveTo>
                  <a:pt x="76199" y="0"/>
                </a:moveTo>
                <a:lnTo>
                  <a:pt x="0" y="38100"/>
                </a:lnTo>
                <a:lnTo>
                  <a:pt x="76199" y="76200"/>
                </a:lnTo>
                <a:lnTo>
                  <a:pt x="76199" y="47625"/>
                </a:lnTo>
                <a:lnTo>
                  <a:pt x="63499" y="47625"/>
                </a:lnTo>
                <a:lnTo>
                  <a:pt x="63499" y="28575"/>
                </a:lnTo>
                <a:lnTo>
                  <a:pt x="76199" y="28575"/>
                </a:lnTo>
                <a:lnTo>
                  <a:pt x="76199" y="0"/>
                </a:lnTo>
                <a:close/>
              </a:path>
              <a:path w="822325" h="76200">
                <a:moveTo>
                  <a:pt x="76199" y="28575"/>
                </a:moveTo>
                <a:lnTo>
                  <a:pt x="63499" y="28575"/>
                </a:lnTo>
                <a:lnTo>
                  <a:pt x="63499" y="47625"/>
                </a:lnTo>
                <a:lnTo>
                  <a:pt x="76199" y="47625"/>
                </a:lnTo>
                <a:lnTo>
                  <a:pt x="76199" y="28575"/>
                </a:lnTo>
                <a:close/>
              </a:path>
              <a:path w="822325" h="76200">
                <a:moveTo>
                  <a:pt x="821994" y="28575"/>
                </a:moveTo>
                <a:lnTo>
                  <a:pt x="76199" y="28575"/>
                </a:lnTo>
                <a:lnTo>
                  <a:pt x="76199" y="47625"/>
                </a:lnTo>
                <a:lnTo>
                  <a:pt x="821994" y="47625"/>
                </a:lnTo>
                <a:lnTo>
                  <a:pt x="821994" y="28575"/>
                </a:lnTo>
                <a:close/>
              </a:path>
            </a:pathLst>
          </a:custGeom>
          <a:solidFill>
            <a:srgbClr val="6AA84F"/>
          </a:solidFill>
        </p:spPr>
        <p:txBody>
          <a:bodyPr wrap="square" lIns="0" tIns="0" rIns="0" bIns="0" rtlCol="0"/>
          <a:lstStyle/>
          <a:p>
            <a:endParaRPr/>
          </a:p>
        </p:txBody>
      </p:sp>
      <p:sp>
        <p:nvSpPr>
          <p:cNvPr id="17" name="文本框 16">
            <a:extLst>
              <a:ext uri="{FF2B5EF4-FFF2-40B4-BE49-F238E27FC236}">
                <a16:creationId xmlns:a16="http://schemas.microsoft.com/office/drawing/2014/main" id="{57180576-C9EE-BF5C-8F34-F363A5DD5407}"/>
              </a:ext>
            </a:extLst>
          </p:cNvPr>
          <p:cNvSpPr txBox="1"/>
          <p:nvPr/>
        </p:nvSpPr>
        <p:spPr>
          <a:xfrm>
            <a:off x="7240394" y="4661317"/>
            <a:ext cx="5905500" cy="369332"/>
          </a:xfrm>
          <a:prstGeom prst="rect">
            <a:avLst/>
          </a:prstGeom>
          <a:noFill/>
        </p:spPr>
        <p:txBody>
          <a:bodyPr wrap="square">
            <a:spAutoFit/>
          </a:bodyPr>
          <a:lstStyle/>
          <a:p>
            <a:r>
              <a:rPr lang="en-US" altLang="zh-CN" spc="-5" dirty="0"/>
              <a:t>Clip</a:t>
            </a:r>
            <a:r>
              <a:rPr lang="en-US" altLang="zh-CN" spc="-15" dirty="0"/>
              <a:t> </a:t>
            </a:r>
            <a:r>
              <a:rPr lang="en-US" altLang="zh-CN" spc="-5" dirty="0"/>
              <a:t>pixel</a:t>
            </a:r>
            <a:r>
              <a:rPr lang="en-US" altLang="zh-CN" spc="-10" dirty="0"/>
              <a:t> </a:t>
            </a:r>
            <a:r>
              <a:rPr lang="en-US" altLang="zh-CN" dirty="0"/>
              <a:t>values</a:t>
            </a:r>
            <a:endParaRPr lang="zh-CN" altLang="en-US" dirty="0"/>
          </a:p>
        </p:txBody>
      </p:sp>
      <p:sp>
        <p:nvSpPr>
          <p:cNvPr id="18" name="object 4">
            <a:extLst>
              <a:ext uri="{FF2B5EF4-FFF2-40B4-BE49-F238E27FC236}">
                <a16:creationId xmlns:a16="http://schemas.microsoft.com/office/drawing/2014/main" id="{9E5881CA-AC39-3164-7709-551A4D6000CA}"/>
              </a:ext>
            </a:extLst>
          </p:cNvPr>
          <p:cNvSpPr txBox="1"/>
          <p:nvPr/>
        </p:nvSpPr>
        <p:spPr>
          <a:xfrm>
            <a:off x="6445885" y="1806956"/>
            <a:ext cx="2400935" cy="662940"/>
          </a:xfrm>
          <a:prstGeom prst="rect">
            <a:avLst/>
          </a:prstGeom>
        </p:spPr>
        <p:txBody>
          <a:bodyPr vert="horz" wrap="square" lIns="0" tIns="26670" rIns="0" bIns="0" rtlCol="0">
            <a:spAutoFit/>
          </a:bodyPr>
          <a:lstStyle/>
          <a:p>
            <a:pPr marL="12700" marR="5080">
              <a:lnSpc>
                <a:spcPts val="2110"/>
              </a:lnSpc>
              <a:spcBef>
                <a:spcPts val="210"/>
              </a:spcBef>
            </a:pPr>
            <a:r>
              <a:rPr sz="1800" u="sng" spc="-5" dirty="0">
                <a:solidFill>
                  <a:srgbClr val="1155CC"/>
                </a:solidFill>
                <a:uFill>
                  <a:solidFill>
                    <a:srgbClr val="1155CC"/>
                  </a:solidFill>
                </a:uFill>
                <a:cs typeface="Arial" panose="020B0604020202020204" pitchFamily="34" charset="0"/>
              </a:rPr>
              <a:t>Code</a:t>
            </a:r>
            <a:r>
              <a:rPr sz="1800" spc="-25" dirty="0">
                <a:solidFill>
                  <a:srgbClr val="1155CC"/>
                </a:solidFill>
                <a:cs typeface="Arial" panose="020B0604020202020204" pitchFamily="34" charset="0"/>
              </a:rPr>
              <a:t> </a:t>
            </a:r>
            <a:r>
              <a:rPr sz="1800" spc="-5" dirty="0">
                <a:cs typeface="Arial" panose="020B0604020202020204" pitchFamily="34" charset="0"/>
              </a:rPr>
              <a:t>is</a:t>
            </a:r>
            <a:r>
              <a:rPr sz="1800" spc="-25" dirty="0">
                <a:cs typeface="Arial" panose="020B0604020202020204" pitchFamily="34" charset="0"/>
              </a:rPr>
              <a:t> </a:t>
            </a:r>
            <a:r>
              <a:rPr sz="1800" dirty="0">
                <a:cs typeface="Arial" panose="020B0604020202020204" pitchFamily="34" charset="0"/>
              </a:rPr>
              <a:t>very</a:t>
            </a:r>
            <a:r>
              <a:rPr sz="1800" spc="-20" dirty="0">
                <a:cs typeface="Arial" panose="020B0604020202020204" pitchFamily="34" charset="0"/>
              </a:rPr>
              <a:t> </a:t>
            </a:r>
            <a:r>
              <a:rPr sz="1800" dirty="0">
                <a:cs typeface="Arial" panose="020B0604020202020204" pitchFamily="34" charset="0"/>
              </a:rPr>
              <a:t>simple</a:t>
            </a:r>
            <a:r>
              <a:rPr sz="1800" spc="-20" dirty="0">
                <a:cs typeface="Arial" panose="020B0604020202020204" pitchFamily="34" charset="0"/>
              </a:rPr>
              <a:t> </a:t>
            </a:r>
            <a:r>
              <a:rPr sz="1800" spc="-5" dirty="0">
                <a:cs typeface="Arial" panose="020B0604020202020204" pitchFamily="34" charset="0"/>
              </a:rPr>
              <a:t>but </a:t>
            </a:r>
            <a:r>
              <a:rPr sz="1800" spc="-484" dirty="0">
                <a:cs typeface="Arial" panose="020B0604020202020204" pitchFamily="34" charset="0"/>
              </a:rPr>
              <a:t> </a:t>
            </a:r>
            <a:r>
              <a:rPr sz="1800" spc="-5" dirty="0">
                <a:cs typeface="Arial" panose="020B0604020202020204" pitchFamily="34" charset="0"/>
              </a:rPr>
              <a:t>it</a:t>
            </a:r>
            <a:r>
              <a:rPr sz="1800" spc="-20" dirty="0">
                <a:cs typeface="Arial" panose="020B0604020202020204" pitchFamily="34" charset="0"/>
              </a:rPr>
              <a:t> </a:t>
            </a:r>
            <a:r>
              <a:rPr sz="1800" spc="-5" dirty="0">
                <a:cs typeface="Arial" panose="020B0604020202020204" pitchFamily="34" charset="0"/>
              </a:rPr>
              <a:t>uses</a:t>
            </a:r>
            <a:r>
              <a:rPr sz="1800" spc="-20" dirty="0">
                <a:cs typeface="Arial" panose="020B0604020202020204" pitchFamily="34" charset="0"/>
              </a:rPr>
              <a:t> </a:t>
            </a:r>
            <a:r>
              <a:rPr sz="1800" dirty="0">
                <a:cs typeface="Arial" panose="020B0604020202020204" pitchFamily="34" charset="0"/>
              </a:rPr>
              <a:t>a</a:t>
            </a:r>
            <a:r>
              <a:rPr sz="1800" spc="-20" dirty="0">
                <a:cs typeface="Arial" panose="020B0604020202020204" pitchFamily="34" charset="0"/>
              </a:rPr>
              <a:t> </a:t>
            </a:r>
            <a:r>
              <a:rPr sz="1800" dirty="0">
                <a:cs typeface="Arial" panose="020B0604020202020204" pitchFamily="34" charset="0"/>
              </a:rPr>
              <a:t>couple</a:t>
            </a:r>
            <a:r>
              <a:rPr sz="1800" spc="-15" dirty="0">
                <a:cs typeface="Arial" panose="020B0604020202020204" pitchFamily="34" charset="0"/>
              </a:rPr>
              <a:t> </a:t>
            </a:r>
            <a:r>
              <a:rPr sz="1800" dirty="0">
                <a:cs typeface="Arial" panose="020B0604020202020204" pitchFamily="34" charset="0"/>
              </a:rPr>
              <a:t>tricks:</a:t>
            </a:r>
          </a:p>
          <a:p>
            <a:pPr marL="12700">
              <a:lnSpc>
                <a:spcPts val="685"/>
              </a:lnSpc>
            </a:pPr>
            <a:r>
              <a:rPr sz="900" dirty="0">
                <a:cs typeface="Arial" panose="020B0604020202020204" pitchFamily="34" charset="0"/>
              </a:rPr>
              <a:t>(Code</a:t>
            </a:r>
            <a:r>
              <a:rPr sz="900" spc="-20" dirty="0">
                <a:cs typeface="Arial" panose="020B0604020202020204" pitchFamily="34" charset="0"/>
              </a:rPr>
              <a:t> </a:t>
            </a:r>
            <a:r>
              <a:rPr sz="900" dirty="0">
                <a:cs typeface="Arial" panose="020B0604020202020204" pitchFamily="34" charset="0"/>
              </a:rPr>
              <a:t>is</a:t>
            </a:r>
            <a:r>
              <a:rPr sz="900" spc="-20" dirty="0">
                <a:cs typeface="Arial" panose="020B0604020202020204" pitchFamily="34" charset="0"/>
              </a:rPr>
              <a:t> </a:t>
            </a:r>
            <a:r>
              <a:rPr sz="900" dirty="0">
                <a:cs typeface="Arial" panose="020B0604020202020204" pitchFamily="34" charset="0"/>
              </a:rPr>
              <a:t>licensed</a:t>
            </a:r>
            <a:r>
              <a:rPr sz="900" spc="-20" dirty="0">
                <a:cs typeface="Arial" panose="020B0604020202020204" pitchFamily="34" charset="0"/>
              </a:rPr>
              <a:t> </a:t>
            </a:r>
            <a:r>
              <a:rPr sz="900" dirty="0">
                <a:cs typeface="Arial" panose="020B0604020202020204" pitchFamily="34" charset="0"/>
              </a:rPr>
              <a:t>under</a:t>
            </a:r>
            <a:r>
              <a:rPr sz="900" spc="-15" dirty="0">
                <a:cs typeface="Arial" panose="020B0604020202020204" pitchFamily="34" charset="0"/>
              </a:rPr>
              <a:t> </a:t>
            </a:r>
            <a:r>
              <a:rPr sz="900" u="sng" dirty="0">
                <a:solidFill>
                  <a:srgbClr val="1155CC"/>
                </a:solidFill>
                <a:uFill>
                  <a:solidFill>
                    <a:srgbClr val="1155CC"/>
                  </a:solidFill>
                </a:uFill>
                <a:cs typeface="Arial" panose="020B0604020202020204" pitchFamily="34" charset="0"/>
              </a:rPr>
              <a:t>Apache</a:t>
            </a:r>
            <a:r>
              <a:rPr sz="900" u="sng" spc="-20" dirty="0">
                <a:solidFill>
                  <a:srgbClr val="1155CC"/>
                </a:solidFill>
                <a:uFill>
                  <a:solidFill>
                    <a:srgbClr val="1155CC"/>
                  </a:solidFill>
                </a:uFill>
                <a:cs typeface="Arial" panose="020B0604020202020204" pitchFamily="34" charset="0"/>
              </a:rPr>
              <a:t> </a:t>
            </a:r>
            <a:r>
              <a:rPr sz="900" u="sng" spc="-5" dirty="0">
                <a:solidFill>
                  <a:srgbClr val="1155CC"/>
                </a:solidFill>
                <a:uFill>
                  <a:solidFill>
                    <a:srgbClr val="1155CC"/>
                  </a:solidFill>
                </a:uFill>
                <a:cs typeface="Arial" panose="020B0604020202020204" pitchFamily="34" charset="0"/>
              </a:rPr>
              <a:t>2.0</a:t>
            </a:r>
            <a:r>
              <a:rPr sz="900" spc="-5" dirty="0">
                <a:cs typeface="Arial" panose="020B0604020202020204" pitchFamily="34" charset="0"/>
              </a:rPr>
              <a:t>)</a:t>
            </a:r>
            <a:endParaRPr sz="900" dirty="0">
              <a:cs typeface="Arial" panose="020B0604020202020204" pitchFamily="34" charset="0"/>
            </a:endParaRPr>
          </a:p>
        </p:txBody>
      </p:sp>
    </p:spTree>
    <p:extLst>
      <p:ext uri="{BB962C8B-B14F-4D97-AF65-F5344CB8AC3E}">
        <p14:creationId xmlns:p14="http://schemas.microsoft.com/office/powerpoint/2010/main" val="2814764781"/>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2BA38-8ED7-F9C1-4044-6A99E636C577}"/>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err="1">
                <a:cs typeface="Arial" panose="020B0604020202020204" pitchFamily="34" charset="0"/>
              </a:rPr>
              <a:t>DeepDream</a:t>
            </a:r>
            <a:r>
              <a:rPr lang="en-US" altLang="zh-CN" dirty="0">
                <a:cs typeface="Arial" panose="020B0604020202020204" pitchFamily="34" charset="0"/>
              </a:rPr>
              <a:t>: Amplify existing features</a:t>
            </a:r>
            <a:endParaRPr lang="zh-CN" altLang="en-US" dirty="0">
              <a:cs typeface="Arial" panose="020B0604020202020204" pitchFamily="34" charset="0"/>
            </a:endParaRPr>
          </a:p>
        </p:txBody>
      </p:sp>
      <p:pic>
        <p:nvPicPr>
          <p:cNvPr id="4" name="object 2">
            <a:extLst>
              <a:ext uri="{FF2B5EF4-FFF2-40B4-BE49-F238E27FC236}">
                <a16:creationId xmlns:a16="http://schemas.microsoft.com/office/drawing/2014/main" id="{B9BAE9D8-4EC8-726C-D71C-190892D91821}"/>
              </a:ext>
            </a:extLst>
          </p:cNvPr>
          <p:cNvPicPr/>
          <p:nvPr/>
        </p:nvPicPr>
        <p:blipFill>
          <a:blip r:embed="rId2" cstate="print"/>
          <a:stretch>
            <a:fillRect/>
          </a:stretch>
        </p:blipFill>
        <p:spPr>
          <a:xfrm>
            <a:off x="465215" y="1445480"/>
            <a:ext cx="8217408" cy="4614671"/>
          </a:xfrm>
          <a:prstGeom prst="rect">
            <a:avLst/>
          </a:prstGeom>
        </p:spPr>
      </p:pic>
    </p:spTree>
    <p:extLst>
      <p:ext uri="{BB962C8B-B14F-4D97-AF65-F5344CB8AC3E}">
        <p14:creationId xmlns:p14="http://schemas.microsoft.com/office/powerpoint/2010/main" val="1131230369"/>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0" y="857251"/>
            <a:ext cx="0" cy="589905"/>
          </a:xfrm>
          <a:prstGeom prst="rect">
            <a:avLst/>
          </a:prstGeom>
        </p:spPr>
        <p:txBody>
          <a:bodyPr vert="horz" wrap="square" lIns="0" tIns="0" rIns="0" bIns="0" rtlCol="0">
            <a:spAutoFit/>
          </a:bodyPr>
          <a:lstStyle/>
          <a:p>
            <a:pPr marL="38100">
              <a:lnSpc>
                <a:spcPts val="2310"/>
              </a:lnSpc>
            </a:pPr>
            <a:fld id="{81D60167-4931-47E6-BA6A-407CBD079E47}" type="slidenum">
              <a:rPr dirty="0"/>
              <a:pPr marL="38100">
                <a:lnSpc>
                  <a:spcPts val="2310"/>
                </a:lnSpc>
              </a:pPr>
              <a:t>63</a:t>
            </a:fld>
            <a:endParaRPr dirty="0"/>
          </a:p>
        </p:txBody>
      </p:sp>
      <p:sp>
        <p:nvSpPr>
          <p:cNvPr id="5" name="object 5"/>
          <p:cNvSpPr txBox="1">
            <a:spLocks noGrp="1"/>
          </p:cNvSpPr>
          <p:nvPr>
            <p:ph type="dt" sz="half" idx="6"/>
          </p:nvPr>
        </p:nvSpPr>
        <p:spPr>
          <a:xfrm>
            <a:off x="0" y="857251"/>
            <a:ext cx="0" cy="2654573"/>
          </a:xfrm>
          <a:prstGeom prst="rect">
            <a:avLst/>
          </a:prstGeom>
        </p:spPr>
        <p:txBody>
          <a:bodyPr vert="horz" wrap="square" lIns="0" tIns="0" rIns="0" bIns="0" rtlCol="0">
            <a:spAutoFit/>
          </a:bodyPr>
          <a:lstStyle/>
          <a:p>
            <a:pPr marL="12700">
              <a:lnSpc>
                <a:spcPts val="2310"/>
              </a:lnSpc>
            </a:pPr>
            <a:r>
              <a:rPr spc="-5" dirty="0"/>
              <a:t>Lecture</a:t>
            </a:r>
            <a:r>
              <a:rPr spc="-55" dirty="0"/>
              <a:t> </a:t>
            </a:r>
            <a:r>
              <a:rPr dirty="0"/>
              <a:t>8</a:t>
            </a:r>
            <a:r>
              <a:rPr spc="-50" dirty="0"/>
              <a:t> </a:t>
            </a:r>
            <a:r>
              <a:rPr dirty="0"/>
              <a:t>-</a:t>
            </a:r>
          </a:p>
        </p:txBody>
      </p:sp>
      <p:sp>
        <p:nvSpPr>
          <p:cNvPr id="6" name="object 6"/>
          <p:cNvSpPr txBox="1"/>
          <p:nvPr/>
        </p:nvSpPr>
        <p:spPr>
          <a:xfrm>
            <a:off x="7461971" y="5680387"/>
            <a:ext cx="1591310" cy="294953"/>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MT"/>
                <a:cs typeface="Arial MT"/>
              </a:rPr>
              <a:t>April</a:t>
            </a:r>
            <a:r>
              <a:rPr sz="2000" spc="-40" dirty="0">
                <a:solidFill>
                  <a:srgbClr val="FFFFFF"/>
                </a:solidFill>
                <a:latin typeface="Arial MT"/>
                <a:cs typeface="Arial MT"/>
              </a:rPr>
              <a:t> </a:t>
            </a:r>
            <a:r>
              <a:rPr sz="2000" spc="-5" dirty="0">
                <a:solidFill>
                  <a:srgbClr val="FFFFFF"/>
                </a:solidFill>
                <a:latin typeface="Arial MT"/>
                <a:cs typeface="Arial MT"/>
              </a:rPr>
              <a:t>21,</a:t>
            </a:r>
            <a:r>
              <a:rPr sz="2000" spc="-45" dirty="0">
                <a:solidFill>
                  <a:srgbClr val="FFFFFF"/>
                </a:solidFill>
                <a:latin typeface="Arial MT"/>
                <a:cs typeface="Arial MT"/>
              </a:rPr>
              <a:t> </a:t>
            </a:r>
            <a:r>
              <a:rPr sz="2000" spc="-5" dirty="0">
                <a:solidFill>
                  <a:srgbClr val="FFFFFF"/>
                </a:solidFill>
                <a:latin typeface="Arial MT"/>
                <a:cs typeface="Arial MT"/>
              </a:rPr>
              <a:t>2022</a:t>
            </a:r>
            <a:endParaRPr sz="2000">
              <a:latin typeface="Arial MT"/>
              <a:cs typeface="Arial MT"/>
            </a:endParaRPr>
          </a:p>
        </p:txBody>
      </p:sp>
      <p:sp>
        <p:nvSpPr>
          <p:cNvPr id="7" name="object 7"/>
          <p:cNvSpPr txBox="1">
            <a:spLocks noGrp="1"/>
          </p:cNvSpPr>
          <p:nvPr>
            <p:ph type="ftr" sz="quarter" idx="5"/>
          </p:nvPr>
        </p:nvSpPr>
        <p:spPr>
          <a:xfrm>
            <a:off x="0" y="857250"/>
            <a:ext cx="0" cy="7540526"/>
          </a:xfrm>
          <a:prstGeom prst="rect">
            <a:avLst/>
          </a:prstGeom>
        </p:spPr>
        <p:txBody>
          <a:bodyPr vert="horz" wrap="square" lIns="0" tIns="0" rIns="0" bIns="0" rtlCol="0">
            <a:spAutoFit/>
          </a:bodyPr>
          <a:lstStyle/>
          <a:p>
            <a:pPr marL="12700">
              <a:lnSpc>
                <a:spcPts val="2090"/>
              </a:lnSpc>
            </a:pPr>
            <a:r>
              <a:rPr spc="-5" dirty="0"/>
              <a:t>Fei-Fei</a:t>
            </a:r>
            <a:r>
              <a:rPr spc="-10" dirty="0"/>
              <a:t> </a:t>
            </a:r>
            <a:r>
              <a:rPr spc="-5" dirty="0"/>
              <a:t>Li,</a:t>
            </a:r>
            <a:r>
              <a:rPr spc="-10" dirty="0"/>
              <a:t> </a:t>
            </a:r>
            <a:r>
              <a:rPr dirty="0"/>
              <a:t>Jiajun</a:t>
            </a:r>
            <a:r>
              <a:rPr spc="-15" dirty="0"/>
              <a:t> </a:t>
            </a:r>
            <a:r>
              <a:rPr spc="-5" dirty="0"/>
              <a:t>Wu,</a:t>
            </a:r>
            <a:r>
              <a:rPr spc="-10" dirty="0"/>
              <a:t> </a:t>
            </a:r>
            <a:r>
              <a:rPr spc="-5" dirty="0"/>
              <a:t>Ruohan</a:t>
            </a:r>
            <a:r>
              <a:rPr spc="-10" dirty="0"/>
              <a:t> </a:t>
            </a:r>
            <a:r>
              <a:rPr spc="-5" dirty="0"/>
              <a:t>Gao</a:t>
            </a:r>
          </a:p>
        </p:txBody>
      </p:sp>
      <p:pic>
        <p:nvPicPr>
          <p:cNvPr id="8" name="object 2">
            <a:extLst>
              <a:ext uri="{FF2B5EF4-FFF2-40B4-BE49-F238E27FC236}">
                <a16:creationId xmlns:a16="http://schemas.microsoft.com/office/drawing/2014/main" id="{19722E7B-5EB8-AF36-6957-49EEB6360359}"/>
              </a:ext>
            </a:extLst>
          </p:cNvPr>
          <p:cNvPicPr/>
          <p:nvPr/>
        </p:nvPicPr>
        <p:blipFill>
          <a:blip r:embed="rId2" cstate="print"/>
          <a:stretch>
            <a:fillRect/>
          </a:stretch>
        </p:blipFill>
        <p:spPr>
          <a:xfrm>
            <a:off x="460248" y="1357621"/>
            <a:ext cx="8223504" cy="4617719"/>
          </a:xfrm>
          <a:prstGeom prst="rect">
            <a:avLst/>
          </a:prstGeom>
        </p:spPr>
      </p:pic>
      <p:sp>
        <p:nvSpPr>
          <p:cNvPr id="12" name="标题 1">
            <a:extLst>
              <a:ext uri="{FF2B5EF4-FFF2-40B4-BE49-F238E27FC236}">
                <a16:creationId xmlns:a16="http://schemas.microsoft.com/office/drawing/2014/main" id="{156518AE-742C-8A95-ED30-9D1FAA14F820}"/>
              </a:ext>
            </a:extLst>
          </p:cNvPr>
          <p:cNvSpPr txBox="1">
            <a:spLocks/>
          </p:cNvSpPr>
          <p:nvPr/>
        </p:nvSpPr>
        <p:spPr>
          <a:xfrm>
            <a:off x="357158" y="214313"/>
            <a:ext cx="842962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kumimoji="1" sz="3300">
                <a:solidFill>
                  <a:schemeClr val="tx2"/>
                </a:solidFill>
                <a:latin typeface="+mj-lt"/>
                <a:ea typeface="+mj-ea"/>
                <a:cs typeface="宋体" charset="0"/>
              </a:defRPr>
            </a:lvl1pPr>
            <a:lvl2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2pPr>
            <a:lvl3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3pPr>
            <a:lvl4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4pPr>
            <a:lvl5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5pPr>
            <a:lvl6pPr marL="457200" algn="l" rtl="0" eaLnBrk="1" fontAlgn="base" hangingPunct="1">
              <a:spcBef>
                <a:spcPct val="0"/>
              </a:spcBef>
              <a:spcAft>
                <a:spcPct val="0"/>
              </a:spcAft>
              <a:defRPr sz="3300">
                <a:solidFill>
                  <a:schemeClr val="tx2"/>
                </a:solidFill>
                <a:latin typeface="Arial Black" pitchFamily="34" charset="0"/>
                <a:ea typeface="宋体" pitchFamily="2" charset="-122"/>
              </a:defRPr>
            </a:lvl6pPr>
            <a:lvl7pPr marL="914400" algn="l" rtl="0" eaLnBrk="1" fontAlgn="base" hangingPunct="1">
              <a:spcBef>
                <a:spcPct val="0"/>
              </a:spcBef>
              <a:spcAft>
                <a:spcPct val="0"/>
              </a:spcAft>
              <a:defRPr sz="3300">
                <a:solidFill>
                  <a:schemeClr val="tx2"/>
                </a:solidFill>
                <a:latin typeface="Arial Black" pitchFamily="34" charset="0"/>
                <a:ea typeface="宋体" pitchFamily="2" charset="-122"/>
              </a:defRPr>
            </a:lvl7pPr>
            <a:lvl8pPr marL="1371600" algn="l" rtl="0" eaLnBrk="1" fontAlgn="base" hangingPunct="1">
              <a:spcBef>
                <a:spcPct val="0"/>
              </a:spcBef>
              <a:spcAft>
                <a:spcPct val="0"/>
              </a:spcAft>
              <a:defRPr sz="3300">
                <a:solidFill>
                  <a:schemeClr val="tx2"/>
                </a:solidFill>
                <a:latin typeface="Arial Black" pitchFamily="34" charset="0"/>
                <a:ea typeface="宋体" pitchFamily="2" charset="-122"/>
              </a:defRPr>
            </a:lvl8pPr>
            <a:lvl9pPr marL="1828800" algn="l" rtl="0" eaLnBrk="1" fontAlgn="base" hangingPunct="1">
              <a:spcBef>
                <a:spcPct val="0"/>
              </a:spcBef>
              <a:spcAft>
                <a:spcPct val="0"/>
              </a:spcAft>
              <a:defRPr sz="3300">
                <a:solidFill>
                  <a:schemeClr val="tx2"/>
                </a:solidFill>
                <a:latin typeface="Arial Black" pitchFamily="34" charset="0"/>
                <a:ea typeface="宋体" pitchFamily="2" charset="-122"/>
              </a:defRPr>
            </a:lvl9pPr>
          </a:lstStyle>
          <a:p>
            <a:r>
              <a:rPr lang="en-US" altLang="zh-CN" sz="2800" kern="0" dirty="0" err="1" smtClean="0">
                <a:latin typeface="Arial" panose="020B0604020202020204" pitchFamily="34" charset="0"/>
                <a:cs typeface="Arial" panose="020B0604020202020204" pitchFamily="34" charset="0"/>
              </a:rPr>
              <a:t>DeepDream</a:t>
            </a:r>
            <a:r>
              <a:rPr lang="en-US" altLang="zh-CN" sz="2800" kern="0" dirty="0" smtClean="0">
                <a:latin typeface="Arial" panose="020B0604020202020204" pitchFamily="34" charset="0"/>
                <a:cs typeface="Arial" panose="020B0604020202020204" pitchFamily="34" charset="0"/>
              </a:rPr>
              <a:t>: Amplify existing features</a:t>
            </a:r>
            <a:endParaRPr lang="zh-CN" altLang="en-US" sz="2800" kern="0" dirty="0">
              <a:latin typeface="Arial" panose="020B0604020202020204" pitchFamily="34" charset="0"/>
              <a:cs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EE1E31BC-967C-E79A-D321-5F083E73B1AA}"/>
              </a:ext>
            </a:extLst>
          </p:cNvPr>
          <p:cNvPicPr>
            <a:picLocks noGrp="1"/>
          </p:cNvPicPr>
          <p:nvPr>
            <p:ph idx="1"/>
          </p:nvPr>
        </p:nvPicPr>
        <p:blipFill>
          <a:blip r:embed="rId2" cstate="print"/>
          <a:stretch>
            <a:fillRect/>
          </a:stretch>
        </p:blipFill>
        <p:spPr>
          <a:xfrm>
            <a:off x="357188" y="1417507"/>
            <a:ext cx="8429625" cy="4737361"/>
          </a:xfrm>
          <a:prstGeom prst="rect">
            <a:avLst/>
          </a:prstGeom>
        </p:spPr>
      </p:pic>
      <p:sp>
        <p:nvSpPr>
          <p:cNvPr id="6" name="标题 1">
            <a:extLst>
              <a:ext uri="{FF2B5EF4-FFF2-40B4-BE49-F238E27FC236}">
                <a16:creationId xmlns:a16="http://schemas.microsoft.com/office/drawing/2014/main" id="{156518AE-742C-8A95-ED30-9D1FAA14F820}"/>
              </a:ext>
            </a:extLst>
          </p:cNvPr>
          <p:cNvSpPr>
            <a:spLocks noGrp="1"/>
          </p:cNvSpPr>
          <p:nvPr>
            <p:ph type="title"/>
          </p:nvPr>
        </p:nvSpPr>
        <p:spPr>
          <a:xfrm>
            <a:off x="357158" y="214313"/>
            <a:ext cx="8429625" cy="6429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err="1">
                <a:cs typeface="Arial" panose="020B0604020202020204" pitchFamily="34" charset="0"/>
              </a:rPr>
              <a:t>DeepDream</a:t>
            </a:r>
            <a:r>
              <a:rPr lang="en-US" altLang="zh-CN" dirty="0">
                <a:cs typeface="Arial" panose="020B0604020202020204" pitchFamily="34" charset="0"/>
              </a:rPr>
              <a:t>: Amplify existing features</a:t>
            </a:r>
            <a:endParaRPr lang="zh-CN" altLang="en-US" dirty="0">
              <a:cs typeface="Arial" panose="020B0604020202020204" pitchFamily="34" charset="0"/>
            </a:endParaRPr>
          </a:p>
        </p:txBody>
      </p:sp>
    </p:spTree>
    <p:extLst>
      <p:ext uri="{BB962C8B-B14F-4D97-AF65-F5344CB8AC3E}">
        <p14:creationId xmlns:p14="http://schemas.microsoft.com/office/powerpoint/2010/main" val="3307314763"/>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518AE-742C-8A95-ED30-9D1FAA14F82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err="1">
                <a:cs typeface="Arial" panose="020B0604020202020204" pitchFamily="34" charset="0"/>
              </a:rPr>
              <a:t>DeepDream</a:t>
            </a:r>
            <a:r>
              <a:rPr lang="en-US" altLang="zh-CN" dirty="0">
                <a:cs typeface="Arial" panose="020B0604020202020204" pitchFamily="34" charset="0"/>
              </a:rPr>
              <a:t>: Amplify existing features</a:t>
            </a:r>
            <a:endParaRPr lang="zh-CN" altLang="en-US" dirty="0">
              <a:cs typeface="Arial" panose="020B0604020202020204" pitchFamily="34" charset="0"/>
            </a:endParaRPr>
          </a:p>
        </p:txBody>
      </p:sp>
      <p:pic>
        <p:nvPicPr>
          <p:cNvPr id="4" name="object 2">
            <a:extLst>
              <a:ext uri="{FF2B5EF4-FFF2-40B4-BE49-F238E27FC236}">
                <a16:creationId xmlns:a16="http://schemas.microsoft.com/office/drawing/2014/main" id="{C56B7FA8-29DC-402F-EEC2-B3EB6BE11A45}"/>
              </a:ext>
            </a:extLst>
          </p:cNvPr>
          <p:cNvPicPr>
            <a:picLocks noGrp="1"/>
          </p:cNvPicPr>
          <p:nvPr>
            <p:ph idx="1"/>
          </p:nvPr>
        </p:nvPicPr>
        <p:blipFill>
          <a:blip r:embed="rId2" cstate="print"/>
          <a:stretch>
            <a:fillRect/>
          </a:stretch>
        </p:blipFill>
        <p:spPr>
          <a:xfrm>
            <a:off x="357188" y="1417507"/>
            <a:ext cx="8429625" cy="4737361"/>
          </a:xfrm>
          <a:prstGeom prst="rect">
            <a:avLst/>
          </a:prstGeom>
        </p:spPr>
      </p:pic>
    </p:spTree>
    <p:extLst>
      <p:ext uri="{BB962C8B-B14F-4D97-AF65-F5344CB8AC3E}">
        <p14:creationId xmlns:p14="http://schemas.microsoft.com/office/powerpoint/2010/main" val="1474608876"/>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F6051-2A5A-4018-7522-F51475826C59}"/>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err="1">
                <a:cs typeface="Arial" panose="020B0604020202020204" pitchFamily="34" charset="0"/>
              </a:rPr>
              <a:t>DeepDream</a:t>
            </a:r>
            <a:r>
              <a:rPr lang="en-US" altLang="zh-CN" dirty="0">
                <a:cs typeface="Arial" panose="020B0604020202020204" pitchFamily="34" charset="0"/>
              </a:rPr>
              <a:t>: Amplify existing features</a:t>
            </a:r>
            <a:endParaRPr lang="zh-CN" altLang="en-US" dirty="0">
              <a:cs typeface="Arial" panose="020B0604020202020204" pitchFamily="34" charset="0"/>
            </a:endParaRPr>
          </a:p>
        </p:txBody>
      </p:sp>
      <p:pic>
        <p:nvPicPr>
          <p:cNvPr id="4" name="object 2">
            <a:extLst>
              <a:ext uri="{FF2B5EF4-FFF2-40B4-BE49-F238E27FC236}">
                <a16:creationId xmlns:a16="http://schemas.microsoft.com/office/drawing/2014/main" id="{EE40A7A1-B716-A050-E4CC-4E2B6F398865}"/>
              </a:ext>
            </a:extLst>
          </p:cNvPr>
          <p:cNvPicPr>
            <a:picLocks noGrp="1"/>
          </p:cNvPicPr>
          <p:nvPr>
            <p:ph idx="1"/>
          </p:nvPr>
        </p:nvPicPr>
        <p:blipFill>
          <a:blip r:embed="rId3" cstate="print"/>
          <a:stretch>
            <a:fillRect/>
          </a:stretch>
        </p:blipFill>
        <p:spPr>
          <a:xfrm>
            <a:off x="357188" y="1419649"/>
            <a:ext cx="8429625" cy="4733078"/>
          </a:xfrm>
          <a:prstGeom prst="rect">
            <a:avLst/>
          </a:prstGeom>
        </p:spPr>
      </p:pic>
    </p:spTree>
    <p:extLst>
      <p:ext uri="{BB962C8B-B14F-4D97-AF65-F5344CB8AC3E}">
        <p14:creationId xmlns:p14="http://schemas.microsoft.com/office/powerpoint/2010/main" val="189560664"/>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090ED-92A5-DC4E-7626-E9245A7A1D2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err="1">
                <a:cs typeface="Arial" panose="020B0604020202020204" pitchFamily="34" charset="0"/>
              </a:rPr>
              <a:t>DeepDream</a:t>
            </a:r>
            <a:r>
              <a:rPr lang="en-US" altLang="zh-CN" dirty="0">
                <a:cs typeface="Arial" panose="020B0604020202020204" pitchFamily="34" charset="0"/>
              </a:rPr>
              <a:t>: Amplify existing features</a:t>
            </a:r>
            <a:endParaRPr lang="zh-CN" altLang="en-US" dirty="0">
              <a:cs typeface="Arial" panose="020B0604020202020204" pitchFamily="34" charset="0"/>
            </a:endParaRPr>
          </a:p>
        </p:txBody>
      </p:sp>
      <p:pic>
        <p:nvPicPr>
          <p:cNvPr id="4" name="object 2">
            <a:extLst>
              <a:ext uri="{FF2B5EF4-FFF2-40B4-BE49-F238E27FC236}">
                <a16:creationId xmlns:a16="http://schemas.microsoft.com/office/drawing/2014/main" id="{005BE7F4-269C-5E28-E062-60F25E8B827B}"/>
              </a:ext>
            </a:extLst>
          </p:cNvPr>
          <p:cNvPicPr>
            <a:picLocks noGrp="1"/>
          </p:cNvPicPr>
          <p:nvPr>
            <p:ph idx="1"/>
          </p:nvPr>
        </p:nvPicPr>
        <p:blipFill>
          <a:blip r:embed="rId3" cstate="print"/>
          <a:stretch>
            <a:fillRect/>
          </a:stretch>
        </p:blipFill>
        <p:spPr>
          <a:xfrm>
            <a:off x="357158" y="1560753"/>
            <a:ext cx="8429625" cy="3964733"/>
          </a:xfrm>
          <a:prstGeom prst="rect">
            <a:avLst/>
          </a:prstGeom>
        </p:spPr>
      </p:pic>
    </p:spTree>
    <p:extLst>
      <p:ext uri="{BB962C8B-B14F-4D97-AF65-F5344CB8AC3E}">
        <p14:creationId xmlns:p14="http://schemas.microsoft.com/office/powerpoint/2010/main" val="3854186890"/>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070D4-1E57-78E9-DD53-3FB89397C63D}"/>
              </a:ext>
            </a:extLst>
          </p:cNvPr>
          <p:cNvSpPr>
            <a:spLocks noGrp="1"/>
          </p:cNvSpPr>
          <p:nvPr>
            <p:ph type="title"/>
          </p:nvPr>
        </p:nvSpPr>
        <p:spPr/>
        <p:txBody>
          <a:bodyPr/>
          <a:lstStyle/>
          <a:p>
            <a:r>
              <a:rPr lang="en-US" altLang="zh-CN" sz="2800" dirty="0"/>
              <a:t>Texture</a:t>
            </a:r>
            <a:r>
              <a:rPr lang="en-US" altLang="zh-CN" sz="2800" spc="-75" dirty="0"/>
              <a:t> </a:t>
            </a:r>
            <a:r>
              <a:rPr lang="en-US" altLang="zh-CN" sz="2800" dirty="0"/>
              <a:t>Synthesis</a:t>
            </a:r>
            <a:endParaRPr lang="zh-CN" altLang="en-US" dirty="0"/>
          </a:p>
        </p:txBody>
      </p:sp>
      <p:sp>
        <p:nvSpPr>
          <p:cNvPr id="5" name="文本框 4">
            <a:extLst>
              <a:ext uri="{FF2B5EF4-FFF2-40B4-BE49-F238E27FC236}">
                <a16:creationId xmlns:a16="http://schemas.microsoft.com/office/drawing/2014/main" id="{271D1EEB-735F-1456-9E47-CC6BDECDA095}"/>
              </a:ext>
            </a:extLst>
          </p:cNvPr>
          <p:cNvSpPr txBox="1"/>
          <p:nvPr/>
        </p:nvSpPr>
        <p:spPr>
          <a:xfrm>
            <a:off x="1493104" y="1125322"/>
            <a:ext cx="6157731" cy="769441"/>
          </a:xfrm>
          <a:prstGeom prst="rect">
            <a:avLst/>
          </a:prstGeom>
          <a:noFill/>
        </p:spPr>
        <p:txBody>
          <a:bodyPr wrap="square">
            <a:spAutoFit/>
          </a:bodyPr>
          <a:lstStyle/>
          <a:p>
            <a:pPr marL="12700" marR="5080">
              <a:spcBef>
                <a:spcPts val="225"/>
              </a:spcBef>
            </a:pPr>
            <a:r>
              <a:rPr lang="en-US" altLang="zh-CN" sz="2200" dirty="0">
                <a:cs typeface="Arial" panose="020B0604020202020204" pitchFamily="34" charset="0"/>
              </a:rPr>
              <a:t>Given</a:t>
            </a:r>
            <a:r>
              <a:rPr lang="en-US" altLang="zh-CN" sz="2200" spc="-15" dirty="0">
                <a:cs typeface="Arial" panose="020B0604020202020204" pitchFamily="34" charset="0"/>
              </a:rPr>
              <a:t> </a:t>
            </a:r>
            <a:r>
              <a:rPr lang="en-US" altLang="zh-CN" sz="2200" dirty="0">
                <a:cs typeface="Arial" panose="020B0604020202020204" pitchFamily="34" charset="0"/>
              </a:rPr>
              <a:t>a</a:t>
            </a:r>
            <a:r>
              <a:rPr lang="en-US" altLang="zh-CN" sz="2200" spc="-15" dirty="0">
                <a:cs typeface="Arial" panose="020B0604020202020204" pitchFamily="34" charset="0"/>
              </a:rPr>
              <a:t> </a:t>
            </a:r>
            <a:r>
              <a:rPr lang="en-US" altLang="zh-CN" sz="2200" dirty="0">
                <a:cs typeface="Arial" panose="020B0604020202020204" pitchFamily="34" charset="0"/>
              </a:rPr>
              <a:t>sample</a:t>
            </a:r>
            <a:r>
              <a:rPr lang="en-US" altLang="zh-CN" sz="2200" spc="-10" dirty="0">
                <a:cs typeface="Arial" panose="020B0604020202020204" pitchFamily="34" charset="0"/>
              </a:rPr>
              <a:t> </a:t>
            </a:r>
            <a:r>
              <a:rPr lang="en-US" altLang="zh-CN" sz="2200" spc="-5" dirty="0">
                <a:cs typeface="Arial" panose="020B0604020202020204" pitchFamily="34" charset="0"/>
              </a:rPr>
              <a:t>patch</a:t>
            </a:r>
            <a:r>
              <a:rPr lang="en-US" altLang="zh-CN" sz="2200" spc="-15" dirty="0">
                <a:cs typeface="Arial" panose="020B0604020202020204" pitchFamily="34" charset="0"/>
              </a:rPr>
              <a:t> </a:t>
            </a:r>
            <a:r>
              <a:rPr lang="en-US" altLang="zh-CN" sz="2200" spc="-5" dirty="0">
                <a:cs typeface="Arial" panose="020B0604020202020204" pitchFamily="34" charset="0"/>
              </a:rPr>
              <a:t>of</a:t>
            </a:r>
            <a:r>
              <a:rPr lang="en-US" altLang="zh-CN" sz="2200" spc="-20" dirty="0">
                <a:cs typeface="Arial" panose="020B0604020202020204" pitchFamily="34" charset="0"/>
              </a:rPr>
              <a:t> </a:t>
            </a:r>
            <a:r>
              <a:rPr lang="en-US" altLang="zh-CN" sz="2200" dirty="0">
                <a:cs typeface="Arial" panose="020B0604020202020204" pitchFamily="34" charset="0"/>
              </a:rPr>
              <a:t>some</a:t>
            </a:r>
            <a:r>
              <a:rPr lang="en-US" altLang="zh-CN" sz="2200" spc="-10" dirty="0">
                <a:cs typeface="Arial" panose="020B0604020202020204" pitchFamily="34" charset="0"/>
              </a:rPr>
              <a:t> </a:t>
            </a:r>
            <a:r>
              <a:rPr lang="en-US" altLang="zh-CN" sz="2200" dirty="0">
                <a:cs typeface="Arial" panose="020B0604020202020204" pitchFamily="34" charset="0"/>
              </a:rPr>
              <a:t>texture,</a:t>
            </a:r>
            <a:r>
              <a:rPr lang="en-US" altLang="zh-CN" sz="2200" spc="-10" dirty="0">
                <a:cs typeface="Arial" panose="020B0604020202020204" pitchFamily="34" charset="0"/>
              </a:rPr>
              <a:t> </a:t>
            </a:r>
            <a:r>
              <a:rPr lang="en-US" altLang="zh-CN" sz="2200" dirty="0">
                <a:cs typeface="Arial" panose="020B0604020202020204" pitchFamily="34" charset="0"/>
              </a:rPr>
              <a:t>can</a:t>
            </a:r>
            <a:r>
              <a:rPr lang="en-US" altLang="zh-CN" sz="2200" spc="-10" dirty="0">
                <a:cs typeface="Arial" panose="020B0604020202020204" pitchFamily="34" charset="0"/>
              </a:rPr>
              <a:t> </a:t>
            </a:r>
            <a:r>
              <a:rPr lang="en-US" altLang="zh-CN" sz="2200" spc="-5" dirty="0">
                <a:cs typeface="Arial" panose="020B0604020202020204" pitchFamily="34" charset="0"/>
              </a:rPr>
              <a:t>we </a:t>
            </a:r>
            <a:r>
              <a:rPr lang="en-US" altLang="zh-CN" sz="2200" spc="-484" dirty="0">
                <a:cs typeface="Arial" panose="020B0604020202020204" pitchFamily="34" charset="0"/>
              </a:rPr>
              <a:t> </a:t>
            </a:r>
            <a:r>
              <a:rPr lang="en-US" altLang="zh-CN" sz="2200" spc="-5" dirty="0">
                <a:cs typeface="Arial" panose="020B0604020202020204" pitchFamily="34" charset="0"/>
              </a:rPr>
              <a:t>generate</a:t>
            </a:r>
            <a:r>
              <a:rPr lang="en-US" altLang="zh-CN" sz="2200" spc="-15" dirty="0">
                <a:cs typeface="Arial" panose="020B0604020202020204" pitchFamily="34" charset="0"/>
              </a:rPr>
              <a:t> </a:t>
            </a:r>
            <a:r>
              <a:rPr lang="en-US" altLang="zh-CN" sz="2200" dirty="0">
                <a:cs typeface="Arial" panose="020B0604020202020204" pitchFamily="34" charset="0"/>
              </a:rPr>
              <a:t>a</a:t>
            </a:r>
            <a:r>
              <a:rPr lang="en-US" altLang="zh-CN" sz="2200" spc="-15" dirty="0">
                <a:cs typeface="Arial" panose="020B0604020202020204" pitchFamily="34" charset="0"/>
              </a:rPr>
              <a:t> </a:t>
            </a:r>
            <a:r>
              <a:rPr lang="en-US" altLang="zh-CN" sz="2200" spc="-5" dirty="0">
                <a:cs typeface="Arial" panose="020B0604020202020204" pitchFamily="34" charset="0"/>
              </a:rPr>
              <a:t>bigger</a:t>
            </a:r>
            <a:r>
              <a:rPr lang="en-US" altLang="zh-CN" sz="2200" spc="-15" dirty="0">
                <a:cs typeface="Arial" panose="020B0604020202020204" pitchFamily="34" charset="0"/>
              </a:rPr>
              <a:t> </a:t>
            </a:r>
            <a:r>
              <a:rPr lang="en-US" altLang="zh-CN" sz="2200" spc="-5" dirty="0">
                <a:cs typeface="Arial" panose="020B0604020202020204" pitchFamily="34" charset="0"/>
              </a:rPr>
              <a:t>image</a:t>
            </a:r>
            <a:r>
              <a:rPr lang="en-US" altLang="zh-CN" sz="2200" spc="-15" dirty="0">
                <a:cs typeface="Arial" panose="020B0604020202020204" pitchFamily="34" charset="0"/>
              </a:rPr>
              <a:t> </a:t>
            </a:r>
            <a:r>
              <a:rPr lang="en-US" altLang="zh-CN" sz="2200" spc="-5" dirty="0">
                <a:cs typeface="Arial" panose="020B0604020202020204" pitchFamily="34" charset="0"/>
              </a:rPr>
              <a:t>of</a:t>
            </a:r>
            <a:r>
              <a:rPr lang="en-US" altLang="zh-CN" sz="2200" spc="-15" dirty="0">
                <a:cs typeface="Arial" panose="020B0604020202020204" pitchFamily="34" charset="0"/>
              </a:rPr>
              <a:t> </a:t>
            </a:r>
            <a:r>
              <a:rPr lang="en-US" altLang="zh-CN" sz="2200" dirty="0">
                <a:cs typeface="Arial" panose="020B0604020202020204" pitchFamily="34" charset="0"/>
              </a:rPr>
              <a:t>the</a:t>
            </a:r>
            <a:r>
              <a:rPr lang="en-US" altLang="zh-CN" sz="2200" spc="-10" dirty="0">
                <a:cs typeface="Arial" panose="020B0604020202020204" pitchFamily="34" charset="0"/>
              </a:rPr>
              <a:t> </a:t>
            </a:r>
            <a:r>
              <a:rPr lang="en-US" altLang="zh-CN" sz="2200" dirty="0">
                <a:cs typeface="Arial" panose="020B0604020202020204" pitchFamily="34" charset="0"/>
              </a:rPr>
              <a:t>same</a:t>
            </a:r>
            <a:r>
              <a:rPr lang="en-US" altLang="zh-CN" sz="2200" spc="-10" dirty="0">
                <a:cs typeface="Arial" panose="020B0604020202020204" pitchFamily="34" charset="0"/>
              </a:rPr>
              <a:t> </a:t>
            </a:r>
            <a:r>
              <a:rPr lang="en-US" altLang="zh-CN" sz="2200" dirty="0">
                <a:cs typeface="Arial" panose="020B0604020202020204" pitchFamily="34" charset="0"/>
              </a:rPr>
              <a:t>texture?</a:t>
            </a:r>
          </a:p>
        </p:txBody>
      </p:sp>
      <p:pic>
        <p:nvPicPr>
          <p:cNvPr id="6" name="object 4">
            <a:extLst>
              <a:ext uri="{FF2B5EF4-FFF2-40B4-BE49-F238E27FC236}">
                <a16:creationId xmlns:a16="http://schemas.microsoft.com/office/drawing/2014/main" id="{2F5BD002-8A84-57A0-DF8C-A7405946E408}"/>
              </a:ext>
            </a:extLst>
          </p:cNvPr>
          <p:cNvPicPr/>
          <p:nvPr/>
        </p:nvPicPr>
        <p:blipFill>
          <a:blip r:embed="rId2" cstate="print"/>
          <a:stretch>
            <a:fillRect/>
          </a:stretch>
        </p:blipFill>
        <p:spPr>
          <a:xfrm>
            <a:off x="2343912" y="3696105"/>
            <a:ext cx="612648" cy="612648"/>
          </a:xfrm>
          <a:prstGeom prst="rect">
            <a:avLst/>
          </a:prstGeom>
        </p:spPr>
      </p:pic>
      <p:sp>
        <p:nvSpPr>
          <p:cNvPr id="7" name="object 5">
            <a:extLst>
              <a:ext uri="{FF2B5EF4-FFF2-40B4-BE49-F238E27FC236}">
                <a16:creationId xmlns:a16="http://schemas.microsoft.com/office/drawing/2014/main" id="{CC0356A1-69C1-87E6-FBB2-4D9596368BD2}"/>
              </a:ext>
            </a:extLst>
          </p:cNvPr>
          <p:cNvSpPr txBox="1"/>
          <p:nvPr/>
        </p:nvSpPr>
        <p:spPr>
          <a:xfrm>
            <a:off x="2384986" y="4387493"/>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Arial" panose="020B0604020202020204" pitchFamily="34" charset="0"/>
              </a:rPr>
              <a:t>Input</a:t>
            </a:r>
            <a:endParaRPr sz="1800" dirty="0">
              <a:cs typeface="Arial" panose="020B0604020202020204" pitchFamily="34" charset="0"/>
            </a:endParaRPr>
          </a:p>
        </p:txBody>
      </p:sp>
      <p:sp>
        <p:nvSpPr>
          <p:cNvPr id="8" name="object 6">
            <a:extLst>
              <a:ext uri="{FF2B5EF4-FFF2-40B4-BE49-F238E27FC236}">
                <a16:creationId xmlns:a16="http://schemas.microsoft.com/office/drawing/2014/main" id="{FA263805-9625-C909-749F-431D67F15930}"/>
              </a:ext>
            </a:extLst>
          </p:cNvPr>
          <p:cNvSpPr txBox="1"/>
          <p:nvPr/>
        </p:nvSpPr>
        <p:spPr>
          <a:xfrm>
            <a:off x="5425594" y="4893384"/>
            <a:ext cx="711835"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Arial" panose="020B0604020202020204" pitchFamily="34" charset="0"/>
              </a:rPr>
              <a:t>Output</a:t>
            </a:r>
            <a:endParaRPr sz="1800">
              <a:cs typeface="Arial" panose="020B0604020202020204" pitchFamily="34" charset="0"/>
            </a:endParaRPr>
          </a:p>
        </p:txBody>
      </p:sp>
      <p:sp>
        <p:nvSpPr>
          <p:cNvPr id="9" name="object 7">
            <a:extLst>
              <a:ext uri="{FF2B5EF4-FFF2-40B4-BE49-F238E27FC236}">
                <a16:creationId xmlns:a16="http://schemas.microsoft.com/office/drawing/2014/main" id="{D1085CCD-46C8-634D-5EBE-918A90843CB3}"/>
              </a:ext>
            </a:extLst>
          </p:cNvPr>
          <p:cNvSpPr/>
          <p:nvPr/>
        </p:nvSpPr>
        <p:spPr>
          <a:xfrm>
            <a:off x="3488611" y="3965129"/>
            <a:ext cx="756920" cy="76200"/>
          </a:xfrm>
          <a:custGeom>
            <a:avLst/>
            <a:gdLst/>
            <a:ahLst/>
            <a:cxnLst/>
            <a:rect l="l" t="t" r="r" b="b"/>
            <a:pathLst>
              <a:path w="756920" h="76200">
                <a:moveTo>
                  <a:pt x="680097" y="0"/>
                </a:moveTo>
                <a:lnTo>
                  <a:pt x="680097" y="76200"/>
                </a:lnTo>
                <a:lnTo>
                  <a:pt x="737247" y="47625"/>
                </a:lnTo>
                <a:lnTo>
                  <a:pt x="692797" y="47625"/>
                </a:lnTo>
                <a:lnTo>
                  <a:pt x="692797" y="28575"/>
                </a:lnTo>
                <a:lnTo>
                  <a:pt x="737247" y="28575"/>
                </a:lnTo>
                <a:lnTo>
                  <a:pt x="680097" y="0"/>
                </a:lnTo>
                <a:close/>
              </a:path>
              <a:path w="756920" h="76200">
                <a:moveTo>
                  <a:pt x="680097" y="28575"/>
                </a:moveTo>
                <a:lnTo>
                  <a:pt x="0" y="28575"/>
                </a:lnTo>
                <a:lnTo>
                  <a:pt x="0" y="47625"/>
                </a:lnTo>
                <a:lnTo>
                  <a:pt x="680097" y="47625"/>
                </a:lnTo>
                <a:lnTo>
                  <a:pt x="680097" y="28575"/>
                </a:lnTo>
                <a:close/>
              </a:path>
              <a:path w="756920" h="76200">
                <a:moveTo>
                  <a:pt x="737247" y="28575"/>
                </a:moveTo>
                <a:lnTo>
                  <a:pt x="692797" y="28575"/>
                </a:lnTo>
                <a:lnTo>
                  <a:pt x="692797" y="47625"/>
                </a:lnTo>
                <a:lnTo>
                  <a:pt x="737247" y="47625"/>
                </a:lnTo>
                <a:lnTo>
                  <a:pt x="756297" y="38100"/>
                </a:lnTo>
                <a:lnTo>
                  <a:pt x="737247" y="28575"/>
                </a:lnTo>
                <a:close/>
              </a:path>
            </a:pathLst>
          </a:custGeom>
          <a:solidFill>
            <a:srgbClr val="0000FF"/>
          </a:solidFill>
        </p:spPr>
        <p:txBody>
          <a:bodyPr wrap="square" lIns="0" tIns="0" rIns="0" bIns="0" rtlCol="0"/>
          <a:lstStyle/>
          <a:p>
            <a:endParaRPr/>
          </a:p>
        </p:txBody>
      </p:sp>
      <p:pic>
        <p:nvPicPr>
          <p:cNvPr id="10" name="object 8">
            <a:extLst>
              <a:ext uri="{FF2B5EF4-FFF2-40B4-BE49-F238E27FC236}">
                <a16:creationId xmlns:a16="http://schemas.microsoft.com/office/drawing/2014/main" id="{EED22E84-7C06-0146-B8AB-976A1BFF3B32}"/>
              </a:ext>
            </a:extLst>
          </p:cNvPr>
          <p:cNvPicPr/>
          <p:nvPr/>
        </p:nvPicPr>
        <p:blipFill>
          <a:blip r:embed="rId3" cstate="print"/>
          <a:stretch>
            <a:fillRect/>
          </a:stretch>
        </p:blipFill>
        <p:spPr>
          <a:xfrm>
            <a:off x="4572000" y="2486048"/>
            <a:ext cx="2380488" cy="2383536"/>
          </a:xfrm>
          <a:prstGeom prst="rect">
            <a:avLst/>
          </a:prstGeom>
        </p:spPr>
      </p:pic>
    </p:spTree>
    <p:extLst>
      <p:ext uri="{BB962C8B-B14F-4D97-AF65-F5344CB8AC3E}">
        <p14:creationId xmlns:p14="http://schemas.microsoft.com/office/powerpoint/2010/main" val="4203098440"/>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4B3A8-13A6-73CC-5E2E-9DED27411B42}"/>
              </a:ext>
            </a:extLst>
          </p:cNvPr>
          <p:cNvSpPr>
            <a:spLocks noGrp="1"/>
          </p:cNvSpPr>
          <p:nvPr>
            <p:ph type="title"/>
          </p:nvPr>
        </p:nvSpPr>
        <p:spPr/>
        <p:txBody>
          <a:bodyPr/>
          <a:lstStyle/>
          <a:p>
            <a:r>
              <a:rPr lang="en-US" altLang="zh-CN" sz="2800" dirty="0"/>
              <a:t>Texture</a:t>
            </a:r>
            <a:r>
              <a:rPr lang="en-US" altLang="zh-CN" sz="2800" spc="-75" dirty="0"/>
              <a:t> </a:t>
            </a:r>
            <a:r>
              <a:rPr lang="en-US" altLang="zh-CN" sz="2800" dirty="0"/>
              <a:t>Synthesis</a:t>
            </a:r>
            <a:endParaRPr lang="zh-CN" altLang="en-US" dirty="0"/>
          </a:p>
        </p:txBody>
      </p:sp>
      <p:grpSp>
        <p:nvGrpSpPr>
          <p:cNvPr id="4" name="object 3">
            <a:extLst>
              <a:ext uri="{FF2B5EF4-FFF2-40B4-BE49-F238E27FC236}">
                <a16:creationId xmlns:a16="http://schemas.microsoft.com/office/drawing/2014/main" id="{867BA636-D1F6-C128-1052-55D0D6B20E99}"/>
              </a:ext>
            </a:extLst>
          </p:cNvPr>
          <p:cNvGrpSpPr/>
          <p:nvPr/>
        </p:nvGrpSpPr>
        <p:grpSpPr>
          <a:xfrm>
            <a:off x="5865418" y="3096594"/>
            <a:ext cx="2383790" cy="2383790"/>
            <a:chOff x="5967984" y="1588007"/>
            <a:chExt cx="2383790" cy="2383790"/>
          </a:xfrm>
        </p:grpSpPr>
        <p:pic>
          <p:nvPicPr>
            <p:cNvPr id="5" name="object 4">
              <a:extLst>
                <a:ext uri="{FF2B5EF4-FFF2-40B4-BE49-F238E27FC236}">
                  <a16:creationId xmlns:a16="http://schemas.microsoft.com/office/drawing/2014/main" id="{F61C6F65-F6F4-C61D-3258-D4AC271425CA}"/>
                </a:ext>
              </a:extLst>
            </p:cNvPr>
            <p:cNvPicPr/>
            <p:nvPr/>
          </p:nvPicPr>
          <p:blipFill>
            <a:blip r:embed="rId2" cstate="print"/>
            <a:stretch>
              <a:fillRect/>
            </a:stretch>
          </p:blipFill>
          <p:spPr>
            <a:xfrm>
              <a:off x="5967984" y="1588007"/>
              <a:ext cx="2383536" cy="2383536"/>
            </a:xfrm>
            <a:prstGeom prst="rect">
              <a:avLst/>
            </a:prstGeom>
          </p:spPr>
        </p:pic>
        <p:sp>
          <p:nvSpPr>
            <p:cNvPr id="6" name="object 5">
              <a:extLst>
                <a:ext uri="{FF2B5EF4-FFF2-40B4-BE49-F238E27FC236}">
                  <a16:creationId xmlns:a16="http://schemas.microsoft.com/office/drawing/2014/main" id="{EAE7D4F0-2DF6-6AFF-2398-494B60AD8EA4}"/>
                </a:ext>
              </a:extLst>
            </p:cNvPr>
            <p:cNvSpPr/>
            <p:nvPr/>
          </p:nvSpPr>
          <p:spPr>
            <a:xfrm>
              <a:off x="6114948" y="1715833"/>
              <a:ext cx="2078989" cy="615950"/>
            </a:xfrm>
            <a:custGeom>
              <a:avLst/>
              <a:gdLst/>
              <a:ahLst/>
              <a:cxnLst/>
              <a:rect l="l" t="t" r="r" b="b"/>
              <a:pathLst>
                <a:path w="2078990" h="615950">
                  <a:moveTo>
                    <a:pt x="1168196" y="558368"/>
                  </a:moveTo>
                  <a:lnTo>
                    <a:pt x="1130096" y="539318"/>
                  </a:lnTo>
                  <a:lnTo>
                    <a:pt x="1053896" y="501218"/>
                  </a:lnTo>
                  <a:lnTo>
                    <a:pt x="1053896" y="539318"/>
                  </a:lnTo>
                  <a:lnTo>
                    <a:pt x="0" y="539318"/>
                  </a:lnTo>
                  <a:lnTo>
                    <a:pt x="0" y="577418"/>
                  </a:lnTo>
                  <a:lnTo>
                    <a:pt x="1053896" y="577418"/>
                  </a:lnTo>
                  <a:lnTo>
                    <a:pt x="1053896" y="615518"/>
                  </a:lnTo>
                  <a:lnTo>
                    <a:pt x="1130096" y="577418"/>
                  </a:lnTo>
                  <a:lnTo>
                    <a:pt x="1168196" y="558368"/>
                  </a:lnTo>
                  <a:close/>
                </a:path>
                <a:path w="2078990" h="615950">
                  <a:moveTo>
                    <a:pt x="2067598" y="57150"/>
                  </a:moveTo>
                  <a:lnTo>
                    <a:pt x="2029498" y="38100"/>
                  </a:lnTo>
                  <a:lnTo>
                    <a:pt x="1953298" y="0"/>
                  </a:lnTo>
                  <a:lnTo>
                    <a:pt x="1953298" y="38100"/>
                  </a:lnTo>
                  <a:lnTo>
                    <a:pt x="0" y="38100"/>
                  </a:lnTo>
                  <a:lnTo>
                    <a:pt x="0" y="76200"/>
                  </a:lnTo>
                  <a:lnTo>
                    <a:pt x="1953298" y="76200"/>
                  </a:lnTo>
                  <a:lnTo>
                    <a:pt x="1953298" y="114300"/>
                  </a:lnTo>
                  <a:lnTo>
                    <a:pt x="2029498" y="76200"/>
                  </a:lnTo>
                  <a:lnTo>
                    <a:pt x="2067598" y="57150"/>
                  </a:lnTo>
                  <a:close/>
                </a:path>
                <a:path w="2078990" h="615950">
                  <a:moveTo>
                    <a:pt x="2078964" y="302602"/>
                  </a:moveTo>
                  <a:lnTo>
                    <a:pt x="2040864" y="283552"/>
                  </a:lnTo>
                  <a:lnTo>
                    <a:pt x="1964664" y="245452"/>
                  </a:lnTo>
                  <a:lnTo>
                    <a:pt x="1964664" y="283552"/>
                  </a:lnTo>
                  <a:lnTo>
                    <a:pt x="11366" y="283552"/>
                  </a:lnTo>
                  <a:lnTo>
                    <a:pt x="11366" y="321652"/>
                  </a:lnTo>
                  <a:lnTo>
                    <a:pt x="1964664" y="321652"/>
                  </a:lnTo>
                  <a:lnTo>
                    <a:pt x="1964664" y="359752"/>
                  </a:lnTo>
                  <a:lnTo>
                    <a:pt x="2040864" y="321652"/>
                  </a:lnTo>
                  <a:lnTo>
                    <a:pt x="2078964" y="302602"/>
                  </a:lnTo>
                  <a:close/>
                </a:path>
              </a:pathLst>
            </a:custGeom>
            <a:solidFill>
              <a:srgbClr val="FF0000"/>
            </a:solidFill>
          </p:spPr>
          <p:txBody>
            <a:bodyPr wrap="square" lIns="0" tIns="0" rIns="0" bIns="0" rtlCol="0"/>
            <a:lstStyle/>
            <a:p>
              <a:endParaRPr/>
            </a:p>
          </p:txBody>
        </p:sp>
      </p:grpSp>
      <p:pic>
        <p:nvPicPr>
          <p:cNvPr id="7" name="object 6">
            <a:extLst>
              <a:ext uri="{FF2B5EF4-FFF2-40B4-BE49-F238E27FC236}">
                <a16:creationId xmlns:a16="http://schemas.microsoft.com/office/drawing/2014/main" id="{C139CC77-7788-A548-73CC-19C68E8EB95F}"/>
              </a:ext>
            </a:extLst>
          </p:cNvPr>
          <p:cNvPicPr/>
          <p:nvPr/>
        </p:nvPicPr>
        <p:blipFill>
          <a:blip r:embed="rId3" cstate="print"/>
          <a:stretch>
            <a:fillRect/>
          </a:stretch>
        </p:blipFill>
        <p:spPr>
          <a:xfrm>
            <a:off x="748917" y="3868838"/>
            <a:ext cx="612647" cy="612648"/>
          </a:xfrm>
          <a:prstGeom prst="rect">
            <a:avLst/>
          </a:prstGeom>
        </p:spPr>
      </p:pic>
      <p:graphicFrame>
        <p:nvGraphicFramePr>
          <p:cNvPr id="8" name="object 7">
            <a:extLst>
              <a:ext uri="{FF2B5EF4-FFF2-40B4-BE49-F238E27FC236}">
                <a16:creationId xmlns:a16="http://schemas.microsoft.com/office/drawing/2014/main" id="{D0780611-B510-07DD-EE05-46E10713D0AA}"/>
              </a:ext>
            </a:extLst>
          </p:cNvPr>
          <p:cNvGraphicFramePr>
            <a:graphicFrameLocks noGrp="1"/>
          </p:cNvGraphicFramePr>
          <p:nvPr>
            <p:extLst>
              <p:ext uri="{D42A27DB-BD31-4B8C-83A1-F6EECF244321}">
                <p14:modId xmlns:p14="http://schemas.microsoft.com/office/powerpoint/2010/main" val="105787378"/>
              </p:ext>
            </p:extLst>
          </p:nvPr>
        </p:nvGraphicFramePr>
        <p:xfrm>
          <a:off x="3179831" y="3544318"/>
          <a:ext cx="1241423" cy="744171"/>
        </p:xfrm>
        <a:graphic>
          <a:graphicData uri="http://schemas.openxmlformats.org/drawingml/2006/table">
            <a:tbl>
              <a:tblPr firstRow="1" bandRow="1">
                <a:tableStyleId>{2D5ABB26-0587-4C30-8999-92F81FD0307C}</a:tableStyleId>
              </a:tblPr>
              <a:tblGrid>
                <a:gridCol w="248285">
                  <a:extLst>
                    <a:ext uri="{9D8B030D-6E8A-4147-A177-3AD203B41FA5}">
                      <a16:colId xmlns:a16="http://schemas.microsoft.com/office/drawing/2014/main" val="20000"/>
                    </a:ext>
                  </a:extLst>
                </a:gridCol>
                <a:gridCol w="248285">
                  <a:extLst>
                    <a:ext uri="{9D8B030D-6E8A-4147-A177-3AD203B41FA5}">
                      <a16:colId xmlns:a16="http://schemas.microsoft.com/office/drawing/2014/main" val="20001"/>
                    </a:ext>
                  </a:extLst>
                </a:gridCol>
                <a:gridCol w="248285">
                  <a:extLst>
                    <a:ext uri="{9D8B030D-6E8A-4147-A177-3AD203B41FA5}">
                      <a16:colId xmlns:a16="http://schemas.microsoft.com/office/drawing/2014/main" val="20002"/>
                    </a:ext>
                  </a:extLst>
                </a:gridCol>
                <a:gridCol w="248284">
                  <a:extLst>
                    <a:ext uri="{9D8B030D-6E8A-4147-A177-3AD203B41FA5}">
                      <a16:colId xmlns:a16="http://schemas.microsoft.com/office/drawing/2014/main" val="20003"/>
                    </a:ext>
                  </a:extLst>
                </a:gridCol>
                <a:gridCol w="248284">
                  <a:extLst>
                    <a:ext uri="{9D8B030D-6E8A-4147-A177-3AD203B41FA5}">
                      <a16:colId xmlns:a16="http://schemas.microsoft.com/office/drawing/2014/main" val="20004"/>
                    </a:ext>
                  </a:extLst>
                </a:gridCol>
              </a:tblGrid>
              <a:tr h="248036">
                <a:tc>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248099">
                <a:tc>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248036">
                <a:tc>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F4CCCC"/>
                    </a:solidFill>
                  </a:tcPr>
                </a:tc>
                <a:tc gridSpan="2">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T w="1905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0" name="文本框 9">
            <a:extLst>
              <a:ext uri="{FF2B5EF4-FFF2-40B4-BE49-F238E27FC236}">
                <a16:creationId xmlns:a16="http://schemas.microsoft.com/office/drawing/2014/main" id="{0F92BB1C-CDF4-0F8C-2A77-F17F6C43DE73}"/>
              </a:ext>
            </a:extLst>
          </p:cNvPr>
          <p:cNvSpPr txBox="1"/>
          <p:nvPr/>
        </p:nvSpPr>
        <p:spPr>
          <a:xfrm>
            <a:off x="4964873" y="1456834"/>
            <a:ext cx="4184248" cy="1323439"/>
          </a:xfrm>
          <a:prstGeom prst="rect">
            <a:avLst/>
          </a:prstGeom>
          <a:noFill/>
        </p:spPr>
        <p:txBody>
          <a:bodyPr wrap="square">
            <a:spAutoFit/>
          </a:bodyPr>
          <a:lstStyle/>
          <a:p>
            <a:r>
              <a:rPr lang="en-US" altLang="zh-CN" sz="2000" spc="-5" dirty="0"/>
              <a:t>Generate pixels one at </a:t>
            </a:r>
            <a:r>
              <a:rPr lang="en-US" altLang="zh-CN" sz="2000" dirty="0"/>
              <a:t>a </a:t>
            </a:r>
            <a:r>
              <a:rPr lang="en-US" altLang="zh-CN" sz="2000" spc="-5" dirty="0"/>
              <a:t>time </a:t>
            </a:r>
            <a:r>
              <a:rPr lang="en-US" altLang="zh-CN" sz="2000" dirty="0"/>
              <a:t>in </a:t>
            </a:r>
            <a:r>
              <a:rPr lang="en-US" altLang="zh-CN" sz="2000" spc="5" dirty="0"/>
              <a:t> </a:t>
            </a:r>
            <a:r>
              <a:rPr lang="en-US" altLang="zh-CN" sz="2000" spc="-5" dirty="0"/>
              <a:t>scanline</a:t>
            </a:r>
            <a:r>
              <a:rPr lang="en-US" altLang="zh-CN" sz="2000" spc="-25" dirty="0"/>
              <a:t> </a:t>
            </a:r>
            <a:r>
              <a:rPr lang="en-US" altLang="zh-CN" sz="2000" spc="-5" dirty="0"/>
              <a:t>order;</a:t>
            </a:r>
            <a:r>
              <a:rPr lang="en-US" altLang="zh-CN" sz="2000" spc="-20" dirty="0"/>
              <a:t> </a:t>
            </a:r>
            <a:r>
              <a:rPr lang="en-US" altLang="zh-CN" sz="2000" spc="-5" dirty="0"/>
              <a:t>form</a:t>
            </a:r>
            <a:r>
              <a:rPr lang="en-US" altLang="zh-CN" sz="2000" spc="-30" dirty="0"/>
              <a:t> </a:t>
            </a:r>
            <a:r>
              <a:rPr lang="en-US" altLang="zh-CN" sz="2000" spc="-5" dirty="0"/>
              <a:t>neighborhood </a:t>
            </a:r>
            <a:r>
              <a:rPr lang="en-US" altLang="zh-CN" sz="2000" spc="-375" dirty="0"/>
              <a:t> </a:t>
            </a:r>
            <a:r>
              <a:rPr lang="en-US" altLang="zh-CN" sz="2000" spc="-5" dirty="0"/>
              <a:t>of already generated pixels and </a:t>
            </a:r>
            <a:r>
              <a:rPr lang="en-US" altLang="zh-CN" sz="2000" dirty="0"/>
              <a:t> </a:t>
            </a:r>
            <a:r>
              <a:rPr lang="en-US" altLang="zh-CN" sz="2000" spc="-5" dirty="0"/>
              <a:t>copy</a:t>
            </a:r>
            <a:r>
              <a:rPr lang="en-US" altLang="zh-CN" sz="2000" spc="-15" dirty="0"/>
              <a:t> </a:t>
            </a:r>
            <a:r>
              <a:rPr lang="en-US" altLang="zh-CN" sz="2000" spc="-5" dirty="0"/>
              <a:t>nearest</a:t>
            </a:r>
            <a:r>
              <a:rPr lang="en-US" altLang="zh-CN" sz="2000" spc="-15" dirty="0"/>
              <a:t> </a:t>
            </a:r>
            <a:r>
              <a:rPr lang="en-US" altLang="zh-CN" sz="2000" spc="-5" dirty="0"/>
              <a:t>neighbor</a:t>
            </a:r>
            <a:r>
              <a:rPr lang="en-US" altLang="zh-CN" sz="2000" spc="-20" dirty="0"/>
              <a:t> </a:t>
            </a:r>
            <a:r>
              <a:rPr lang="en-US" altLang="zh-CN" sz="2000" spc="-5" dirty="0"/>
              <a:t>from</a:t>
            </a:r>
            <a:r>
              <a:rPr lang="en-US" altLang="zh-CN" sz="2000" spc="-15" dirty="0"/>
              <a:t> </a:t>
            </a:r>
            <a:r>
              <a:rPr lang="en-US" altLang="zh-CN" sz="2000" spc="-5" dirty="0"/>
              <a:t>input</a:t>
            </a:r>
            <a:endParaRPr lang="zh-CN" altLang="en-US" sz="2000" dirty="0"/>
          </a:p>
        </p:txBody>
      </p:sp>
    </p:spTree>
    <p:extLst>
      <p:ext uri="{BB962C8B-B14F-4D97-AF65-F5344CB8AC3E}">
        <p14:creationId xmlns:p14="http://schemas.microsoft.com/office/powerpoint/2010/main" val="248000055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101095-8FE0-2BDA-6489-27DFCA0E5751}"/>
              </a:ext>
            </a:extLst>
          </p:cNvPr>
          <p:cNvSpPr>
            <a:spLocks noGrp="1"/>
          </p:cNvSpPr>
          <p:nvPr>
            <p:ph type="title"/>
          </p:nvPr>
        </p:nvSpPr>
        <p:spPr/>
        <p:txBody>
          <a:bodyPr/>
          <a:lstStyle/>
          <a:p>
            <a:r>
              <a:rPr lang="en-US" altLang="zh-CN" sz="2800" spc="-5" dirty="0"/>
              <a:t>Last</a:t>
            </a:r>
            <a:r>
              <a:rPr lang="en-US" altLang="zh-CN" sz="2800" spc="-15" dirty="0"/>
              <a:t> </a:t>
            </a:r>
            <a:r>
              <a:rPr lang="en-US" altLang="zh-CN" sz="2800" spc="-5" dirty="0"/>
              <a:t>time:</a:t>
            </a:r>
            <a:r>
              <a:rPr lang="en-US" altLang="zh-CN" sz="2800" spc="-10" dirty="0"/>
              <a:t> </a:t>
            </a:r>
            <a:r>
              <a:rPr lang="en-US" altLang="zh-CN" sz="2800" dirty="0"/>
              <a:t>A</a:t>
            </a:r>
            <a:r>
              <a:rPr lang="en-US" altLang="zh-CN" sz="2800" spc="-5" dirty="0"/>
              <a:t> common</a:t>
            </a:r>
            <a:r>
              <a:rPr lang="en-US" altLang="zh-CN" sz="2800" spc="-15" dirty="0"/>
              <a:t> </a:t>
            </a:r>
            <a:r>
              <a:rPr lang="en-US" altLang="zh-CN" sz="2800" spc="-5" dirty="0"/>
              <a:t>pattern</a:t>
            </a:r>
            <a:r>
              <a:rPr lang="en-US" altLang="zh-CN" sz="2800" spc="-15" dirty="0"/>
              <a:t> </a:t>
            </a:r>
            <a:r>
              <a:rPr lang="en-US" altLang="zh-CN" sz="2800" spc="-5" dirty="0"/>
              <a:t>of</a:t>
            </a:r>
            <a:r>
              <a:rPr lang="en-US" altLang="zh-CN" sz="2800" spc="-10" dirty="0"/>
              <a:t> </a:t>
            </a:r>
            <a:r>
              <a:rPr lang="en-US" altLang="zh-CN" sz="2800" spc="-5" dirty="0"/>
              <a:t>regularization</a:t>
            </a:r>
            <a:endParaRPr lang="zh-CN" altLang="en-US" dirty="0"/>
          </a:p>
        </p:txBody>
      </p:sp>
      <p:pic>
        <p:nvPicPr>
          <p:cNvPr id="4" name="object 3">
            <a:extLst>
              <a:ext uri="{FF2B5EF4-FFF2-40B4-BE49-F238E27FC236}">
                <a16:creationId xmlns:a16="http://schemas.microsoft.com/office/drawing/2014/main" id="{9AE59506-494A-ADF9-1B41-41F6061083E6}"/>
              </a:ext>
            </a:extLst>
          </p:cNvPr>
          <p:cNvPicPr/>
          <p:nvPr/>
        </p:nvPicPr>
        <p:blipFill>
          <a:blip r:embed="rId2" cstate="print"/>
          <a:stretch>
            <a:fillRect/>
          </a:stretch>
        </p:blipFill>
        <p:spPr>
          <a:xfrm>
            <a:off x="1055149" y="3090671"/>
            <a:ext cx="2261616" cy="438912"/>
          </a:xfrm>
          <a:prstGeom prst="rect">
            <a:avLst/>
          </a:prstGeom>
        </p:spPr>
      </p:pic>
      <p:sp>
        <p:nvSpPr>
          <p:cNvPr id="5" name="object 4">
            <a:extLst>
              <a:ext uri="{FF2B5EF4-FFF2-40B4-BE49-F238E27FC236}">
                <a16:creationId xmlns:a16="http://schemas.microsoft.com/office/drawing/2014/main" id="{A1ED7D25-39A0-8AFF-B484-BCE3CF2A4621}"/>
              </a:ext>
            </a:extLst>
          </p:cNvPr>
          <p:cNvSpPr txBox="1"/>
          <p:nvPr/>
        </p:nvSpPr>
        <p:spPr>
          <a:xfrm>
            <a:off x="437555" y="2120899"/>
            <a:ext cx="3411854" cy="693523"/>
          </a:xfrm>
          <a:prstGeom prst="rect">
            <a:avLst/>
          </a:prstGeom>
        </p:spPr>
        <p:txBody>
          <a:bodyPr vert="horz" wrap="square" lIns="0" tIns="9525" rIns="0" bIns="0" rtlCol="0">
            <a:spAutoFit/>
          </a:bodyPr>
          <a:lstStyle/>
          <a:p>
            <a:pPr marL="12700" marR="5080">
              <a:lnSpc>
                <a:spcPct val="100800"/>
              </a:lnSpc>
              <a:spcBef>
                <a:spcPts val="75"/>
              </a:spcBef>
            </a:pPr>
            <a:r>
              <a:rPr sz="2200" b="1" spc="-5" dirty="0">
                <a:cs typeface="Arial" panose="020B0604020202020204" pitchFamily="34" charset="0"/>
              </a:rPr>
              <a:t>Training</a:t>
            </a:r>
            <a:r>
              <a:rPr sz="2200" spc="-5" dirty="0">
                <a:cs typeface="Arial" panose="020B0604020202020204" pitchFamily="34" charset="0"/>
              </a:rPr>
              <a:t>:</a:t>
            </a:r>
            <a:r>
              <a:rPr sz="2200" spc="-40" dirty="0">
                <a:cs typeface="Arial" panose="020B0604020202020204" pitchFamily="34" charset="0"/>
              </a:rPr>
              <a:t> </a:t>
            </a:r>
            <a:r>
              <a:rPr sz="2200" dirty="0">
                <a:cs typeface="Arial" panose="020B0604020202020204" pitchFamily="34" charset="0"/>
              </a:rPr>
              <a:t>Add</a:t>
            </a:r>
            <a:r>
              <a:rPr sz="2200" spc="-35" dirty="0">
                <a:cs typeface="Arial" panose="020B0604020202020204" pitchFamily="34" charset="0"/>
              </a:rPr>
              <a:t> </a:t>
            </a:r>
            <a:r>
              <a:rPr sz="2200" dirty="0">
                <a:cs typeface="Arial" panose="020B0604020202020204" pitchFamily="34" charset="0"/>
              </a:rPr>
              <a:t>some</a:t>
            </a:r>
            <a:r>
              <a:rPr sz="2200" spc="-30" dirty="0">
                <a:cs typeface="Arial" panose="020B0604020202020204" pitchFamily="34" charset="0"/>
              </a:rPr>
              <a:t> </a:t>
            </a:r>
            <a:r>
              <a:rPr sz="2200" dirty="0">
                <a:cs typeface="Arial" panose="020B0604020202020204" pitchFamily="34" charset="0"/>
              </a:rPr>
              <a:t>kind </a:t>
            </a:r>
            <a:r>
              <a:rPr sz="2200" spc="-650" dirty="0">
                <a:cs typeface="Arial" panose="020B0604020202020204" pitchFamily="34" charset="0"/>
              </a:rPr>
              <a:t> </a:t>
            </a:r>
            <a:r>
              <a:rPr sz="2200" dirty="0">
                <a:cs typeface="Arial" panose="020B0604020202020204" pitchFamily="34" charset="0"/>
              </a:rPr>
              <a:t>of</a:t>
            </a:r>
            <a:r>
              <a:rPr sz="2200" spc="-20" dirty="0">
                <a:cs typeface="Arial" panose="020B0604020202020204" pitchFamily="34" charset="0"/>
              </a:rPr>
              <a:t> </a:t>
            </a:r>
            <a:r>
              <a:rPr sz="2200" dirty="0">
                <a:cs typeface="Arial" panose="020B0604020202020204" pitchFamily="34" charset="0"/>
              </a:rPr>
              <a:t>randomness</a:t>
            </a:r>
          </a:p>
        </p:txBody>
      </p:sp>
      <p:sp>
        <p:nvSpPr>
          <p:cNvPr id="6" name="object 5">
            <a:extLst>
              <a:ext uri="{FF2B5EF4-FFF2-40B4-BE49-F238E27FC236}">
                <a16:creationId xmlns:a16="http://schemas.microsoft.com/office/drawing/2014/main" id="{21FF44D0-DB88-7C89-7A32-D961D778E98A}"/>
              </a:ext>
            </a:extLst>
          </p:cNvPr>
          <p:cNvSpPr txBox="1"/>
          <p:nvPr/>
        </p:nvSpPr>
        <p:spPr>
          <a:xfrm>
            <a:off x="494857" y="3986275"/>
            <a:ext cx="4702175" cy="689932"/>
          </a:xfrm>
          <a:prstGeom prst="rect">
            <a:avLst/>
          </a:prstGeom>
        </p:spPr>
        <p:txBody>
          <a:bodyPr vert="horz" wrap="square" lIns="0" tIns="12700" rIns="0" bIns="0" rtlCol="0">
            <a:spAutoFit/>
          </a:bodyPr>
          <a:lstStyle/>
          <a:p>
            <a:pPr marL="12700" marR="5080">
              <a:lnSpc>
                <a:spcPct val="100000"/>
              </a:lnSpc>
              <a:spcBef>
                <a:spcPts val="100"/>
              </a:spcBef>
            </a:pPr>
            <a:r>
              <a:rPr sz="2200" b="1" spc="-5" dirty="0">
                <a:cs typeface="Arial" panose="020B0604020202020204" pitchFamily="34" charset="0"/>
              </a:rPr>
              <a:t>Testing:</a:t>
            </a:r>
            <a:r>
              <a:rPr sz="2200" b="1" spc="-40" dirty="0">
                <a:cs typeface="Arial" panose="020B0604020202020204" pitchFamily="34" charset="0"/>
              </a:rPr>
              <a:t> </a:t>
            </a:r>
            <a:r>
              <a:rPr sz="2200" dirty="0">
                <a:cs typeface="Arial" panose="020B0604020202020204" pitchFamily="34" charset="0"/>
              </a:rPr>
              <a:t>Average</a:t>
            </a:r>
            <a:r>
              <a:rPr sz="2200" spc="-30" dirty="0">
                <a:cs typeface="Arial" panose="020B0604020202020204" pitchFamily="34" charset="0"/>
              </a:rPr>
              <a:t> </a:t>
            </a:r>
            <a:r>
              <a:rPr sz="2200" dirty="0">
                <a:cs typeface="Arial" panose="020B0604020202020204" pitchFamily="34" charset="0"/>
              </a:rPr>
              <a:t>out</a:t>
            </a:r>
            <a:r>
              <a:rPr sz="2200" spc="-35" dirty="0">
                <a:cs typeface="Arial" panose="020B0604020202020204" pitchFamily="34" charset="0"/>
              </a:rPr>
              <a:t> </a:t>
            </a:r>
            <a:r>
              <a:rPr sz="2200" dirty="0">
                <a:cs typeface="Arial" panose="020B0604020202020204" pitchFamily="34" charset="0"/>
              </a:rPr>
              <a:t>randomness </a:t>
            </a:r>
            <a:r>
              <a:rPr sz="2200" spc="-650" dirty="0">
                <a:cs typeface="Arial" panose="020B0604020202020204" pitchFamily="34" charset="0"/>
              </a:rPr>
              <a:t> </a:t>
            </a:r>
            <a:r>
              <a:rPr sz="2200" spc="-5" dirty="0">
                <a:cs typeface="Arial" panose="020B0604020202020204" pitchFamily="34" charset="0"/>
              </a:rPr>
              <a:t>(sometimes approximate)</a:t>
            </a:r>
            <a:endParaRPr sz="2200" dirty="0">
              <a:cs typeface="Arial" panose="020B0604020202020204" pitchFamily="34" charset="0"/>
            </a:endParaRPr>
          </a:p>
        </p:txBody>
      </p:sp>
      <p:pic>
        <p:nvPicPr>
          <p:cNvPr id="7" name="object 6">
            <a:extLst>
              <a:ext uri="{FF2B5EF4-FFF2-40B4-BE49-F238E27FC236}">
                <a16:creationId xmlns:a16="http://schemas.microsoft.com/office/drawing/2014/main" id="{1D37CEF3-B71F-7093-2958-86ABE4619222}"/>
              </a:ext>
            </a:extLst>
          </p:cNvPr>
          <p:cNvPicPr/>
          <p:nvPr/>
        </p:nvPicPr>
        <p:blipFill>
          <a:blip r:embed="rId3" cstate="print"/>
          <a:stretch>
            <a:fillRect/>
          </a:stretch>
        </p:blipFill>
        <p:spPr>
          <a:xfrm>
            <a:off x="357158" y="4700015"/>
            <a:ext cx="5745480" cy="853440"/>
          </a:xfrm>
          <a:prstGeom prst="rect">
            <a:avLst/>
          </a:prstGeom>
        </p:spPr>
      </p:pic>
      <p:sp>
        <p:nvSpPr>
          <p:cNvPr id="8" name="object 7">
            <a:extLst>
              <a:ext uri="{FF2B5EF4-FFF2-40B4-BE49-F238E27FC236}">
                <a16:creationId xmlns:a16="http://schemas.microsoft.com/office/drawing/2014/main" id="{61649E28-13D8-DCAD-991E-9F5FEFE8E17A}"/>
              </a:ext>
            </a:extLst>
          </p:cNvPr>
          <p:cNvSpPr txBox="1"/>
          <p:nvPr/>
        </p:nvSpPr>
        <p:spPr>
          <a:xfrm>
            <a:off x="5084244" y="1677889"/>
            <a:ext cx="4138784" cy="1711815"/>
          </a:xfrm>
          <a:prstGeom prst="rect">
            <a:avLst/>
          </a:prstGeom>
        </p:spPr>
        <p:txBody>
          <a:bodyPr vert="horz" wrap="square" lIns="0" tIns="9525" rIns="0" bIns="0" rtlCol="0">
            <a:spAutoFit/>
          </a:bodyPr>
          <a:lstStyle/>
          <a:p>
            <a:pPr marL="12700" marR="325120">
              <a:lnSpc>
                <a:spcPct val="100800"/>
              </a:lnSpc>
              <a:spcBef>
                <a:spcPts val="75"/>
              </a:spcBef>
            </a:pPr>
            <a:r>
              <a:rPr sz="2200" b="1" spc="-5" dirty="0">
                <a:cs typeface="Arial" panose="020B0604020202020204" pitchFamily="34" charset="0"/>
              </a:rPr>
              <a:t>Example</a:t>
            </a:r>
            <a:r>
              <a:rPr sz="2200" spc="-5" dirty="0">
                <a:cs typeface="Arial" panose="020B0604020202020204" pitchFamily="34" charset="0"/>
              </a:rPr>
              <a:t>:</a:t>
            </a:r>
            <a:r>
              <a:rPr sz="2200" spc="-70" dirty="0">
                <a:cs typeface="Arial" panose="020B0604020202020204" pitchFamily="34" charset="0"/>
              </a:rPr>
              <a:t> </a:t>
            </a:r>
            <a:r>
              <a:rPr sz="2200" spc="-5" dirty="0">
                <a:cs typeface="Arial" panose="020B0604020202020204" pitchFamily="34" charset="0"/>
              </a:rPr>
              <a:t>Batch </a:t>
            </a:r>
            <a:r>
              <a:rPr sz="2200" spc="-650" dirty="0">
                <a:cs typeface="Arial" panose="020B0604020202020204" pitchFamily="34" charset="0"/>
              </a:rPr>
              <a:t> </a:t>
            </a:r>
            <a:r>
              <a:rPr sz="2200" spc="-5" dirty="0">
                <a:cs typeface="Arial" panose="020B0604020202020204" pitchFamily="34" charset="0"/>
              </a:rPr>
              <a:t>Normalization</a:t>
            </a:r>
            <a:endParaRPr sz="2200" dirty="0">
              <a:cs typeface="Arial" panose="020B0604020202020204" pitchFamily="34" charset="0"/>
            </a:endParaRPr>
          </a:p>
          <a:p>
            <a:pPr>
              <a:lnSpc>
                <a:spcPct val="100000"/>
              </a:lnSpc>
              <a:spcBef>
                <a:spcPts val="15"/>
              </a:spcBef>
            </a:pPr>
            <a:endParaRPr sz="2200" dirty="0">
              <a:cs typeface="Arial" panose="020B0604020202020204" pitchFamily="34" charset="0"/>
            </a:endParaRPr>
          </a:p>
          <a:p>
            <a:pPr marL="12700" marR="71755">
              <a:lnSpc>
                <a:spcPct val="99400"/>
              </a:lnSpc>
            </a:pPr>
            <a:r>
              <a:rPr sz="2200" b="1" spc="-5" dirty="0">
                <a:cs typeface="Arial" panose="020B0604020202020204" pitchFamily="34" charset="0"/>
              </a:rPr>
              <a:t>Training</a:t>
            </a:r>
            <a:r>
              <a:rPr sz="2200" spc="-5" dirty="0">
                <a:cs typeface="Arial" panose="020B0604020202020204" pitchFamily="34" charset="0"/>
              </a:rPr>
              <a:t>: </a:t>
            </a:r>
            <a:r>
              <a:rPr sz="2200" dirty="0">
                <a:cs typeface="Arial" panose="020B0604020202020204" pitchFamily="34" charset="0"/>
              </a:rPr>
              <a:t> Normalize using </a:t>
            </a:r>
            <a:r>
              <a:rPr sz="2200" spc="5" dirty="0">
                <a:cs typeface="Arial" panose="020B0604020202020204" pitchFamily="34" charset="0"/>
              </a:rPr>
              <a:t> </a:t>
            </a:r>
            <a:r>
              <a:rPr sz="2200" spc="-5" dirty="0">
                <a:cs typeface="Arial" panose="020B0604020202020204" pitchFamily="34" charset="0"/>
              </a:rPr>
              <a:t>stats</a:t>
            </a:r>
            <a:r>
              <a:rPr sz="2200" spc="-40" dirty="0">
                <a:cs typeface="Arial" panose="020B0604020202020204" pitchFamily="34" charset="0"/>
              </a:rPr>
              <a:t> </a:t>
            </a:r>
            <a:r>
              <a:rPr sz="2200" spc="-5" dirty="0">
                <a:cs typeface="Arial" panose="020B0604020202020204" pitchFamily="34" charset="0"/>
              </a:rPr>
              <a:t>from</a:t>
            </a:r>
            <a:r>
              <a:rPr sz="2200" spc="-40" dirty="0">
                <a:cs typeface="Arial" panose="020B0604020202020204" pitchFamily="34" charset="0"/>
              </a:rPr>
              <a:t> </a:t>
            </a:r>
            <a:r>
              <a:rPr sz="2200" dirty="0">
                <a:cs typeface="Arial" panose="020B0604020202020204" pitchFamily="34" charset="0"/>
              </a:rPr>
              <a:t>random </a:t>
            </a:r>
            <a:r>
              <a:rPr sz="2200" spc="-650" dirty="0">
                <a:cs typeface="Arial" panose="020B0604020202020204" pitchFamily="34" charset="0"/>
              </a:rPr>
              <a:t> </a:t>
            </a:r>
            <a:r>
              <a:rPr sz="2200" spc="-5" dirty="0">
                <a:cs typeface="Arial" panose="020B0604020202020204" pitchFamily="34" charset="0"/>
              </a:rPr>
              <a:t>minibatches</a:t>
            </a:r>
            <a:endParaRPr sz="2200" dirty="0">
              <a:cs typeface="Arial" panose="020B0604020202020204" pitchFamily="34" charset="0"/>
            </a:endParaRPr>
          </a:p>
          <a:p>
            <a:pPr>
              <a:lnSpc>
                <a:spcPct val="100000"/>
              </a:lnSpc>
              <a:spcBef>
                <a:spcPts val="50"/>
              </a:spcBef>
            </a:pPr>
            <a:endParaRPr sz="2200" dirty="0">
              <a:cs typeface="Arial" panose="020B0604020202020204" pitchFamily="34" charset="0"/>
            </a:endParaRPr>
          </a:p>
        </p:txBody>
      </p:sp>
      <p:sp>
        <p:nvSpPr>
          <p:cNvPr id="10" name="文本框 9">
            <a:extLst>
              <a:ext uri="{FF2B5EF4-FFF2-40B4-BE49-F238E27FC236}">
                <a16:creationId xmlns:a16="http://schemas.microsoft.com/office/drawing/2014/main" id="{6BF5CAB6-8B80-38CF-1DBC-087D42EFE9C9}"/>
              </a:ext>
            </a:extLst>
          </p:cNvPr>
          <p:cNvSpPr txBox="1"/>
          <p:nvPr/>
        </p:nvSpPr>
        <p:spPr>
          <a:xfrm>
            <a:off x="5005216" y="3906766"/>
            <a:ext cx="3781567" cy="769441"/>
          </a:xfrm>
          <a:prstGeom prst="rect">
            <a:avLst/>
          </a:prstGeom>
          <a:noFill/>
        </p:spPr>
        <p:txBody>
          <a:bodyPr wrap="square">
            <a:spAutoFit/>
          </a:bodyPr>
          <a:lstStyle/>
          <a:p>
            <a:pPr marL="12700" marR="5080">
              <a:lnSpc>
                <a:spcPct val="100000"/>
              </a:lnSpc>
            </a:pPr>
            <a:r>
              <a:rPr lang="en-US" altLang="zh-CN" sz="2200" b="1" spc="-5" dirty="0">
                <a:cs typeface="Arial" panose="020B0604020202020204" pitchFamily="34" charset="0"/>
              </a:rPr>
              <a:t>Testing</a:t>
            </a:r>
            <a:r>
              <a:rPr lang="en-US" altLang="zh-CN" sz="2200" spc="-5" dirty="0">
                <a:cs typeface="Arial" panose="020B0604020202020204" pitchFamily="34" charset="0"/>
              </a:rPr>
              <a:t>:</a:t>
            </a:r>
            <a:r>
              <a:rPr lang="en-US" altLang="zh-CN" sz="2200" spc="-45" dirty="0">
                <a:cs typeface="Arial" panose="020B0604020202020204" pitchFamily="34" charset="0"/>
              </a:rPr>
              <a:t> </a:t>
            </a:r>
            <a:r>
              <a:rPr lang="en-US" altLang="zh-CN" sz="2200" dirty="0">
                <a:cs typeface="Arial" panose="020B0604020202020204" pitchFamily="34" charset="0"/>
              </a:rPr>
              <a:t>Use</a:t>
            </a:r>
            <a:r>
              <a:rPr lang="en-US" altLang="zh-CN" sz="2200" spc="-35" dirty="0">
                <a:cs typeface="Arial" panose="020B0604020202020204" pitchFamily="34" charset="0"/>
              </a:rPr>
              <a:t> </a:t>
            </a:r>
            <a:r>
              <a:rPr lang="en-US" altLang="zh-CN" sz="2200" spc="-5" dirty="0">
                <a:cs typeface="Arial" panose="020B0604020202020204" pitchFamily="34" charset="0"/>
              </a:rPr>
              <a:t>fixed </a:t>
            </a:r>
            <a:r>
              <a:rPr lang="en-US" altLang="zh-CN" sz="2200" spc="-650" dirty="0">
                <a:cs typeface="Arial" panose="020B0604020202020204" pitchFamily="34" charset="0"/>
              </a:rPr>
              <a:t> </a:t>
            </a:r>
            <a:r>
              <a:rPr lang="en-US" altLang="zh-CN" sz="2200" spc="-5" dirty="0">
                <a:cs typeface="Arial" panose="020B0604020202020204" pitchFamily="34" charset="0"/>
              </a:rPr>
              <a:t>stats</a:t>
            </a:r>
            <a:r>
              <a:rPr lang="en-US" altLang="zh-CN" sz="2200" spc="-30" dirty="0">
                <a:cs typeface="Arial" panose="020B0604020202020204" pitchFamily="34" charset="0"/>
              </a:rPr>
              <a:t> </a:t>
            </a:r>
            <a:r>
              <a:rPr lang="en-US" altLang="zh-CN" sz="2200" spc="-5" dirty="0">
                <a:cs typeface="Arial" panose="020B0604020202020204" pitchFamily="34" charset="0"/>
              </a:rPr>
              <a:t>to</a:t>
            </a:r>
            <a:r>
              <a:rPr lang="en-US" altLang="zh-CN" sz="2200" spc="-25" dirty="0">
                <a:cs typeface="Arial" panose="020B0604020202020204" pitchFamily="34" charset="0"/>
              </a:rPr>
              <a:t> </a:t>
            </a:r>
            <a:r>
              <a:rPr lang="en-US" altLang="zh-CN" sz="2200" dirty="0">
                <a:cs typeface="Arial" panose="020B0604020202020204" pitchFamily="34" charset="0"/>
              </a:rPr>
              <a:t>normalize</a:t>
            </a:r>
          </a:p>
        </p:txBody>
      </p:sp>
    </p:spTree>
    <p:extLst>
      <p:ext uri="{BB962C8B-B14F-4D97-AF65-F5344CB8AC3E}">
        <p14:creationId xmlns:p14="http://schemas.microsoft.com/office/powerpoint/2010/main" val="2215430941"/>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ADA20-A684-6D24-C477-928C0B495A73}"/>
              </a:ext>
            </a:extLst>
          </p:cNvPr>
          <p:cNvSpPr>
            <a:spLocks noGrp="1"/>
          </p:cNvSpPr>
          <p:nvPr>
            <p:ph type="title"/>
          </p:nvPr>
        </p:nvSpPr>
        <p:spPr/>
        <p:txBody>
          <a:bodyPr/>
          <a:lstStyle/>
          <a:p>
            <a:r>
              <a:rPr lang="en-US" altLang="zh-CN" sz="2800" dirty="0"/>
              <a:t>Texture</a:t>
            </a:r>
            <a:r>
              <a:rPr lang="en-US" altLang="zh-CN" sz="2800" spc="-15" dirty="0"/>
              <a:t> </a:t>
            </a:r>
            <a:r>
              <a:rPr lang="en-US" altLang="zh-CN" sz="2800" dirty="0"/>
              <a:t>Synthesis:</a:t>
            </a:r>
            <a:r>
              <a:rPr lang="en-US" altLang="zh-CN" sz="2800" spc="-25" dirty="0"/>
              <a:t> </a:t>
            </a:r>
            <a:r>
              <a:rPr lang="en-US" altLang="zh-CN" sz="2800" dirty="0"/>
              <a:t>Nearest</a:t>
            </a:r>
            <a:r>
              <a:rPr lang="en-US" altLang="zh-CN" sz="2800" spc="-20" dirty="0"/>
              <a:t> </a:t>
            </a:r>
            <a:r>
              <a:rPr lang="en-US" altLang="zh-CN" sz="2800" dirty="0"/>
              <a:t>Neighbor</a:t>
            </a:r>
            <a:endParaRPr lang="zh-CN" altLang="en-US" dirty="0"/>
          </a:p>
        </p:txBody>
      </p:sp>
      <p:pic>
        <p:nvPicPr>
          <p:cNvPr id="4" name="object 3">
            <a:extLst>
              <a:ext uri="{FF2B5EF4-FFF2-40B4-BE49-F238E27FC236}">
                <a16:creationId xmlns:a16="http://schemas.microsoft.com/office/drawing/2014/main" id="{CF69B6A4-E83D-0224-E59D-43D730AD373A}"/>
              </a:ext>
            </a:extLst>
          </p:cNvPr>
          <p:cNvPicPr/>
          <p:nvPr/>
        </p:nvPicPr>
        <p:blipFill>
          <a:blip r:embed="rId2" cstate="print"/>
          <a:stretch>
            <a:fillRect/>
          </a:stretch>
        </p:blipFill>
        <p:spPr>
          <a:xfrm>
            <a:off x="153595" y="3294270"/>
            <a:ext cx="637032" cy="457200"/>
          </a:xfrm>
          <a:prstGeom prst="rect">
            <a:avLst/>
          </a:prstGeom>
        </p:spPr>
      </p:pic>
      <p:pic>
        <p:nvPicPr>
          <p:cNvPr id="5" name="object 4">
            <a:extLst>
              <a:ext uri="{FF2B5EF4-FFF2-40B4-BE49-F238E27FC236}">
                <a16:creationId xmlns:a16="http://schemas.microsoft.com/office/drawing/2014/main" id="{E2DB2AAA-8963-17AB-C150-EEFFC5554A59}"/>
              </a:ext>
            </a:extLst>
          </p:cNvPr>
          <p:cNvPicPr/>
          <p:nvPr/>
        </p:nvPicPr>
        <p:blipFill>
          <a:blip r:embed="rId3" cstate="print"/>
          <a:stretch>
            <a:fillRect/>
          </a:stretch>
        </p:blipFill>
        <p:spPr>
          <a:xfrm>
            <a:off x="1388035" y="2169558"/>
            <a:ext cx="2703576" cy="2703576"/>
          </a:xfrm>
          <a:prstGeom prst="rect">
            <a:avLst/>
          </a:prstGeom>
        </p:spPr>
      </p:pic>
      <p:sp>
        <p:nvSpPr>
          <p:cNvPr id="6" name="object 5">
            <a:extLst>
              <a:ext uri="{FF2B5EF4-FFF2-40B4-BE49-F238E27FC236}">
                <a16:creationId xmlns:a16="http://schemas.microsoft.com/office/drawing/2014/main" id="{3F1EC470-8A1E-F345-9F42-EBF0142D914A}"/>
              </a:ext>
            </a:extLst>
          </p:cNvPr>
          <p:cNvSpPr/>
          <p:nvPr/>
        </p:nvSpPr>
        <p:spPr>
          <a:xfrm>
            <a:off x="928974" y="3474999"/>
            <a:ext cx="361950" cy="114300"/>
          </a:xfrm>
          <a:custGeom>
            <a:avLst/>
            <a:gdLst/>
            <a:ahLst/>
            <a:cxnLst/>
            <a:rect l="l" t="t" r="r" b="b"/>
            <a:pathLst>
              <a:path w="361950" h="114300">
                <a:moveTo>
                  <a:pt x="247497" y="0"/>
                </a:moveTo>
                <a:lnTo>
                  <a:pt x="247497" y="114300"/>
                </a:lnTo>
                <a:lnTo>
                  <a:pt x="323697" y="76200"/>
                </a:lnTo>
                <a:lnTo>
                  <a:pt x="266547" y="76200"/>
                </a:lnTo>
                <a:lnTo>
                  <a:pt x="266547" y="38100"/>
                </a:lnTo>
                <a:lnTo>
                  <a:pt x="323697" y="38100"/>
                </a:lnTo>
                <a:lnTo>
                  <a:pt x="247497" y="0"/>
                </a:lnTo>
                <a:close/>
              </a:path>
              <a:path w="361950" h="114300">
                <a:moveTo>
                  <a:pt x="247497" y="38100"/>
                </a:moveTo>
                <a:lnTo>
                  <a:pt x="0" y="38100"/>
                </a:lnTo>
                <a:lnTo>
                  <a:pt x="0" y="76200"/>
                </a:lnTo>
                <a:lnTo>
                  <a:pt x="247497" y="76200"/>
                </a:lnTo>
                <a:lnTo>
                  <a:pt x="247497" y="38100"/>
                </a:lnTo>
                <a:close/>
              </a:path>
              <a:path w="361950" h="114300">
                <a:moveTo>
                  <a:pt x="323697" y="38100"/>
                </a:moveTo>
                <a:lnTo>
                  <a:pt x="266547" y="38100"/>
                </a:lnTo>
                <a:lnTo>
                  <a:pt x="266547" y="76200"/>
                </a:lnTo>
                <a:lnTo>
                  <a:pt x="323697" y="76200"/>
                </a:lnTo>
                <a:lnTo>
                  <a:pt x="361797" y="57150"/>
                </a:lnTo>
                <a:lnTo>
                  <a:pt x="323697" y="38100"/>
                </a:lnTo>
                <a:close/>
              </a:path>
            </a:pathLst>
          </a:custGeom>
          <a:solidFill>
            <a:srgbClr val="666666"/>
          </a:solidFill>
        </p:spPr>
        <p:txBody>
          <a:bodyPr wrap="square" lIns="0" tIns="0" rIns="0" bIns="0" rtlCol="0"/>
          <a:lstStyle/>
          <a:p>
            <a:endParaRPr/>
          </a:p>
        </p:txBody>
      </p:sp>
      <p:pic>
        <p:nvPicPr>
          <p:cNvPr id="7" name="object 6">
            <a:extLst>
              <a:ext uri="{FF2B5EF4-FFF2-40B4-BE49-F238E27FC236}">
                <a16:creationId xmlns:a16="http://schemas.microsoft.com/office/drawing/2014/main" id="{522B3640-DC54-CE7C-1A6E-2C7971EFD367}"/>
              </a:ext>
            </a:extLst>
          </p:cNvPr>
          <p:cNvPicPr/>
          <p:nvPr/>
        </p:nvPicPr>
        <p:blipFill>
          <a:blip r:embed="rId4" cstate="print"/>
          <a:stretch>
            <a:fillRect/>
          </a:stretch>
        </p:blipFill>
        <p:spPr>
          <a:xfrm>
            <a:off x="4646347" y="3022998"/>
            <a:ext cx="966215" cy="950976"/>
          </a:xfrm>
          <a:prstGeom prst="rect">
            <a:avLst/>
          </a:prstGeom>
        </p:spPr>
      </p:pic>
      <p:pic>
        <p:nvPicPr>
          <p:cNvPr id="8" name="object 7">
            <a:extLst>
              <a:ext uri="{FF2B5EF4-FFF2-40B4-BE49-F238E27FC236}">
                <a16:creationId xmlns:a16="http://schemas.microsoft.com/office/drawing/2014/main" id="{F097671E-5ADB-C160-E711-BE83613705C9}"/>
              </a:ext>
            </a:extLst>
          </p:cNvPr>
          <p:cNvPicPr/>
          <p:nvPr/>
        </p:nvPicPr>
        <p:blipFill>
          <a:blip r:embed="rId5" cstate="print"/>
          <a:stretch>
            <a:fillRect/>
          </a:stretch>
        </p:blipFill>
        <p:spPr>
          <a:xfrm>
            <a:off x="6301412" y="2145174"/>
            <a:ext cx="2706623" cy="2703576"/>
          </a:xfrm>
          <a:prstGeom prst="rect">
            <a:avLst/>
          </a:prstGeom>
        </p:spPr>
      </p:pic>
      <p:sp>
        <p:nvSpPr>
          <p:cNvPr id="9" name="object 8">
            <a:extLst>
              <a:ext uri="{FF2B5EF4-FFF2-40B4-BE49-F238E27FC236}">
                <a16:creationId xmlns:a16="http://schemas.microsoft.com/office/drawing/2014/main" id="{50EC4FB8-762E-121B-DBF4-38481375C585}"/>
              </a:ext>
            </a:extLst>
          </p:cNvPr>
          <p:cNvSpPr/>
          <p:nvPr/>
        </p:nvSpPr>
        <p:spPr>
          <a:xfrm>
            <a:off x="5754174" y="3440562"/>
            <a:ext cx="361950" cy="114300"/>
          </a:xfrm>
          <a:custGeom>
            <a:avLst/>
            <a:gdLst/>
            <a:ahLst/>
            <a:cxnLst/>
            <a:rect l="l" t="t" r="r" b="b"/>
            <a:pathLst>
              <a:path w="361950" h="114300">
                <a:moveTo>
                  <a:pt x="247497" y="0"/>
                </a:moveTo>
                <a:lnTo>
                  <a:pt x="247497" y="114300"/>
                </a:lnTo>
                <a:lnTo>
                  <a:pt x="323697" y="76200"/>
                </a:lnTo>
                <a:lnTo>
                  <a:pt x="266547" y="76200"/>
                </a:lnTo>
                <a:lnTo>
                  <a:pt x="266547" y="38100"/>
                </a:lnTo>
                <a:lnTo>
                  <a:pt x="323697" y="38100"/>
                </a:lnTo>
                <a:lnTo>
                  <a:pt x="247497" y="0"/>
                </a:lnTo>
                <a:close/>
              </a:path>
              <a:path w="361950" h="114300">
                <a:moveTo>
                  <a:pt x="247497" y="38100"/>
                </a:moveTo>
                <a:lnTo>
                  <a:pt x="0" y="38100"/>
                </a:lnTo>
                <a:lnTo>
                  <a:pt x="0" y="76200"/>
                </a:lnTo>
                <a:lnTo>
                  <a:pt x="247497" y="76200"/>
                </a:lnTo>
                <a:lnTo>
                  <a:pt x="247497" y="38100"/>
                </a:lnTo>
                <a:close/>
              </a:path>
              <a:path w="361950" h="114300">
                <a:moveTo>
                  <a:pt x="323697" y="38100"/>
                </a:moveTo>
                <a:lnTo>
                  <a:pt x="266547" y="38100"/>
                </a:lnTo>
                <a:lnTo>
                  <a:pt x="266547" y="76200"/>
                </a:lnTo>
                <a:lnTo>
                  <a:pt x="323697" y="76200"/>
                </a:lnTo>
                <a:lnTo>
                  <a:pt x="361797" y="57150"/>
                </a:lnTo>
                <a:lnTo>
                  <a:pt x="323697" y="38100"/>
                </a:lnTo>
                <a:close/>
              </a:path>
            </a:pathLst>
          </a:custGeom>
          <a:solidFill>
            <a:srgbClr val="666666"/>
          </a:solidFill>
        </p:spPr>
        <p:txBody>
          <a:bodyPr wrap="square" lIns="0" tIns="0" rIns="0" bIns="0" rtlCol="0"/>
          <a:lstStyle/>
          <a:p>
            <a:endParaRPr/>
          </a:p>
        </p:txBody>
      </p:sp>
    </p:spTree>
    <p:extLst>
      <p:ext uri="{BB962C8B-B14F-4D97-AF65-F5344CB8AC3E}">
        <p14:creationId xmlns:p14="http://schemas.microsoft.com/office/powerpoint/2010/main" val="1323841140"/>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C5F95-510D-C587-57DD-20AB089FEF0A}"/>
              </a:ext>
            </a:extLst>
          </p:cNvPr>
          <p:cNvSpPr>
            <a:spLocks noGrp="1"/>
          </p:cNvSpPr>
          <p:nvPr>
            <p:ph type="title"/>
          </p:nvPr>
        </p:nvSpPr>
        <p:spPr/>
        <p:txBody>
          <a:bodyPr/>
          <a:lstStyle/>
          <a:p>
            <a:r>
              <a:rPr lang="en-US" altLang="zh-CN" sz="2800" dirty="0"/>
              <a:t>Neural</a:t>
            </a:r>
            <a:r>
              <a:rPr lang="en-US" altLang="zh-CN" sz="2800" spc="-15" dirty="0"/>
              <a:t> </a:t>
            </a:r>
            <a:r>
              <a:rPr lang="en-US" altLang="zh-CN" sz="2800" dirty="0"/>
              <a:t>Texture</a:t>
            </a:r>
            <a:r>
              <a:rPr lang="en-US" altLang="zh-CN" sz="2800" spc="-10" dirty="0"/>
              <a:t> </a:t>
            </a:r>
            <a:r>
              <a:rPr lang="en-US" altLang="zh-CN" sz="2800" dirty="0"/>
              <a:t>Synthesis:</a:t>
            </a:r>
            <a:r>
              <a:rPr lang="en-US" altLang="zh-CN" sz="2800" spc="-25" dirty="0"/>
              <a:t> </a:t>
            </a:r>
            <a:r>
              <a:rPr lang="en-US" altLang="zh-CN" sz="2800" dirty="0"/>
              <a:t>Gram</a:t>
            </a:r>
            <a:r>
              <a:rPr lang="en-US" altLang="zh-CN" sz="2800" spc="-10" dirty="0"/>
              <a:t> </a:t>
            </a:r>
            <a:r>
              <a:rPr lang="en-US" altLang="zh-CN" sz="2800" dirty="0"/>
              <a:t>Matrix</a:t>
            </a:r>
            <a:endParaRPr lang="zh-CN" altLang="en-US" dirty="0"/>
          </a:p>
        </p:txBody>
      </p:sp>
      <p:grpSp>
        <p:nvGrpSpPr>
          <p:cNvPr id="19" name="object 3">
            <a:extLst>
              <a:ext uri="{FF2B5EF4-FFF2-40B4-BE49-F238E27FC236}">
                <a16:creationId xmlns:a16="http://schemas.microsoft.com/office/drawing/2014/main" id="{67A59CC2-FDBD-505C-CF34-2C0444CA309B}"/>
              </a:ext>
            </a:extLst>
          </p:cNvPr>
          <p:cNvGrpSpPr/>
          <p:nvPr/>
        </p:nvGrpSpPr>
        <p:grpSpPr>
          <a:xfrm>
            <a:off x="2006125" y="1796159"/>
            <a:ext cx="2048510" cy="1323975"/>
            <a:chOff x="1716023" y="1298447"/>
            <a:chExt cx="2048510" cy="1323975"/>
          </a:xfrm>
        </p:grpSpPr>
        <p:pic>
          <p:nvPicPr>
            <p:cNvPr id="20" name="object 4">
              <a:extLst>
                <a:ext uri="{FF2B5EF4-FFF2-40B4-BE49-F238E27FC236}">
                  <a16:creationId xmlns:a16="http://schemas.microsoft.com/office/drawing/2014/main" id="{F198EFE4-5C1F-B1F0-6A08-0BBB1E1961AE}"/>
                </a:ext>
              </a:extLst>
            </p:cNvPr>
            <p:cNvPicPr/>
            <p:nvPr/>
          </p:nvPicPr>
          <p:blipFill>
            <a:blip r:embed="rId2" cstate="print"/>
            <a:stretch>
              <a:fillRect/>
            </a:stretch>
          </p:blipFill>
          <p:spPr>
            <a:xfrm>
              <a:off x="1716023" y="1298447"/>
              <a:ext cx="2048255" cy="1188720"/>
            </a:xfrm>
            <a:prstGeom prst="rect">
              <a:avLst/>
            </a:prstGeom>
          </p:spPr>
        </p:pic>
        <p:sp>
          <p:nvSpPr>
            <p:cNvPr id="21" name="object 5">
              <a:extLst>
                <a:ext uri="{FF2B5EF4-FFF2-40B4-BE49-F238E27FC236}">
                  <a16:creationId xmlns:a16="http://schemas.microsoft.com/office/drawing/2014/main" id="{9B665C4B-2096-985B-27B0-3BF4BF4E4FF2}"/>
                </a:ext>
              </a:extLst>
            </p:cNvPr>
            <p:cNvSpPr/>
            <p:nvPr/>
          </p:nvSpPr>
          <p:spPr>
            <a:xfrm>
              <a:off x="3407710" y="2043098"/>
              <a:ext cx="76200" cy="579120"/>
            </a:xfrm>
            <a:custGeom>
              <a:avLst/>
              <a:gdLst/>
              <a:ahLst/>
              <a:cxnLst/>
              <a:rect l="l" t="t" r="r" b="b"/>
              <a:pathLst>
                <a:path w="76200" h="579119">
                  <a:moveTo>
                    <a:pt x="47625" y="63500"/>
                  </a:moveTo>
                  <a:lnTo>
                    <a:pt x="28575" y="63500"/>
                  </a:lnTo>
                  <a:lnTo>
                    <a:pt x="28575" y="578700"/>
                  </a:lnTo>
                  <a:lnTo>
                    <a:pt x="47625" y="578700"/>
                  </a:lnTo>
                  <a:lnTo>
                    <a:pt x="47625" y="63500"/>
                  </a:lnTo>
                  <a:close/>
                </a:path>
                <a:path w="76200" h="579119">
                  <a:moveTo>
                    <a:pt x="38100" y="0"/>
                  </a:moveTo>
                  <a:lnTo>
                    <a:pt x="0" y="76200"/>
                  </a:lnTo>
                  <a:lnTo>
                    <a:pt x="28575" y="76200"/>
                  </a:lnTo>
                  <a:lnTo>
                    <a:pt x="28575" y="63500"/>
                  </a:lnTo>
                  <a:lnTo>
                    <a:pt x="69850" y="63500"/>
                  </a:lnTo>
                  <a:lnTo>
                    <a:pt x="38100" y="0"/>
                  </a:lnTo>
                  <a:close/>
                </a:path>
                <a:path w="76200" h="579119">
                  <a:moveTo>
                    <a:pt x="69850" y="63500"/>
                  </a:moveTo>
                  <a:lnTo>
                    <a:pt x="47625" y="63500"/>
                  </a:lnTo>
                  <a:lnTo>
                    <a:pt x="47625" y="76200"/>
                  </a:lnTo>
                  <a:lnTo>
                    <a:pt x="76200" y="76200"/>
                  </a:lnTo>
                  <a:lnTo>
                    <a:pt x="69850" y="63500"/>
                  </a:lnTo>
                  <a:close/>
                </a:path>
              </a:pathLst>
            </a:custGeom>
            <a:solidFill>
              <a:srgbClr val="FF0000"/>
            </a:solidFill>
          </p:spPr>
          <p:txBody>
            <a:bodyPr wrap="square" lIns="0" tIns="0" rIns="0" bIns="0" rtlCol="0"/>
            <a:lstStyle/>
            <a:p>
              <a:endParaRPr/>
            </a:p>
          </p:txBody>
        </p:sp>
      </p:grpSp>
      <p:sp>
        <p:nvSpPr>
          <p:cNvPr id="22" name="object 6">
            <a:extLst>
              <a:ext uri="{FF2B5EF4-FFF2-40B4-BE49-F238E27FC236}">
                <a16:creationId xmlns:a16="http://schemas.microsoft.com/office/drawing/2014/main" id="{320A9F0C-2DE5-9BC9-3D73-ED0D162CF591}"/>
              </a:ext>
            </a:extLst>
          </p:cNvPr>
          <p:cNvSpPr txBox="1"/>
          <p:nvPr/>
        </p:nvSpPr>
        <p:spPr>
          <a:xfrm>
            <a:off x="528526" y="3265000"/>
            <a:ext cx="4757873" cy="857927"/>
          </a:xfrm>
          <a:prstGeom prst="rect">
            <a:avLst/>
          </a:prstGeom>
        </p:spPr>
        <p:txBody>
          <a:bodyPr vert="horz" wrap="square" lIns="0" tIns="26670" rIns="0" bIns="0" rtlCol="0">
            <a:spAutoFit/>
          </a:bodyPr>
          <a:lstStyle/>
          <a:p>
            <a:pPr marL="12700" marR="5080">
              <a:spcBef>
                <a:spcPts val="210"/>
              </a:spcBef>
            </a:pPr>
            <a:r>
              <a:rPr spc="-5" dirty="0">
                <a:latin typeface="+mn-lt"/>
                <a:cs typeface="Arial MT"/>
              </a:rPr>
              <a:t>Each layer of </a:t>
            </a:r>
            <a:r>
              <a:rPr dirty="0">
                <a:latin typeface="+mn-lt"/>
                <a:cs typeface="Arial MT"/>
              </a:rPr>
              <a:t>CNN </a:t>
            </a:r>
            <a:r>
              <a:rPr spc="-5" dirty="0">
                <a:latin typeface="+mn-lt"/>
                <a:cs typeface="Arial MT"/>
              </a:rPr>
              <a:t>gives </a:t>
            </a:r>
            <a:r>
              <a:rPr dirty="0">
                <a:latin typeface="+mn-lt"/>
                <a:cs typeface="Arial MT"/>
              </a:rPr>
              <a:t>C x H x W </a:t>
            </a:r>
            <a:r>
              <a:rPr spc="-5" dirty="0">
                <a:latin typeface="+mn-lt"/>
                <a:cs typeface="Arial MT"/>
              </a:rPr>
              <a:t>tensor of </a:t>
            </a:r>
            <a:r>
              <a:rPr spc="-375" dirty="0">
                <a:latin typeface="+mn-lt"/>
                <a:cs typeface="Arial MT"/>
              </a:rPr>
              <a:t> </a:t>
            </a:r>
            <a:r>
              <a:rPr spc="-5" dirty="0">
                <a:latin typeface="+mn-lt"/>
                <a:cs typeface="Arial MT"/>
              </a:rPr>
              <a:t>features;</a:t>
            </a:r>
            <a:r>
              <a:rPr spc="-10" dirty="0">
                <a:latin typeface="+mn-lt"/>
                <a:cs typeface="Arial MT"/>
              </a:rPr>
              <a:t> </a:t>
            </a:r>
            <a:r>
              <a:rPr dirty="0">
                <a:latin typeface="+mn-lt"/>
                <a:cs typeface="Arial MT"/>
              </a:rPr>
              <a:t>H</a:t>
            </a:r>
            <a:r>
              <a:rPr spc="-5" dirty="0">
                <a:latin typeface="+mn-lt"/>
                <a:cs typeface="Arial MT"/>
              </a:rPr>
              <a:t> </a:t>
            </a:r>
            <a:r>
              <a:rPr dirty="0">
                <a:latin typeface="+mn-lt"/>
                <a:cs typeface="Arial MT"/>
              </a:rPr>
              <a:t>x</a:t>
            </a:r>
            <a:r>
              <a:rPr spc="-10" dirty="0">
                <a:latin typeface="+mn-lt"/>
                <a:cs typeface="Arial MT"/>
              </a:rPr>
              <a:t> </a:t>
            </a:r>
            <a:r>
              <a:rPr dirty="0">
                <a:latin typeface="+mn-lt"/>
                <a:cs typeface="Arial MT"/>
              </a:rPr>
              <a:t>W</a:t>
            </a:r>
            <a:r>
              <a:rPr spc="-5" dirty="0">
                <a:latin typeface="+mn-lt"/>
                <a:cs typeface="Arial MT"/>
              </a:rPr>
              <a:t> grid</a:t>
            </a:r>
            <a:r>
              <a:rPr spc="-10" dirty="0">
                <a:latin typeface="+mn-lt"/>
                <a:cs typeface="Arial MT"/>
              </a:rPr>
              <a:t> </a:t>
            </a:r>
            <a:r>
              <a:rPr spc="-5" dirty="0">
                <a:latin typeface="+mn-lt"/>
                <a:cs typeface="Arial MT"/>
              </a:rPr>
              <a:t>of</a:t>
            </a:r>
            <a:r>
              <a:rPr spc="-10" dirty="0">
                <a:latin typeface="+mn-lt"/>
                <a:cs typeface="Arial MT"/>
              </a:rPr>
              <a:t> </a:t>
            </a:r>
            <a:r>
              <a:rPr spc="-5" dirty="0">
                <a:latin typeface="+mn-lt"/>
                <a:cs typeface="Arial MT"/>
              </a:rPr>
              <a:t>C-dimensional vectors</a:t>
            </a:r>
            <a:endParaRPr dirty="0">
              <a:latin typeface="+mn-lt"/>
              <a:cs typeface="Arial MT"/>
            </a:endParaRPr>
          </a:p>
          <a:p>
            <a:pPr>
              <a:spcBef>
                <a:spcPts val="15"/>
              </a:spcBef>
            </a:pPr>
            <a:endParaRPr dirty="0">
              <a:latin typeface="+mn-lt"/>
              <a:cs typeface="Arial MT"/>
            </a:endParaRPr>
          </a:p>
        </p:txBody>
      </p:sp>
      <p:pic>
        <p:nvPicPr>
          <p:cNvPr id="23" name="object 7">
            <a:extLst>
              <a:ext uri="{FF2B5EF4-FFF2-40B4-BE49-F238E27FC236}">
                <a16:creationId xmlns:a16="http://schemas.microsoft.com/office/drawing/2014/main" id="{7B59CF40-24CD-3C89-EFA7-39FB44A08144}"/>
              </a:ext>
            </a:extLst>
          </p:cNvPr>
          <p:cNvPicPr/>
          <p:nvPr/>
        </p:nvPicPr>
        <p:blipFill>
          <a:blip r:embed="rId3" cstate="print"/>
          <a:stretch>
            <a:fillRect/>
          </a:stretch>
        </p:blipFill>
        <p:spPr>
          <a:xfrm>
            <a:off x="357158" y="1796159"/>
            <a:ext cx="1536192" cy="1155191"/>
          </a:xfrm>
          <a:prstGeom prst="rect">
            <a:avLst/>
          </a:prstGeom>
        </p:spPr>
      </p:pic>
      <p:sp>
        <p:nvSpPr>
          <p:cNvPr id="34" name="object 2">
            <a:extLst>
              <a:ext uri="{FF2B5EF4-FFF2-40B4-BE49-F238E27FC236}">
                <a16:creationId xmlns:a16="http://schemas.microsoft.com/office/drawing/2014/main" id="{69EB8C38-1903-2BAD-E4CE-C85F90AD22D2}"/>
              </a:ext>
            </a:extLst>
          </p:cNvPr>
          <p:cNvSpPr/>
          <p:nvPr/>
        </p:nvSpPr>
        <p:spPr>
          <a:xfrm>
            <a:off x="4572000" y="1838997"/>
            <a:ext cx="1569720" cy="1006475"/>
          </a:xfrm>
          <a:custGeom>
            <a:avLst/>
            <a:gdLst/>
            <a:ahLst/>
            <a:cxnLst/>
            <a:rect l="l" t="t" r="r" b="b"/>
            <a:pathLst>
              <a:path w="1569720" h="1006475">
                <a:moveTo>
                  <a:pt x="0" y="251497"/>
                </a:moveTo>
                <a:lnTo>
                  <a:pt x="251496" y="0"/>
                </a:lnTo>
                <a:lnTo>
                  <a:pt x="1569399" y="0"/>
                </a:lnTo>
                <a:lnTo>
                  <a:pt x="1569399" y="754489"/>
                </a:lnTo>
                <a:lnTo>
                  <a:pt x="1317902" y="1005986"/>
                </a:lnTo>
                <a:lnTo>
                  <a:pt x="0" y="1005986"/>
                </a:lnTo>
                <a:lnTo>
                  <a:pt x="0" y="251497"/>
                </a:lnTo>
                <a:close/>
              </a:path>
              <a:path w="1569720" h="1006475">
                <a:moveTo>
                  <a:pt x="0" y="251497"/>
                </a:moveTo>
                <a:lnTo>
                  <a:pt x="1317902" y="251497"/>
                </a:lnTo>
                <a:lnTo>
                  <a:pt x="1569399" y="0"/>
                </a:lnTo>
              </a:path>
              <a:path w="1569720" h="1006475">
                <a:moveTo>
                  <a:pt x="1317902" y="251497"/>
                </a:moveTo>
                <a:lnTo>
                  <a:pt x="1317902" y="1005986"/>
                </a:lnTo>
              </a:path>
            </a:pathLst>
          </a:custGeom>
          <a:ln w="19040">
            <a:solidFill>
              <a:srgbClr val="666666"/>
            </a:solidFill>
          </a:ln>
        </p:spPr>
        <p:txBody>
          <a:bodyPr wrap="square" lIns="0" tIns="0" rIns="0" bIns="0" rtlCol="0"/>
          <a:lstStyle/>
          <a:p>
            <a:endParaRPr/>
          </a:p>
        </p:txBody>
      </p:sp>
      <p:sp>
        <p:nvSpPr>
          <p:cNvPr id="35" name="object 10">
            <a:extLst>
              <a:ext uri="{FF2B5EF4-FFF2-40B4-BE49-F238E27FC236}">
                <a16:creationId xmlns:a16="http://schemas.microsoft.com/office/drawing/2014/main" id="{E9C616F7-C8BA-CC71-6AF4-5CC200F6A84C}"/>
              </a:ext>
            </a:extLst>
          </p:cNvPr>
          <p:cNvSpPr txBox="1"/>
          <p:nvPr/>
        </p:nvSpPr>
        <p:spPr>
          <a:xfrm>
            <a:off x="5252353" y="1615184"/>
            <a:ext cx="1101725" cy="13696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C</a:t>
            </a:r>
          </a:p>
          <a:p>
            <a:pPr>
              <a:lnSpc>
                <a:spcPct val="100000"/>
              </a:lnSpc>
              <a:spcBef>
                <a:spcPts val="35"/>
              </a:spcBef>
            </a:pPr>
            <a:endParaRPr sz="2200" dirty="0">
              <a:latin typeface="Arial MT"/>
              <a:cs typeface="Arial MT"/>
            </a:endParaRPr>
          </a:p>
          <a:p>
            <a:pPr marR="5080" algn="r">
              <a:lnSpc>
                <a:spcPct val="100000"/>
              </a:lnSpc>
            </a:pPr>
            <a:r>
              <a:rPr sz="1400" dirty="0">
                <a:latin typeface="Arial MT"/>
                <a:cs typeface="Arial MT"/>
              </a:rPr>
              <a:t>H</a:t>
            </a:r>
          </a:p>
          <a:p>
            <a:pPr>
              <a:lnSpc>
                <a:spcPct val="100000"/>
              </a:lnSpc>
            </a:pPr>
            <a:endParaRPr sz="1500" dirty="0">
              <a:latin typeface="Arial MT"/>
              <a:cs typeface="Arial MT"/>
            </a:endParaRPr>
          </a:p>
          <a:p>
            <a:pPr marR="156845" algn="r">
              <a:lnSpc>
                <a:spcPct val="100000"/>
              </a:lnSpc>
              <a:spcBef>
                <a:spcPts val="1255"/>
              </a:spcBef>
            </a:pPr>
            <a:r>
              <a:rPr sz="1400" dirty="0">
                <a:latin typeface="Arial MT"/>
                <a:cs typeface="Arial MT"/>
              </a:rPr>
              <a:t>w</a:t>
            </a:r>
          </a:p>
        </p:txBody>
      </p:sp>
    </p:spTree>
    <p:extLst>
      <p:ext uri="{BB962C8B-B14F-4D97-AF65-F5344CB8AC3E}">
        <p14:creationId xmlns:p14="http://schemas.microsoft.com/office/powerpoint/2010/main" val="1299533535"/>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4E9A5-F771-ED13-E92C-C85011505583}"/>
              </a:ext>
            </a:extLst>
          </p:cNvPr>
          <p:cNvSpPr>
            <a:spLocks noGrp="1"/>
          </p:cNvSpPr>
          <p:nvPr>
            <p:ph type="title"/>
          </p:nvPr>
        </p:nvSpPr>
        <p:spPr/>
        <p:txBody>
          <a:bodyPr/>
          <a:lstStyle/>
          <a:p>
            <a:r>
              <a:rPr lang="en-US" altLang="zh-CN" sz="2800" dirty="0"/>
              <a:t>Neural</a:t>
            </a:r>
            <a:r>
              <a:rPr lang="en-US" altLang="zh-CN" sz="2800" spc="-15" dirty="0"/>
              <a:t> </a:t>
            </a:r>
            <a:r>
              <a:rPr lang="en-US" altLang="zh-CN" sz="2800" dirty="0"/>
              <a:t>Texture</a:t>
            </a:r>
            <a:r>
              <a:rPr lang="en-US" altLang="zh-CN" sz="2800" spc="-10" dirty="0"/>
              <a:t> </a:t>
            </a:r>
            <a:r>
              <a:rPr lang="en-US" altLang="zh-CN" sz="2800" dirty="0"/>
              <a:t>Synthesis:</a:t>
            </a:r>
            <a:r>
              <a:rPr lang="en-US" altLang="zh-CN" sz="2800" spc="-25" dirty="0"/>
              <a:t> </a:t>
            </a:r>
            <a:r>
              <a:rPr lang="en-US" altLang="zh-CN" sz="2800" dirty="0"/>
              <a:t>Gram</a:t>
            </a:r>
            <a:r>
              <a:rPr lang="en-US" altLang="zh-CN" sz="2800" spc="-10" dirty="0"/>
              <a:t> </a:t>
            </a:r>
            <a:r>
              <a:rPr lang="en-US" altLang="zh-CN" sz="2800" dirty="0"/>
              <a:t>Matrix</a:t>
            </a:r>
            <a:endParaRPr lang="zh-CN" altLang="en-US" dirty="0"/>
          </a:p>
        </p:txBody>
      </p:sp>
      <p:grpSp>
        <p:nvGrpSpPr>
          <p:cNvPr id="12" name="object 3">
            <a:extLst>
              <a:ext uri="{FF2B5EF4-FFF2-40B4-BE49-F238E27FC236}">
                <a16:creationId xmlns:a16="http://schemas.microsoft.com/office/drawing/2014/main" id="{83E9E781-4271-89AD-6CFE-96E700A64656}"/>
              </a:ext>
            </a:extLst>
          </p:cNvPr>
          <p:cNvGrpSpPr/>
          <p:nvPr/>
        </p:nvGrpSpPr>
        <p:grpSpPr>
          <a:xfrm>
            <a:off x="2006125" y="1796159"/>
            <a:ext cx="2048510" cy="1323975"/>
            <a:chOff x="1716023" y="1298447"/>
            <a:chExt cx="2048510" cy="1323975"/>
          </a:xfrm>
        </p:grpSpPr>
        <p:pic>
          <p:nvPicPr>
            <p:cNvPr id="13" name="object 4">
              <a:extLst>
                <a:ext uri="{FF2B5EF4-FFF2-40B4-BE49-F238E27FC236}">
                  <a16:creationId xmlns:a16="http://schemas.microsoft.com/office/drawing/2014/main" id="{44CA255F-D745-E955-240A-7F665856AD1E}"/>
                </a:ext>
              </a:extLst>
            </p:cNvPr>
            <p:cNvPicPr/>
            <p:nvPr/>
          </p:nvPicPr>
          <p:blipFill>
            <a:blip r:embed="rId2" cstate="print"/>
            <a:stretch>
              <a:fillRect/>
            </a:stretch>
          </p:blipFill>
          <p:spPr>
            <a:xfrm>
              <a:off x="1716023" y="1298447"/>
              <a:ext cx="2048255" cy="1188720"/>
            </a:xfrm>
            <a:prstGeom prst="rect">
              <a:avLst/>
            </a:prstGeom>
          </p:spPr>
        </p:pic>
        <p:sp>
          <p:nvSpPr>
            <p:cNvPr id="14" name="object 5">
              <a:extLst>
                <a:ext uri="{FF2B5EF4-FFF2-40B4-BE49-F238E27FC236}">
                  <a16:creationId xmlns:a16="http://schemas.microsoft.com/office/drawing/2014/main" id="{40B261AE-F0AD-C6D4-46D2-208754E803E8}"/>
                </a:ext>
              </a:extLst>
            </p:cNvPr>
            <p:cNvSpPr/>
            <p:nvPr/>
          </p:nvSpPr>
          <p:spPr>
            <a:xfrm>
              <a:off x="3407710" y="2043098"/>
              <a:ext cx="76200" cy="579120"/>
            </a:xfrm>
            <a:custGeom>
              <a:avLst/>
              <a:gdLst/>
              <a:ahLst/>
              <a:cxnLst/>
              <a:rect l="l" t="t" r="r" b="b"/>
              <a:pathLst>
                <a:path w="76200" h="579119">
                  <a:moveTo>
                    <a:pt x="47625" y="63500"/>
                  </a:moveTo>
                  <a:lnTo>
                    <a:pt x="28575" y="63500"/>
                  </a:lnTo>
                  <a:lnTo>
                    <a:pt x="28575" y="578700"/>
                  </a:lnTo>
                  <a:lnTo>
                    <a:pt x="47625" y="578700"/>
                  </a:lnTo>
                  <a:lnTo>
                    <a:pt x="47625" y="63500"/>
                  </a:lnTo>
                  <a:close/>
                </a:path>
                <a:path w="76200" h="579119">
                  <a:moveTo>
                    <a:pt x="38100" y="0"/>
                  </a:moveTo>
                  <a:lnTo>
                    <a:pt x="0" y="76200"/>
                  </a:lnTo>
                  <a:lnTo>
                    <a:pt x="28575" y="76200"/>
                  </a:lnTo>
                  <a:lnTo>
                    <a:pt x="28575" y="63500"/>
                  </a:lnTo>
                  <a:lnTo>
                    <a:pt x="69850" y="63500"/>
                  </a:lnTo>
                  <a:lnTo>
                    <a:pt x="38100" y="0"/>
                  </a:lnTo>
                  <a:close/>
                </a:path>
                <a:path w="76200" h="579119">
                  <a:moveTo>
                    <a:pt x="69850" y="63500"/>
                  </a:moveTo>
                  <a:lnTo>
                    <a:pt x="47625" y="63500"/>
                  </a:lnTo>
                  <a:lnTo>
                    <a:pt x="47625" y="76200"/>
                  </a:lnTo>
                  <a:lnTo>
                    <a:pt x="76200" y="76200"/>
                  </a:lnTo>
                  <a:lnTo>
                    <a:pt x="69850" y="63500"/>
                  </a:lnTo>
                  <a:close/>
                </a:path>
              </a:pathLst>
            </a:custGeom>
            <a:solidFill>
              <a:srgbClr val="FF0000"/>
            </a:solidFill>
          </p:spPr>
          <p:txBody>
            <a:bodyPr wrap="square" lIns="0" tIns="0" rIns="0" bIns="0" rtlCol="0"/>
            <a:lstStyle/>
            <a:p>
              <a:endParaRPr/>
            </a:p>
          </p:txBody>
        </p:sp>
      </p:grpSp>
      <p:sp>
        <p:nvSpPr>
          <p:cNvPr id="15" name="object 6">
            <a:extLst>
              <a:ext uri="{FF2B5EF4-FFF2-40B4-BE49-F238E27FC236}">
                <a16:creationId xmlns:a16="http://schemas.microsoft.com/office/drawing/2014/main" id="{6C4EEA1D-8345-235B-05AD-6B05932FDB1C}"/>
              </a:ext>
            </a:extLst>
          </p:cNvPr>
          <p:cNvSpPr txBox="1"/>
          <p:nvPr/>
        </p:nvSpPr>
        <p:spPr>
          <a:xfrm>
            <a:off x="528526" y="3265000"/>
            <a:ext cx="4757873" cy="1411925"/>
          </a:xfrm>
          <a:prstGeom prst="rect">
            <a:avLst/>
          </a:prstGeom>
        </p:spPr>
        <p:txBody>
          <a:bodyPr vert="horz" wrap="square" lIns="0" tIns="26670" rIns="0" bIns="0" rtlCol="0">
            <a:spAutoFit/>
          </a:bodyPr>
          <a:lstStyle/>
          <a:p>
            <a:pPr marL="12700" marR="5080">
              <a:spcBef>
                <a:spcPts val="210"/>
              </a:spcBef>
            </a:pPr>
            <a:r>
              <a:rPr spc="-5" dirty="0">
                <a:cs typeface="Arial" panose="020B0604020202020204" pitchFamily="34" charset="0"/>
              </a:rPr>
              <a:t>Each layer of </a:t>
            </a:r>
            <a:r>
              <a:rPr dirty="0">
                <a:cs typeface="Arial" panose="020B0604020202020204" pitchFamily="34" charset="0"/>
              </a:rPr>
              <a:t>CNN </a:t>
            </a:r>
            <a:r>
              <a:rPr spc="-5" dirty="0">
                <a:cs typeface="Arial" panose="020B0604020202020204" pitchFamily="34" charset="0"/>
              </a:rPr>
              <a:t>gives </a:t>
            </a:r>
            <a:r>
              <a:rPr dirty="0">
                <a:cs typeface="Arial" panose="020B0604020202020204" pitchFamily="34" charset="0"/>
              </a:rPr>
              <a:t>C x H x W </a:t>
            </a:r>
            <a:r>
              <a:rPr spc="-5" dirty="0">
                <a:cs typeface="Arial" panose="020B0604020202020204" pitchFamily="34" charset="0"/>
              </a:rPr>
              <a:t>tensor of </a:t>
            </a:r>
            <a:r>
              <a:rPr spc="-375" dirty="0">
                <a:cs typeface="Arial" panose="020B0604020202020204" pitchFamily="34" charset="0"/>
              </a:rPr>
              <a:t> </a:t>
            </a:r>
            <a:r>
              <a:rPr spc="-5" dirty="0">
                <a:cs typeface="Arial" panose="020B0604020202020204" pitchFamily="34" charset="0"/>
              </a:rPr>
              <a:t>features;</a:t>
            </a:r>
            <a:r>
              <a:rPr spc="-10" dirty="0">
                <a:cs typeface="Arial" panose="020B0604020202020204" pitchFamily="34" charset="0"/>
              </a:rPr>
              <a:t> </a:t>
            </a:r>
            <a:r>
              <a:rPr dirty="0">
                <a:cs typeface="Arial" panose="020B0604020202020204" pitchFamily="34" charset="0"/>
              </a:rPr>
              <a:t>H</a:t>
            </a:r>
            <a:r>
              <a:rPr spc="-5" dirty="0">
                <a:cs typeface="Arial" panose="020B0604020202020204" pitchFamily="34" charset="0"/>
              </a:rPr>
              <a:t> </a:t>
            </a:r>
            <a:r>
              <a:rPr dirty="0">
                <a:cs typeface="Arial" panose="020B0604020202020204" pitchFamily="34" charset="0"/>
              </a:rPr>
              <a:t>x</a:t>
            </a:r>
            <a:r>
              <a:rPr spc="-10" dirty="0">
                <a:cs typeface="Arial" panose="020B0604020202020204" pitchFamily="34" charset="0"/>
              </a:rPr>
              <a:t> </a:t>
            </a:r>
            <a:r>
              <a:rPr dirty="0">
                <a:cs typeface="Arial" panose="020B0604020202020204" pitchFamily="34" charset="0"/>
              </a:rPr>
              <a:t>W</a:t>
            </a:r>
            <a:r>
              <a:rPr spc="-5" dirty="0">
                <a:cs typeface="Arial" panose="020B0604020202020204" pitchFamily="34" charset="0"/>
              </a:rPr>
              <a:t> grid</a:t>
            </a:r>
            <a:r>
              <a:rPr spc="-10" dirty="0">
                <a:cs typeface="Arial" panose="020B0604020202020204" pitchFamily="34" charset="0"/>
              </a:rPr>
              <a:t> </a:t>
            </a:r>
            <a:r>
              <a:rPr spc="-5" dirty="0">
                <a:cs typeface="Arial" panose="020B0604020202020204" pitchFamily="34" charset="0"/>
              </a:rPr>
              <a:t>of</a:t>
            </a:r>
            <a:r>
              <a:rPr spc="-10" dirty="0">
                <a:cs typeface="Arial" panose="020B0604020202020204" pitchFamily="34" charset="0"/>
              </a:rPr>
              <a:t> </a:t>
            </a:r>
            <a:r>
              <a:rPr spc="-5" dirty="0">
                <a:cs typeface="Arial" panose="020B0604020202020204" pitchFamily="34" charset="0"/>
              </a:rPr>
              <a:t>C-dimensional vectors</a:t>
            </a:r>
            <a:endParaRPr dirty="0">
              <a:cs typeface="Arial" panose="020B0604020202020204" pitchFamily="34" charset="0"/>
            </a:endParaRPr>
          </a:p>
          <a:p>
            <a:pPr>
              <a:spcBef>
                <a:spcPts val="15"/>
              </a:spcBef>
            </a:pPr>
            <a:endParaRPr dirty="0">
              <a:cs typeface="Arial" panose="020B0604020202020204" pitchFamily="34" charset="0"/>
            </a:endParaRPr>
          </a:p>
          <a:p>
            <a:pPr marL="12700" marR="83820"/>
            <a:r>
              <a:rPr spc="-5" dirty="0">
                <a:cs typeface="Arial" panose="020B0604020202020204" pitchFamily="34" charset="0"/>
              </a:rPr>
              <a:t>Outer product of two C-dimensional vectors </a:t>
            </a:r>
            <a:r>
              <a:rPr dirty="0">
                <a:cs typeface="Arial" panose="020B0604020202020204" pitchFamily="34" charset="0"/>
              </a:rPr>
              <a:t> </a:t>
            </a:r>
            <a:r>
              <a:rPr spc="-5" dirty="0">
                <a:cs typeface="Arial" panose="020B0604020202020204" pitchFamily="34" charset="0"/>
              </a:rPr>
              <a:t>gives</a:t>
            </a:r>
            <a:r>
              <a:rPr spc="-15" dirty="0">
                <a:cs typeface="Arial" panose="020B0604020202020204" pitchFamily="34" charset="0"/>
              </a:rPr>
              <a:t> </a:t>
            </a:r>
            <a:r>
              <a:rPr dirty="0">
                <a:cs typeface="Arial" panose="020B0604020202020204" pitchFamily="34" charset="0"/>
              </a:rPr>
              <a:t>C</a:t>
            </a:r>
            <a:r>
              <a:rPr spc="-5" dirty="0">
                <a:cs typeface="Arial" panose="020B0604020202020204" pitchFamily="34" charset="0"/>
              </a:rPr>
              <a:t> </a:t>
            </a:r>
            <a:r>
              <a:rPr dirty="0">
                <a:cs typeface="Arial" panose="020B0604020202020204" pitchFamily="34" charset="0"/>
              </a:rPr>
              <a:t>x</a:t>
            </a:r>
            <a:r>
              <a:rPr spc="-10" dirty="0">
                <a:cs typeface="Arial" panose="020B0604020202020204" pitchFamily="34" charset="0"/>
              </a:rPr>
              <a:t> </a:t>
            </a:r>
            <a:r>
              <a:rPr dirty="0">
                <a:cs typeface="Arial" panose="020B0604020202020204" pitchFamily="34" charset="0"/>
              </a:rPr>
              <a:t>C</a:t>
            </a:r>
            <a:r>
              <a:rPr spc="-5" dirty="0">
                <a:cs typeface="Arial" panose="020B0604020202020204" pitchFamily="34" charset="0"/>
              </a:rPr>
              <a:t> matrix</a:t>
            </a:r>
            <a:r>
              <a:rPr spc="-10" dirty="0">
                <a:cs typeface="Arial" panose="020B0604020202020204" pitchFamily="34" charset="0"/>
              </a:rPr>
              <a:t> </a:t>
            </a:r>
            <a:r>
              <a:rPr spc="-5" dirty="0">
                <a:cs typeface="Arial" panose="020B0604020202020204" pitchFamily="34" charset="0"/>
              </a:rPr>
              <a:t>measuring</a:t>
            </a:r>
            <a:r>
              <a:rPr spc="-10" dirty="0">
                <a:cs typeface="Arial" panose="020B0604020202020204" pitchFamily="34" charset="0"/>
              </a:rPr>
              <a:t> </a:t>
            </a:r>
            <a:r>
              <a:rPr spc="-5" dirty="0">
                <a:cs typeface="Arial" panose="020B0604020202020204" pitchFamily="34" charset="0"/>
              </a:rPr>
              <a:t>co-occurrence</a:t>
            </a:r>
            <a:endParaRPr dirty="0">
              <a:cs typeface="Arial" panose="020B0604020202020204" pitchFamily="34" charset="0"/>
            </a:endParaRPr>
          </a:p>
        </p:txBody>
      </p:sp>
      <p:pic>
        <p:nvPicPr>
          <p:cNvPr id="16" name="object 7">
            <a:extLst>
              <a:ext uri="{FF2B5EF4-FFF2-40B4-BE49-F238E27FC236}">
                <a16:creationId xmlns:a16="http://schemas.microsoft.com/office/drawing/2014/main" id="{5F6577AF-340E-1F6B-6E16-E0472A91B104}"/>
              </a:ext>
            </a:extLst>
          </p:cNvPr>
          <p:cNvPicPr/>
          <p:nvPr/>
        </p:nvPicPr>
        <p:blipFill>
          <a:blip r:embed="rId3" cstate="print"/>
          <a:stretch>
            <a:fillRect/>
          </a:stretch>
        </p:blipFill>
        <p:spPr>
          <a:xfrm>
            <a:off x="357158" y="1796159"/>
            <a:ext cx="1536192" cy="1155191"/>
          </a:xfrm>
          <a:prstGeom prst="rect">
            <a:avLst/>
          </a:prstGeom>
        </p:spPr>
      </p:pic>
      <p:sp>
        <p:nvSpPr>
          <p:cNvPr id="17" name="object 8">
            <a:extLst>
              <a:ext uri="{FF2B5EF4-FFF2-40B4-BE49-F238E27FC236}">
                <a16:creationId xmlns:a16="http://schemas.microsoft.com/office/drawing/2014/main" id="{57135AD1-A45F-9C45-46A3-28488ACA0AE2}"/>
              </a:ext>
            </a:extLst>
          </p:cNvPr>
          <p:cNvSpPr txBox="1"/>
          <p:nvPr/>
        </p:nvSpPr>
        <p:spPr>
          <a:xfrm>
            <a:off x="357076" y="2975228"/>
            <a:ext cx="1786049" cy="135935"/>
          </a:xfrm>
          <a:prstGeom prst="rect">
            <a:avLst/>
          </a:prstGeom>
        </p:spPr>
        <p:txBody>
          <a:bodyPr vert="horz" wrap="square" lIns="0" tIns="12700" rIns="0" bIns="0" rtlCol="0">
            <a:spAutoFit/>
          </a:bodyPr>
          <a:lstStyle/>
          <a:p>
            <a:pPr marL="12700">
              <a:lnSpc>
                <a:spcPct val="100000"/>
              </a:lnSpc>
              <a:spcBef>
                <a:spcPts val="100"/>
              </a:spcBef>
            </a:pPr>
            <a:r>
              <a:rPr sz="800" u="sng" spc="-5" dirty="0">
                <a:solidFill>
                  <a:srgbClr val="666666"/>
                </a:solidFill>
                <a:uFill>
                  <a:solidFill>
                    <a:srgbClr val="666666"/>
                  </a:solidFill>
                </a:uFill>
                <a:cs typeface="Arial" panose="020B0604020202020204" pitchFamily="34" charset="0"/>
              </a:rPr>
              <a:t>This</a:t>
            </a:r>
            <a:r>
              <a:rPr sz="800" u="sng" spc="-20" dirty="0">
                <a:solidFill>
                  <a:srgbClr val="666666"/>
                </a:solidFill>
                <a:uFill>
                  <a:solidFill>
                    <a:srgbClr val="666666"/>
                  </a:solidFill>
                </a:uFill>
                <a:cs typeface="Arial" panose="020B0604020202020204" pitchFamily="34" charset="0"/>
              </a:rPr>
              <a:t> </a:t>
            </a:r>
            <a:r>
              <a:rPr sz="800" u="sng" dirty="0">
                <a:solidFill>
                  <a:srgbClr val="666666"/>
                </a:solidFill>
                <a:uFill>
                  <a:solidFill>
                    <a:srgbClr val="666666"/>
                  </a:solidFill>
                </a:uFill>
                <a:cs typeface="Arial" panose="020B0604020202020204" pitchFamily="34" charset="0"/>
              </a:rPr>
              <a:t>image</a:t>
            </a:r>
            <a:r>
              <a:rPr sz="800" spc="-15" dirty="0">
                <a:solidFill>
                  <a:srgbClr val="666666"/>
                </a:solidFill>
                <a:cs typeface="Arial" panose="020B0604020202020204" pitchFamily="34" charset="0"/>
              </a:rPr>
              <a:t> </a:t>
            </a:r>
            <a:r>
              <a:rPr sz="800" dirty="0">
                <a:solidFill>
                  <a:srgbClr val="666666"/>
                </a:solidFill>
                <a:cs typeface="Arial" panose="020B0604020202020204" pitchFamily="34" charset="0"/>
              </a:rPr>
              <a:t>is</a:t>
            </a:r>
            <a:r>
              <a:rPr sz="800" spc="-15" dirty="0">
                <a:solidFill>
                  <a:srgbClr val="666666"/>
                </a:solidFill>
                <a:cs typeface="Arial" panose="020B0604020202020204" pitchFamily="34" charset="0"/>
              </a:rPr>
              <a:t> </a:t>
            </a:r>
            <a:r>
              <a:rPr sz="800" dirty="0">
                <a:solidFill>
                  <a:srgbClr val="666666"/>
                </a:solidFill>
                <a:cs typeface="Arial" panose="020B0604020202020204" pitchFamily="34" charset="0"/>
              </a:rPr>
              <a:t>in</a:t>
            </a:r>
            <a:r>
              <a:rPr sz="800" spc="-15" dirty="0">
                <a:solidFill>
                  <a:srgbClr val="666666"/>
                </a:solidFill>
                <a:cs typeface="Arial" panose="020B0604020202020204" pitchFamily="34" charset="0"/>
              </a:rPr>
              <a:t> </a:t>
            </a:r>
            <a:r>
              <a:rPr sz="800" spc="-5" dirty="0">
                <a:solidFill>
                  <a:srgbClr val="666666"/>
                </a:solidFill>
                <a:cs typeface="Arial" panose="020B0604020202020204" pitchFamily="34" charset="0"/>
              </a:rPr>
              <a:t>the</a:t>
            </a:r>
            <a:r>
              <a:rPr sz="800" spc="-15" dirty="0">
                <a:solidFill>
                  <a:srgbClr val="666666"/>
                </a:solidFill>
                <a:cs typeface="Arial" panose="020B0604020202020204" pitchFamily="34" charset="0"/>
              </a:rPr>
              <a:t> </a:t>
            </a:r>
            <a:r>
              <a:rPr sz="800" dirty="0">
                <a:solidFill>
                  <a:srgbClr val="666666"/>
                </a:solidFill>
                <a:cs typeface="Arial" panose="020B0604020202020204" pitchFamily="34" charset="0"/>
              </a:rPr>
              <a:t>public</a:t>
            </a:r>
            <a:r>
              <a:rPr sz="800" spc="-15" dirty="0">
                <a:solidFill>
                  <a:srgbClr val="666666"/>
                </a:solidFill>
                <a:cs typeface="Arial" panose="020B0604020202020204" pitchFamily="34" charset="0"/>
              </a:rPr>
              <a:t> </a:t>
            </a:r>
            <a:r>
              <a:rPr sz="800" dirty="0">
                <a:solidFill>
                  <a:srgbClr val="666666"/>
                </a:solidFill>
                <a:cs typeface="Arial" panose="020B0604020202020204" pitchFamily="34" charset="0"/>
              </a:rPr>
              <a:t>domain.</a:t>
            </a:r>
            <a:endParaRPr sz="800" dirty="0">
              <a:cs typeface="Arial" panose="020B0604020202020204" pitchFamily="34" charset="0"/>
            </a:endParaRPr>
          </a:p>
        </p:txBody>
      </p:sp>
      <p:sp>
        <p:nvSpPr>
          <p:cNvPr id="18" name="object 9">
            <a:extLst>
              <a:ext uri="{FF2B5EF4-FFF2-40B4-BE49-F238E27FC236}">
                <a16:creationId xmlns:a16="http://schemas.microsoft.com/office/drawing/2014/main" id="{982017D3-123B-D1CE-D159-EA5EB623213A}"/>
              </a:ext>
            </a:extLst>
          </p:cNvPr>
          <p:cNvSpPr txBox="1"/>
          <p:nvPr/>
        </p:nvSpPr>
        <p:spPr>
          <a:xfrm>
            <a:off x="6149526" y="2705988"/>
            <a:ext cx="1543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w</a:t>
            </a:r>
            <a:endParaRPr sz="1400">
              <a:latin typeface="Arial MT"/>
              <a:cs typeface="Arial MT"/>
            </a:endParaRPr>
          </a:p>
        </p:txBody>
      </p:sp>
      <p:sp>
        <p:nvSpPr>
          <p:cNvPr id="19" name="object 10">
            <a:extLst>
              <a:ext uri="{FF2B5EF4-FFF2-40B4-BE49-F238E27FC236}">
                <a16:creationId xmlns:a16="http://schemas.microsoft.com/office/drawing/2014/main" id="{8F5757E0-5A13-7B0E-4C6E-76A009C1C75B}"/>
              </a:ext>
            </a:extLst>
          </p:cNvPr>
          <p:cNvSpPr txBox="1"/>
          <p:nvPr/>
        </p:nvSpPr>
        <p:spPr>
          <a:xfrm>
            <a:off x="6301900" y="2114625"/>
            <a:ext cx="1543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H</a:t>
            </a:r>
            <a:endParaRPr sz="1400">
              <a:latin typeface="Arial MT"/>
              <a:cs typeface="Arial MT"/>
            </a:endParaRPr>
          </a:p>
        </p:txBody>
      </p:sp>
      <p:sp>
        <p:nvSpPr>
          <p:cNvPr id="20" name="object 11">
            <a:extLst>
              <a:ext uri="{FF2B5EF4-FFF2-40B4-BE49-F238E27FC236}">
                <a16:creationId xmlns:a16="http://schemas.microsoft.com/office/drawing/2014/main" id="{8FF6C5FB-0FB2-4527-7B28-E608E8097D40}"/>
              </a:ext>
            </a:extLst>
          </p:cNvPr>
          <p:cNvSpPr txBox="1"/>
          <p:nvPr/>
        </p:nvSpPr>
        <p:spPr>
          <a:xfrm>
            <a:off x="5354404" y="1575179"/>
            <a:ext cx="1543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C</a:t>
            </a:r>
            <a:endParaRPr sz="1400">
              <a:latin typeface="Arial MT"/>
              <a:cs typeface="Arial MT"/>
            </a:endParaRPr>
          </a:p>
        </p:txBody>
      </p:sp>
      <p:grpSp>
        <p:nvGrpSpPr>
          <p:cNvPr id="21" name="object 12">
            <a:extLst>
              <a:ext uri="{FF2B5EF4-FFF2-40B4-BE49-F238E27FC236}">
                <a16:creationId xmlns:a16="http://schemas.microsoft.com/office/drawing/2014/main" id="{6A3D5A15-E958-8D98-B00D-22CA0803270A}"/>
              </a:ext>
            </a:extLst>
          </p:cNvPr>
          <p:cNvGrpSpPr/>
          <p:nvPr/>
        </p:nvGrpSpPr>
        <p:grpSpPr>
          <a:xfrm>
            <a:off x="4664531" y="1789471"/>
            <a:ext cx="1588770" cy="1025525"/>
            <a:chOff x="4374429" y="1291759"/>
            <a:chExt cx="1588770" cy="1025525"/>
          </a:xfrm>
        </p:grpSpPr>
        <p:sp>
          <p:nvSpPr>
            <p:cNvPr id="22" name="object 13">
              <a:extLst>
                <a:ext uri="{FF2B5EF4-FFF2-40B4-BE49-F238E27FC236}">
                  <a16:creationId xmlns:a16="http://schemas.microsoft.com/office/drawing/2014/main" id="{0EC0F8C6-5AF2-7CBD-9506-2EFD83F67F7A}"/>
                </a:ext>
              </a:extLst>
            </p:cNvPr>
            <p:cNvSpPr/>
            <p:nvPr/>
          </p:nvSpPr>
          <p:spPr>
            <a:xfrm>
              <a:off x="4383949" y="2066400"/>
              <a:ext cx="1409065" cy="97790"/>
            </a:xfrm>
            <a:custGeom>
              <a:avLst/>
              <a:gdLst/>
              <a:ahLst/>
              <a:cxnLst/>
              <a:rect l="l" t="t" r="r" b="b"/>
              <a:pathLst>
                <a:path w="1409064" h="97789">
                  <a:moveTo>
                    <a:pt x="1409026" y="0"/>
                  </a:moveTo>
                  <a:lnTo>
                    <a:pt x="0" y="0"/>
                  </a:lnTo>
                  <a:lnTo>
                    <a:pt x="0" y="97421"/>
                  </a:lnTo>
                  <a:lnTo>
                    <a:pt x="1409026" y="97421"/>
                  </a:lnTo>
                  <a:lnTo>
                    <a:pt x="1409026" y="0"/>
                  </a:lnTo>
                  <a:close/>
                </a:path>
              </a:pathLst>
            </a:custGeom>
            <a:solidFill>
              <a:srgbClr val="C9DAF8"/>
            </a:solidFill>
          </p:spPr>
          <p:txBody>
            <a:bodyPr wrap="square" lIns="0" tIns="0" rIns="0" bIns="0" rtlCol="0"/>
            <a:lstStyle/>
            <a:p>
              <a:endParaRPr/>
            </a:p>
          </p:txBody>
        </p:sp>
        <p:sp>
          <p:nvSpPr>
            <p:cNvPr id="23" name="object 14">
              <a:extLst>
                <a:ext uri="{FF2B5EF4-FFF2-40B4-BE49-F238E27FC236}">
                  <a16:creationId xmlns:a16="http://schemas.microsoft.com/office/drawing/2014/main" id="{3ECA3A18-1384-3AFF-BBFC-ED4F032DC027}"/>
                </a:ext>
              </a:extLst>
            </p:cNvPr>
            <p:cNvSpPr/>
            <p:nvPr/>
          </p:nvSpPr>
          <p:spPr>
            <a:xfrm>
              <a:off x="5792975" y="2033926"/>
              <a:ext cx="33020" cy="130175"/>
            </a:xfrm>
            <a:custGeom>
              <a:avLst/>
              <a:gdLst/>
              <a:ahLst/>
              <a:cxnLst/>
              <a:rect l="l" t="t" r="r" b="b"/>
              <a:pathLst>
                <a:path w="33020" h="130175">
                  <a:moveTo>
                    <a:pt x="32473" y="0"/>
                  </a:moveTo>
                  <a:lnTo>
                    <a:pt x="0" y="32473"/>
                  </a:lnTo>
                  <a:lnTo>
                    <a:pt x="0" y="129895"/>
                  </a:lnTo>
                  <a:lnTo>
                    <a:pt x="32473" y="97421"/>
                  </a:lnTo>
                  <a:lnTo>
                    <a:pt x="32473" y="0"/>
                  </a:lnTo>
                  <a:close/>
                </a:path>
              </a:pathLst>
            </a:custGeom>
            <a:solidFill>
              <a:srgbClr val="A2AFC7"/>
            </a:solidFill>
          </p:spPr>
          <p:txBody>
            <a:bodyPr wrap="square" lIns="0" tIns="0" rIns="0" bIns="0" rtlCol="0"/>
            <a:lstStyle/>
            <a:p>
              <a:endParaRPr/>
            </a:p>
          </p:txBody>
        </p:sp>
        <p:sp>
          <p:nvSpPr>
            <p:cNvPr id="24" name="object 15">
              <a:extLst>
                <a:ext uri="{FF2B5EF4-FFF2-40B4-BE49-F238E27FC236}">
                  <a16:creationId xmlns:a16="http://schemas.microsoft.com/office/drawing/2014/main" id="{38361841-51AB-053A-FADD-B0CA831CDF98}"/>
                </a:ext>
              </a:extLst>
            </p:cNvPr>
            <p:cNvSpPr/>
            <p:nvPr/>
          </p:nvSpPr>
          <p:spPr>
            <a:xfrm>
              <a:off x="4383949" y="2033926"/>
              <a:ext cx="1442085" cy="33020"/>
            </a:xfrm>
            <a:custGeom>
              <a:avLst/>
              <a:gdLst/>
              <a:ahLst/>
              <a:cxnLst/>
              <a:rect l="l" t="t" r="r" b="b"/>
              <a:pathLst>
                <a:path w="1442085" h="33019">
                  <a:moveTo>
                    <a:pt x="1441500" y="0"/>
                  </a:moveTo>
                  <a:lnTo>
                    <a:pt x="32473" y="0"/>
                  </a:lnTo>
                  <a:lnTo>
                    <a:pt x="0" y="32473"/>
                  </a:lnTo>
                  <a:lnTo>
                    <a:pt x="1409026" y="32473"/>
                  </a:lnTo>
                  <a:lnTo>
                    <a:pt x="1441500" y="0"/>
                  </a:lnTo>
                  <a:close/>
                </a:path>
              </a:pathLst>
            </a:custGeom>
            <a:solidFill>
              <a:srgbClr val="D4E1F9"/>
            </a:solidFill>
          </p:spPr>
          <p:txBody>
            <a:bodyPr wrap="square" lIns="0" tIns="0" rIns="0" bIns="0" rtlCol="0"/>
            <a:lstStyle/>
            <a:p>
              <a:endParaRPr/>
            </a:p>
          </p:txBody>
        </p:sp>
        <p:sp>
          <p:nvSpPr>
            <p:cNvPr id="25" name="object 16">
              <a:extLst>
                <a:ext uri="{FF2B5EF4-FFF2-40B4-BE49-F238E27FC236}">
                  <a16:creationId xmlns:a16="http://schemas.microsoft.com/office/drawing/2014/main" id="{EB4FF764-9400-69C1-702A-C6269C3C0B78}"/>
                </a:ext>
              </a:extLst>
            </p:cNvPr>
            <p:cNvSpPr/>
            <p:nvPr/>
          </p:nvSpPr>
          <p:spPr>
            <a:xfrm>
              <a:off x="4383949" y="2033925"/>
              <a:ext cx="1440815" cy="130175"/>
            </a:xfrm>
            <a:custGeom>
              <a:avLst/>
              <a:gdLst/>
              <a:ahLst/>
              <a:cxnLst/>
              <a:rect l="l" t="t" r="r" b="b"/>
              <a:pathLst>
                <a:path w="1440814" h="130175">
                  <a:moveTo>
                    <a:pt x="0" y="32458"/>
                  </a:moveTo>
                  <a:lnTo>
                    <a:pt x="32458" y="0"/>
                  </a:lnTo>
                  <a:lnTo>
                    <a:pt x="1440764" y="0"/>
                  </a:lnTo>
                  <a:lnTo>
                    <a:pt x="1440764" y="97375"/>
                  </a:lnTo>
                  <a:lnTo>
                    <a:pt x="1408306" y="129833"/>
                  </a:lnTo>
                  <a:lnTo>
                    <a:pt x="0" y="129833"/>
                  </a:lnTo>
                  <a:lnTo>
                    <a:pt x="0" y="32458"/>
                  </a:lnTo>
                  <a:close/>
                </a:path>
                <a:path w="1440814" h="130175">
                  <a:moveTo>
                    <a:pt x="0" y="32458"/>
                  </a:moveTo>
                  <a:lnTo>
                    <a:pt x="1408306" y="32458"/>
                  </a:lnTo>
                  <a:lnTo>
                    <a:pt x="1440764" y="0"/>
                  </a:lnTo>
                </a:path>
                <a:path w="1440814" h="130175">
                  <a:moveTo>
                    <a:pt x="1408306" y="32458"/>
                  </a:moveTo>
                  <a:lnTo>
                    <a:pt x="1408306" y="129833"/>
                  </a:lnTo>
                </a:path>
              </a:pathLst>
            </a:custGeom>
            <a:ln w="19040">
              <a:solidFill>
                <a:srgbClr val="666666"/>
              </a:solidFill>
            </a:ln>
          </p:spPr>
          <p:txBody>
            <a:bodyPr wrap="square" lIns="0" tIns="0" rIns="0" bIns="0" rtlCol="0"/>
            <a:lstStyle/>
            <a:p>
              <a:endParaRPr/>
            </a:p>
          </p:txBody>
        </p:sp>
        <p:sp>
          <p:nvSpPr>
            <p:cNvPr id="26" name="object 17">
              <a:extLst>
                <a:ext uri="{FF2B5EF4-FFF2-40B4-BE49-F238E27FC236}">
                  <a16:creationId xmlns:a16="http://schemas.microsoft.com/office/drawing/2014/main" id="{152E6C2E-77F8-9E8D-BE73-472A1EDF4A6C}"/>
                </a:ext>
              </a:extLst>
            </p:cNvPr>
            <p:cNvSpPr/>
            <p:nvPr/>
          </p:nvSpPr>
          <p:spPr>
            <a:xfrm>
              <a:off x="4383949" y="1619111"/>
              <a:ext cx="1477010" cy="97790"/>
            </a:xfrm>
            <a:custGeom>
              <a:avLst/>
              <a:gdLst/>
              <a:ahLst/>
              <a:cxnLst/>
              <a:rect l="l" t="t" r="r" b="b"/>
              <a:pathLst>
                <a:path w="1477010" h="97789">
                  <a:moveTo>
                    <a:pt x="1476527" y="0"/>
                  </a:moveTo>
                  <a:lnTo>
                    <a:pt x="0" y="0"/>
                  </a:lnTo>
                  <a:lnTo>
                    <a:pt x="0" y="97421"/>
                  </a:lnTo>
                  <a:lnTo>
                    <a:pt x="1476527" y="97421"/>
                  </a:lnTo>
                  <a:lnTo>
                    <a:pt x="1476527" y="0"/>
                  </a:lnTo>
                  <a:close/>
                </a:path>
              </a:pathLst>
            </a:custGeom>
            <a:solidFill>
              <a:srgbClr val="F4CCCC"/>
            </a:solidFill>
          </p:spPr>
          <p:txBody>
            <a:bodyPr wrap="square" lIns="0" tIns="0" rIns="0" bIns="0" rtlCol="0"/>
            <a:lstStyle/>
            <a:p>
              <a:endParaRPr/>
            </a:p>
          </p:txBody>
        </p:sp>
        <p:sp>
          <p:nvSpPr>
            <p:cNvPr id="27" name="object 18">
              <a:extLst>
                <a:ext uri="{FF2B5EF4-FFF2-40B4-BE49-F238E27FC236}">
                  <a16:creationId xmlns:a16="http://schemas.microsoft.com/office/drawing/2014/main" id="{9E579150-356B-7909-F603-CEBB7C7FD89B}"/>
                </a:ext>
              </a:extLst>
            </p:cNvPr>
            <p:cNvSpPr/>
            <p:nvPr/>
          </p:nvSpPr>
          <p:spPr>
            <a:xfrm>
              <a:off x="5860475" y="1586637"/>
              <a:ext cx="33020" cy="130175"/>
            </a:xfrm>
            <a:custGeom>
              <a:avLst/>
              <a:gdLst/>
              <a:ahLst/>
              <a:cxnLst/>
              <a:rect l="l" t="t" r="r" b="b"/>
              <a:pathLst>
                <a:path w="33020" h="130175">
                  <a:moveTo>
                    <a:pt x="32473" y="0"/>
                  </a:moveTo>
                  <a:lnTo>
                    <a:pt x="0" y="32473"/>
                  </a:lnTo>
                  <a:lnTo>
                    <a:pt x="0" y="129895"/>
                  </a:lnTo>
                  <a:lnTo>
                    <a:pt x="32473" y="97421"/>
                  </a:lnTo>
                  <a:lnTo>
                    <a:pt x="32473" y="0"/>
                  </a:lnTo>
                  <a:close/>
                </a:path>
              </a:pathLst>
            </a:custGeom>
            <a:solidFill>
              <a:srgbClr val="C4A4A4"/>
            </a:solidFill>
          </p:spPr>
          <p:txBody>
            <a:bodyPr wrap="square" lIns="0" tIns="0" rIns="0" bIns="0" rtlCol="0"/>
            <a:lstStyle/>
            <a:p>
              <a:endParaRPr/>
            </a:p>
          </p:txBody>
        </p:sp>
        <p:sp>
          <p:nvSpPr>
            <p:cNvPr id="28" name="object 19">
              <a:extLst>
                <a:ext uri="{FF2B5EF4-FFF2-40B4-BE49-F238E27FC236}">
                  <a16:creationId xmlns:a16="http://schemas.microsoft.com/office/drawing/2014/main" id="{B48692B4-4D6E-6A75-5679-6E3681094677}"/>
                </a:ext>
              </a:extLst>
            </p:cNvPr>
            <p:cNvSpPr/>
            <p:nvPr/>
          </p:nvSpPr>
          <p:spPr>
            <a:xfrm>
              <a:off x="4383949" y="1586637"/>
              <a:ext cx="1509395" cy="33020"/>
            </a:xfrm>
            <a:custGeom>
              <a:avLst/>
              <a:gdLst/>
              <a:ahLst/>
              <a:cxnLst/>
              <a:rect l="l" t="t" r="r" b="b"/>
              <a:pathLst>
                <a:path w="1509395" h="33019">
                  <a:moveTo>
                    <a:pt x="1509001" y="0"/>
                  </a:moveTo>
                  <a:lnTo>
                    <a:pt x="32473" y="0"/>
                  </a:lnTo>
                  <a:lnTo>
                    <a:pt x="0" y="32473"/>
                  </a:lnTo>
                  <a:lnTo>
                    <a:pt x="1476527" y="32473"/>
                  </a:lnTo>
                  <a:lnTo>
                    <a:pt x="1509001" y="0"/>
                  </a:lnTo>
                  <a:close/>
                </a:path>
              </a:pathLst>
            </a:custGeom>
            <a:solidFill>
              <a:srgbClr val="F6D6D6"/>
            </a:solidFill>
          </p:spPr>
          <p:txBody>
            <a:bodyPr wrap="square" lIns="0" tIns="0" rIns="0" bIns="0" rtlCol="0"/>
            <a:lstStyle/>
            <a:p>
              <a:endParaRPr/>
            </a:p>
          </p:txBody>
        </p:sp>
        <p:sp>
          <p:nvSpPr>
            <p:cNvPr id="29" name="object 20">
              <a:extLst>
                <a:ext uri="{FF2B5EF4-FFF2-40B4-BE49-F238E27FC236}">
                  <a16:creationId xmlns:a16="http://schemas.microsoft.com/office/drawing/2014/main" id="{A1A127CD-F830-E2A6-EED5-7FD68C529FCE}"/>
                </a:ext>
              </a:extLst>
            </p:cNvPr>
            <p:cNvSpPr/>
            <p:nvPr/>
          </p:nvSpPr>
          <p:spPr>
            <a:xfrm>
              <a:off x="4383949" y="1586636"/>
              <a:ext cx="1508760" cy="130175"/>
            </a:xfrm>
            <a:custGeom>
              <a:avLst/>
              <a:gdLst/>
              <a:ahLst/>
              <a:cxnLst/>
              <a:rect l="l" t="t" r="r" b="b"/>
              <a:pathLst>
                <a:path w="1508760" h="130175">
                  <a:moveTo>
                    <a:pt x="0" y="32459"/>
                  </a:moveTo>
                  <a:lnTo>
                    <a:pt x="32458" y="0"/>
                  </a:lnTo>
                  <a:lnTo>
                    <a:pt x="1508230" y="0"/>
                  </a:lnTo>
                  <a:lnTo>
                    <a:pt x="1508230" y="97376"/>
                  </a:lnTo>
                  <a:lnTo>
                    <a:pt x="1475773" y="129833"/>
                  </a:lnTo>
                  <a:lnTo>
                    <a:pt x="0" y="129833"/>
                  </a:lnTo>
                  <a:lnTo>
                    <a:pt x="0" y="32459"/>
                  </a:lnTo>
                  <a:close/>
                </a:path>
                <a:path w="1508760" h="130175">
                  <a:moveTo>
                    <a:pt x="0" y="32459"/>
                  </a:moveTo>
                  <a:lnTo>
                    <a:pt x="1475773" y="32459"/>
                  </a:lnTo>
                  <a:lnTo>
                    <a:pt x="1508230" y="0"/>
                  </a:lnTo>
                </a:path>
                <a:path w="1508760" h="130175">
                  <a:moveTo>
                    <a:pt x="1475773" y="32459"/>
                  </a:moveTo>
                  <a:lnTo>
                    <a:pt x="1475773" y="129833"/>
                  </a:lnTo>
                </a:path>
              </a:pathLst>
            </a:custGeom>
            <a:ln w="19040">
              <a:solidFill>
                <a:srgbClr val="666666"/>
              </a:solidFill>
            </a:ln>
          </p:spPr>
          <p:txBody>
            <a:bodyPr wrap="square" lIns="0" tIns="0" rIns="0" bIns="0" rtlCol="0"/>
            <a:lstStyle/>
            <a:p>
              <a:endParaRPr/>
            </a:p>
          </p:txBody>
        </p:sp>
        <p:sp>
          <p:nvSpPr>
            <p:cNvPr id="30" name="object 21">
              <a:extLst>
                <a:ext uri="{FF2B5EF4-FFF2-40B4-BE49-F238E27FC236}">
                  <a16:creationId xmlns:a16="http://schemas.microsoft.com/office/drawing/2014/main" id="{C4EE2C3C-9B5D-5DFD-E1B5-74724C02DEAA}"/>
                </a:ext>
              </a:extLst>
            </p:cNvPr>
            <p:cNvSpPr/>
            <p:nvPr/>
          </p:nvSpPr>
          <p:spPr>
            <a:xfrm>
              <a:off x="4383949" y="1301280"/>
              <a:ext cx="1569720" cy="1006475"/>
            </a:xfrm>
            <a:custGeom>
              <a:avLst/>
              <a:gdLst/>
              <a:ahLst/>
              <a:cxnLst/>
              <a:rect l="l" t="t" r="r" b="b"/>
              <a:pathLst>
                <a:path w="1569720" h="1006475">
                  <a:moveTo>
                    <a:pt x="0" y="251497"/>
                  </a:moveTo>
                  <a:lnTo>
                    <a:pt x="251496" y="0"/>
                  </a:lnTo>
                  <a:lnTo>
                    <a:pt x="1569399" y="0"/>
                  </a:lnTo>
                  <a:lnTo>
                    <a:pt x="1569399" y="754489"/>
                  </a:lnTo>
                  <a:lnTo>
                    <a:pt x="1317902" y="1005986"/>
                  </a:lnTo>
                  <a:lnTo>
                    <a:pt x="0" y="1005986"/>
                  </a:lnTo>
                  <a:lnTo>
                    <a:pt x="0" y="251497"/>
                  </a:lnTo>
                  <a:close/>
                </a:path>
                <a:path w="1569720" h="1006475">
                  <a:moveTo>
                    <a:pt x="0" y="251497"/>
                  </a:moveTo>
                  <a:lnTo>
                    <a:pt x="1317902" y="251497"/>
                  </a:lnTo>
                  <a:lnTo>
                    <a:pt x="1569399" y="0"/>
                  </a:lnTo>
                </a:path>
                <a:path w="1569720" h="1006475">
                  <a:moveTo>
                    <a:pt x="1317902" y="251497"/>
                  </a:moveTo>
                  <a:lnTo>
                    <a:pt x="1317902" y="1005986"/>
                  </a:lnTo>
                </a:path>
              </a:pathLst>
            </a:custGeom>
            <a:ln w="19040">
              <a:solidFill>
                <a:srgbClr val="666666"/>
              </a:solidFill>
            </a:ln>
          </p:spPr>
          <p:txBody>
            <a:bodyPr wrap="square" lIns="0" tIns="0" rIns="0" bIns="0" rtlCol="0"/>
            <a:lstStyle/>
            <a:p>
              <a:endParaRPr/>
            </a:p>
          </p:txBody>
        </p:sp>
      </p:grpSp>
      <p:grpSp>
        <p:nvGrpSpPr>
          <p:cNvPr id="31" name="object 22">
            <a:extLst>
              <a:ext uri="{FF2B5EF4-FFF2-40B4-BE49-F238E27FC236}">
                <a16:creationId xmlns:a16="http://schemas.microsoft.com/office/drawing/2014/main" id="{2852F97D-1B10-32E4-09E2-0B2CBA1C26AF}"/>
              </a:ext>
            </a:extLst>
          </p:cNvPr>
          <p:cNvGrpSpPr/>
          <p:nvPr/>
        </p:nvGrpSpPr>
        <p:grpSpPr>
          <a:xfrm>
            <a:off x="7224779" y="1736112"/>
            <a:ext cx="1426210" cy="1445260"/>
            <a:chOff x="7265637" y="1124403"/>
            <a:chExt cx="1426210" cy="1445260"/>
          </a:xfrm>
        </p:grpSpPr>
        <p:sp>
          <p:nvSpPr>
            <p:cNvPr id="32" name="object 23">
              <a:extLst>
                <a:ext uri="{FF2B5EF4-FFF2-40B4-BE49-F238E27FC236}">
                  <a16:creationId xmlns:a16="http://schemas.microsoft.com/office/drawing/2014/main" id="{6EC29E16-BB68-7F5A-8649-06B88246FF79}"/>
                </a:ext>
              </a:extLst>
            </p:cNvPr>
            <p:cNvSpPr/>
            <p:nvPr/>
          </p:nvSpPr>
          <p:spPr>
            <a:xfrm>
              <a:off x="7270397" y="1129163"/>
              <a:ext cx="1417320" cy="1436370"/>
            </a:xfrm>
            <a:custGeom>
              <a:avLst/>
              <a:gdLst/>
              <a:ahLst/>
              <a:cxnLst/>
              <a:rect l="l" t="t" r="r" b="b"/>
              <a:pathLst>
                <a:path w="1417320" h="1436370">
                  <a:moveTo>
                    <a:pt x="1417205" y="0"/>
                  </a:moveTo>
                  <a:lnTo>
                    <a:pt x="0" y="0"/>
                  </a:lnTo>
                  <a:lnTo>
                    <a:pt x="0" y="1436103"/>
                  </a:lnTo>
                  <a:lnTo>
                    <a:pt x="1417205" y="1436103"/>
                  </a:lnTo>
                  <a:lnTo>
                    <a:pt x="1417205" y="0"/>
                  </a:lnTo>
                  <a:close/>
                </a:path>
              </a:pathLst>
            </a:custGeom>
            <a:solidFill>
              <a:srgbClr val="CCCCCC"/>
            </a:solidFill>
          </p:spPr>
          <p:txBody>
            <a:bodyPr wrap="square" lIns="0" tIns="0" rIns="0" bIns="0" rtlCol="0"/>
            <a:lstStyle/>
            <a:p>
              <a:endParaRPr/>
            </a:p>
          </p:txBody>
        </p:sp>
        <p:sp>
          <p:nvSpPr>
            <p:cNvPr id="33" name="object 24">
              <a:extLst>
                <a:ext uri="{FF2B5EF4-FFF2-40B4-BE49-F238E27FC236}">
                  <a16:creationId xmlns:a16="http://schemas.microsoft.com/office/drawing/2014/main" id="{BD6C8717-B9BE-FC9A-F37F-4A4481C3B9C8}"/>
                </a:ext>
              </a:extLst>
            </p:cNvPr>
            <p:cNvSpPr/>
            <p:nvPr/>
          </p:nvSpPr>
          <p:spPr>
            <a:xfrm>
              <a:off x="7270397" y="1129163"/>
              <a:ext cx="1416685" cy="1435735"/>
            </a:xfrm>
            <a:custGeom>
              <a:avLst/>
              <a:gdLst/>
              <a:ahLst/>
              <a:cxnLst/>
              <a:rect l="l" t="t" r="r" b="b"/>
              <a:pathLst>
                <a:path w="1416684" h="1435735">
                  <a:moveTo>
                    <a:pt x="0" y="0"/>
                  </a:moveTo>
                  <a:lnTo>
                    <a:pt x="1416477" y="0"/>
                  </a:lnTo>
                  <a:lnTo>
                    <a:pt x="1416477" y="1435367"/>
                  </a:lnTo>
                  <a:lnTo>
                    <a:pt x="0" y="1435367"/>
                  </a:lnTo>
                  <a:lnTo>
                    <a:pt x="0" y="0"/>
                  </a:lnTo>
                  <a:close/>
                </a:path>
              </a:pathLst>
            </a:custGeom>
            <a:ln w="9520">
              <a:solidFill>
                <a:srgbClr val="666666"/>
              </a:solidFill>
            </a:ln>
          </p:spPr>
          <p:txBody>
            <a:bodyPr wrap="square" lIns="0" tIns="0" rIns="0" bIns="0" rtlCol="0"/>
            <a:lstStyle/>
            <a:p>
              <a:endParaRPr/>
            </a:p>
          </p:txBody>
        </p:sp>
      </p:grpSp>
      <p:grpSp>
        <p:nvGrpSpPr>
          <p:cNvPr id="34" name="object 25">
            <a:extLst>
              <a:ext uri="{FF2B5EF4-FFF2-40B4-BE49-F238E27FC236}">
                <a16:creationId xmlns:a16="http://schemas.microsoft.com/office/drawing/2014/main" id="{3722DA0B-9492-F79D-821A-6D90C46B4FF6}"/>
              </a:ext>
            </a:extLst>
          </p:cNvPr>
          <p:cNvGrpSpPr/>
          <p:nvPr/>
        </p:nvGrpSpPr>
        <p:grpSpPr>
          <a:xfrm>
            <a:off x="7174119" y="1525624"/>
            <a:ext cx="1527810" cy="149225"/>
            <a:chOff x="7214977" y="913915"/>
            <a:chExt cx="1527810" cy="149225"/>
          </a:xfrm>
        </p:grpSpPr>
        <p:sp>
          <p:nvSpPr>
            <p:cNvPr id="35" name="object 26">
              <a:extLst>
                <a:ext uri="{FF2B5EF4-FFF2-40B4-BE49-F238E27FC236}">
                  <a16:creationId xmlns:a16="http://schemas.microsoft.com/office/drawing/2014/main" id="{E5F3EEBD-0A4B-A3A7-BBBD-359261E722B8}"/>
                </a:ext>
              </a:extLst>
            </p:cNvPr>
            <p:cNvSpPr/>
            <p:nvPr/>
          </p:nvSpPr>
          <p:spPr>
            <a:xfrm>
              <a:off x="7224497" y="955911"/>
              <a:ext cx="1477010" cy="97790"/>
            </a:xfrm>
            <a:custGeom>
              <a:avLst/>
              <a:gdLst/>
              <a:ahLst/>
              <a:cxnLst/>
              <a:rect l="l" t="t" r="r" b="b"/>
              <a:pathLst>
                <a:path w="1477009" h="97790">
                  <a:moveTo>
                    <a:pt x="1476527" y="0"/>
                  </a:moveTo>
                  <a:lnTo>
                    <a:pt x="0" y="0"/>
                  </a:lnTo>
                  <a:lnTo>
                    <a:pt x="0" y="97421"/>
                  </a:lnTo>
                  <a:lnTo>
                    <a:pt x="1476527" y="97421"/>
                  </a:lnTo>
                  <a:lnTo>
                    <a:pt x="1476527" y="0"/>
                  </a:lnTo>
                  <a:close/>
                </a:path>
              </a:pathLst>
            </a:custGeom>
            <a:solidFill>
              <a:srgbClr val="F4CCCC"/>
            </a:solidFill>
          </p:spPr>
          <p:txBody>
            <a:bodyPr wrap="square" lIns="0" tIns="0" rIns="0" bIns="0" rtlCol="0"/>
            <a:lstStyle/>
            <a:p>
              <a:endParaRPr/>
            </a:p>
          </p:txBody>
        </p:sp>
        <p:sp>
          <p:nvSpPr>
            <p:cNvPr id="36" name="object 27">
              <a:extLst>
                <a:ext uri="{FF2B5EF4-FFF2-40B4-BE49-F238E27FC236}">
                  <a16:creationId xmlns:a16="http://schemas.microsoft.com/office/drawing/2014/main" id="{3EDD14BA-5DDA-4A58-62F2-591CA3B9E19E}"/>
                </a:ext>
              </a:extLst>
            </p:cNvPr>
            <p:cNvSpPr/>
            <p:nvPr/>
          </p:nvSpPr>
          <p:spPr>
            <a:xfrm>
              <a:off x="8701023" y="923437"/>
              <a:ext cx="33020" cy="130175"/>
            </a:xfrm>
            <a:custGeom>
              <a:avLst/>
              <a:gdLst/>
              <a:ahLst/>
              <a:cxnLst/>
              <a:rect l="l" t="t" r="r" b="b"/>
              <a:pathLst>
                <a:path w="33020" h="130175">
                  <a:moveTo>
                    <a:pt x="32473" y="0"/>
                  </a:moveTo>
                  <a:lnTo>
                    <a:pt x="0" y="32473"/>
                  </a:lnTo>
                  <a:lnTo>
                    <a:pt x="0" y="129895"/>
                  </a:lnTo>
                  <a:lnTo>
                    <a:pt x="32473" y="97421"/>
                  </a:lnTo>
                  <a:lnTo>
                    <a:pt x="32473" y="0"/>
                  </a:lnTo>
                  <a:close/>
                </a:path>
              </a:pathLst>
            </a:custGeom>
            <a:solidFill>
              <a:srgbClr val="C4A4A4"/>
            </a:solidFill>
          </p:spPr>
          <p:txBody>
            <a:bodyPr wrap="square" lIns="0" tIns="0" rIns="0" bIns="0" rtlCol="0"/>
            <a:lstStyle/>
            <a:p>
              <a:endParaRPr/>
            </a:p>
          </p:txBody>
        </p:sp>
        <p:sp>
          <p:nvSpPr>
            <p:cNvPr id="37" name="object 28">
              <a:extLst>
                <a:ext uri="{FF2B5EF4-FFF2-40B4-BE49-F238E27FC236}">
                  <a16:creationId xmlns:a16="http://schemas.microsoft.com/office/drawing/2014/main" id="{DC3F911A-CF26-44EE-97B2-C9FE6C88BD94}"/>
                </a:ext>
              </a:extLst>
            </p:cNvPr>
            <p:cNvSpPr/>
            <p:nvPr/>
          </p:nvSpPr>
          <p:spPr>
            <a:xfrm>
              <a:off x="7224497" y="923437"/>
              <a:ext cx="1509395" cy="33020"/>
            </a:xfrm>
            <a:custGeom>
              <a:avLst/>
              <a:gdLst/>
              <a:ahLst/>
              <a:cxnLst/>
              <a:rect l="l" t="t" r="r" b="b"/>
              <a:pathLst>
                <a:path w="1509395" h="33019">
                  <a:moveTo>
                    <a:pt x="1509001" y="0"/>
                  </a:moveTo>
                  <a:lnTo>
                    <a:pt x="32473" y="0"/>
                  </a:lnTo>
                  <a:lnTo>
                    <a:pt x="0" y="32473"/>
                  </a:lnTo>
                  <a:lnTo>
                    <a:pt x="1476527" y="32473"/>
                  </a:lnTo>
                  <a:lnTo>
                    <a:pt x="1509001" y="0"/>
                  </a:lnTo>
                  <a:close/>
                </a:path>
              </a:pathLst>
            </a:custGeom>
            <a:solidFill>
              <a:srgbClr val="F6D6D6"/>
            </a:solidFill>
          </p:spPr>
          <p:txBody>
            <a:bodyPr wrap="square" lIns="0" tIns="0" rIns="0" bIns="0" rtlCol="0"/>
            <a:lstStyle/>
            <a:p>
              <a:endParaRPr/>
            </a:p>
          </p:txBody>
        </p:sp>
        <p:sp>
          <p:nvSpPr>
            <p:cNvPr id="38" name="object 29">
              <a:extLst>
                <a:ext uri="{FF2B5EF4-FFF2-40B4-BE49-F238E27FC236}">
                  <a16:creationId xmlns:a16="http://schemas.microsoft.com/office/drawing/2014/main" id="{8D0C0E24-E44E-02C3-EA70-8039C226D68D}"/>
                </a:ext>
              </a:extLst>
            </p:cNvPr>
            <p:cNvSpPr/>
            <p:nvPr/>
          </p:nvSpPr>
          <p:spPr>
            <a:xfrm>
              <a:off x="7224497" y="923436"/>
              <a:ext cx="1508760" cy="130175"/>
            </a:xfrm>
            <a:custGeom>
              <a:avLst/>
              <a:gdLst/>
              <a:ahLst/>
              <a:cxnLst/>
              <a:rect l="l" t="t" r="r" b="b"/>
              <a:pathLst>
                <a:path w="1508759" h="130175">
                  <a:moveTo>
                    <a:pt x="0" y="32459"/>
                  </a:moveTo>
                  <a:lnTo>
                    <a:pt x="32458" y="0"/>
                  </a:lnTo>
                  <a:lnTo>
                    <a:pt x="1508230" y="0"/>
                  </a:lnTo>
                  <a:lnTo>
                    <a:pt x="1508230" y="97376"/>
                  </a:lnTo>
                  <a:lnTo>
                    <a:pt x="1475773" y="129833"/>
                  </a:lnTo>
                  <a:lnTo>
                    <a:pt x="0" y="129833"/>
                  </a:lnTo>
                  <a:lnTo>
                    <a:pt x="0" y="32459"/>
                  </a:lnTo>
                  <a:close/>
                </a:path>
                <a:path w="1508759" h="130175">
                  <a:moveTo>
                    <a:pt x="0" y="32459"/>
                  </a:moveTo>
                  <a:lnTo>
                    <a:pt x="1475773" y="32459"/>
                  </a:lnTo>
                  <a:lnTo>
                    <a:pt x="1508230" y="0"/>
                  </a:lnTo>
                </a:path>
                <a:path w="1508759" h="130175">
                  <a:moveTo>
                    <a:pt x="1475773" y="32459"/>
                  </a:moveTo>
                  <a:lnTo>
                    <a:pt x="1475773" y="129833"/>
                  </a:lnTo>
                </a:path>
              </a:pathLst>
            </a:custGeom>
            <a:ln w="19040">
              <a:solidFill>
                <a:srgbClr val="666666"/>
              </a:solidFill>
            </a:ln>
          </p:spPr>
          <p:txBody>
            <a:bodyPr wrap="square" lIns="0" tIns="0" rIns="0" bIns="0" rtlCol="0"/>
            <a:lstStyle/>
            <a:p>
              <a:endParaRPr/>
            </a:p>
          </p:txBody>
        </p:sp>
      </p:grpSp>
      <p:grpSp>
        <p:nvGrpSpPr>
          <p:cNvPr id="39" name="object 30">
            <a:extLst>
              <a:ext uri="{FF2B5EF4-FFF2-40B4-BE49-F238E27FC236}">
                <a16:creationId xmlns:a16="http://schemas.microsoft.com/office/drawing/2014/main" id="{F2666334-765C-758E-8609-BB42FC1B9CAA}"/>
              </a:ext>
            </a:extLst>
          </p:cNvPr>
          <p:cNvGrpSpPr/>
          <p:nvPr/>
        </p:nvGrpSpPr>
        <p:grpSpPr>
          <a:xfrm>
            <a:off x="7011668" y="1758186"/>
            <a:ext cx="149225" cy="1459865"/>
            <a:chOff x="7052526" y="1146477"/>
            <a:chExt cx="149225" cy="1459865"/>
          </a:xfrm>
        </p:grpSpPr>
        <p:sp>
          <p:nvSpPr>
            <p:cNvPr id="40" name="object 31">
              <a:extLst>
                <a:ext uri="{FF2B5EF4-FFF2-40B4-BE49-F238E27FC236}">
                  <a16:creationId xmlns:a16="http://schemas.microsoft.com/office/drawing/2014/main" id="{2A5906EC-F0F8-12A8-4BF4-888C0668564D}"/>
                </a:ext>
              </a:extLst>
            </p:cNvPr>
            <p:cNvSpPr/>
            <p:nvPr/>
          </p:nvSpPr>
          <p:spPr>
            <a:xfrm>
              <a:off x="7094522" y="1187735"/>
              <a:ext cx="97790" cy="1409065"/>
            </a:xfrm>
            <a:custGeom>
              <a:avLst/>
              <a:gdLst/>
              <a:ahLst/>
              <a:cxnLst/>
              <a:rect l="l" t="t" r="r" b="b"/>
              <a:pathLst>
                <a:path w="97790" h="1409064">
                  <a:moveTo>
                    <a:pt x="97421" y="0"/>
                  </a:moveTo>
                  <a:lnTo>
                    <a:pt x="0" y="0"/>
                  </a:lnTo>
                  <a:lnTo>
                    <a:pt x="0" y="1409026"/>
                  </a:lnTo>
                  <a:lnTo>
                    <a:pt x="97421" y="1409026"/>
                  </a:lnTo>
                  <a:lnTo>
                    <a:pt x="97421" y="0"/>
                  </a:lnTo>
                  <a:close/>
                </a:path>
              </a:pathLst>
            </a:custGeom>
            <a:solidFill>
              <a:srgbClr val="C9DAF8"/>
            </a:solidFill>
          </p:spPr>
          <p:txBody>
            <a:bodyPr wrap="square" lIns="0" tIns="0" rIns="0" bIns="0" rtlCol="0"/>
            <a:lstStyle/>
            <a:p>
              <a:endParaRPr/>
            </a:p>
          </p:txBody>
        </p:sp>
        <p:sp>
          <p:nvSpPr>
            <p:cNvPr id="41" name="object 32">
              <a:extLst>
                <a:ext uri="{FF2B5EF4-FFF2-40B4-BE49-F238E27FC236}">
                  <a16:creationId xmlns:a16="http://schemas.microsoft.com/office/drawing/2014/main" id="{471959FA-A175-A547-BF85-BBFA745EE2BA}"/>
                </a:ext>
              </a:extLst>
            </p:cNvPr>
            <p:cNvSpPr/>
            <p:nvPr/>
          </p:nvSpPr>
          <p:spPr>
            <a:xfrm>
              <a:off x="7062048" y="1155264"/>
              <a:ext cx="130175" cy="33020"/>
            </a:xfrm>
            <a:custGeom>
              <a:avLst/>
              <a:gdLst/>
              <a:ahLst/>
              <a:cxnLst/>
              <a:rect l="l" t="t" r="r" b="b"/>
              <a:pathLst>
                <a:path w="130175" h="33019">
                  <a:moveTo>
                    <a:pt x="97421" y="0"/>
                  </a:moveTo>
                  <a:lnTo>
                    <a:pt x="0" y="0"/>
                  </a:lnTo>
                  <a:lnTo>
                    <a:pt x="32473" y="32473"/>
                  </a:lnTo>
                  <a:lnTo>
                    <a:pt x="129895" y="32473"/>
                  </a:lnTo>
                  <a:lnTo>
                    <a:pt x="97421" y="0"/>
                  </a:lnTo>
                  <a:close/>
                </a:path>
              </a:pathLst>
            </a:custGeom>
            <a:solidFill>
              <a:srgbClr val="A2AFC7"/>
            </a:solidFill>
          </p:spPr>
          <p:txBody>
            <a:bodyPr wrap="square" lIns="0" tIns="0" rIns="0" bIns="0" rtlCol="0"/>
            <a:lstStyle/>
            <a:p>
              <a:endParaRPr/>
            </a:p>
          </p:txBody>
        </p:sp>
        <p:sp>
          <p:nvSpPr>
            <p:cNvPr id="42" name="object 33">
              <a:extLst>
                <a:ext uri="{FF2B5EF4-FFF2-40B4-BE49-F238E27FC236}">
                  <a16:creationId xmlns:a16="http://schemas.microsoft.com/office/drawing/2014/main" id="{B787323F-7D7A-576D-C4B3-0B1ADF052664}"/>
                </a:ext>
              </a:extLst>
            </p:cNvPr>
            <p:cNvSpPr/>
            <p:nvPr/>
          </p:nvSpPr>
          <p:spPr>
            <a:xfrm>
              <a:off x="7062048" y="1155261"/>
              <a:ext cx="33020" cy="1442085"/>
            </a:xfrm>
            <a:custGeom>
              <a:avLst/>
              <a:gdLst/>
              <a:ahLst/>
              <a:cxnLst/>
              <a:rect l="l" t="t" r="r" b="b"/>
              <a:pathLst>
                <a:path w="33020" h="1442085">
                  <a:moveTo>
                    <a:pt x="0" y="0"/>
                  </a:moveTo>
                  <a:lnTo>
                    <a:pt x="0" y="1409026"/>
                  </a:lnTo>
                  <a:lnTo>
                    <a:pt x="32473" y="1441500"/>
                  </a:lnTo>
                  <a:lnTo>
                    <a:pt x="32473" y="32473"/>
                  </a:lnTo>
                  <a:lnTo>
                    <a:pt x="0" y="0"/>
                  </a:lnTo>
                  <a:close/>
                </a:path>
              </a:pathLst>
            </a:custGeom>
            <a:solidFill>
              <a:srgbClr val="D4E1F9"/>
            </a:solidFill>
          </p:spPr>
          <p:txBody>
            <a:bodyPr wrap="square" lIns="0" tIns="0" rIns="0" bIns="0" rtlCol="0"/>
            <a:lstStyle/>
            <a:p>
              <a:endParaRPr/>
            </a:p>
          </p:txBody>
        </p:sp>
        <p:sp>
          <p:nvSpPr>
            <p:cNvPr id="43" name="object 34">
              <a:extLst>
                <a:ext uri="{FF2B5EF4-FFF2-40B4-BE49-F238E27FC236}">
                  <a16:creationId xmlns:a16="http://schemas.microsoft.com/office/drawing/2014/main" id="{D6064486-F493-C388-3E3D-7C7BA0419F78}"/>
                </a:ext>
              </a:extLst>
            </p:cNvPr>
            <p:cNvSpPr/>
            <p:nvPr/>
          </p:nvSpPr>
          <p:spPr>
            <a:xfrm>
              <a:off x="7062047" y="1155997"/>
              <a:ext cx="130175" cy="1440815"/>
            </a:xfrm>
            <a:custGeom>
              <a:avLst/>
              <a:gdLst/>
              <a:ahLst/>
              <a:cxnLst/>
              <a:rect l="l" t="t" r="r" b="b"/>
              <a:pathLst>
                <a:path w="130175" h="1440814">
                  <a:moveTo>
                    <a:pt x="32458" y="1440764"/>
                  </a:moveTo>
                  <a:lnTo>
                    <a:pt x="0" y="1408306"/>
                  </a:lnTo>
                  <a:lnTo>
                    <a:pt x="0" y="0"/>
                  </a:lnTo>
                  <a:lnTo>
                    <a:pt x="97375" y="0"/>
                  </a:lnTo>
                  <a:lnTo>
                    <a:pt x="129833" y="32458"/>
                  </a:lnTo>
                  <a:lnTo>
                    <a:pt x="129833" y="1440764"/>
                  </a:lnTo>
                  <a:lnTo>
                    <a:pt x="32458" y="1440764"/>
                  </a:lnTo>
                  <a:close/>
                </a:path>
                <a:path w="130175" h="1440814">
                  <a:moveTo>
                    <a:pt x="32458" y="1440764"/>
                  </a:moveTo>
                  <a:lnTo>
                    <a:pt x="32458" y="32458"/>
                  </a:lnTo>
                  <a:lnTo>
                    <a:pt x="0" y="0"/>
                  </a:lnTo>
                </a:path>
                <a:path w="130175" h="1440814">
                  <a:moveTo>
                    <a:pt x="32458" y="32458"/>
                  </a:moveTo>
                  <a:lnTo>
                    <a:pt x="129833" y="32458"/>
                  </a:lnTo>
                </a:path>
              </a:pathLst>
            </a:custGeom>
            <a:ln w="19040">
              <a:solidFill>
                <a:srgbClr val="666666"/>
              </a:solidFill>
            </a:ln>
          </p:spPr>
          <p:txBody>
            <a:bodyPr wrap="square" lIns="0" tIns="0" rIns="0" bIns="0" rtlCol="0"/>
            <a:lstStyle/>
            <a:p>
              <a:endParaRPr/>
            </a:p>
          </p:txBody>
        </p:sp>
      </p:grpSp>
      <p:sp>
        <p:nvSpPr>
          <p:cNvPr id="44" name="object 35">
            <a:extLst>
              <a:ext uri="{FF2B5EF4-FFF2-40B4-BE49-F238E27FC236}">
                <a16:creationId xmlns:a16="http://schemas.microsoft.com/office/drawing/2014/main" id="{F2C9643E-7E91-036E-DB76-E517FAB354F3}"/>
              </a:ext>
            </a:extLst>
          </p:cNvPr>
          <p:cNvSpPr txBox="1"/>
          <p:nvPr/>
        </p:nvSpPr>
        <p:spPr>
          <a:xfrm>
            <a:off x="7833417" y="1271600"/>
            <a:ext cx="1543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C</a:t>
            </a:r>
            <a:endParaRPr sz="1400">
              <a:latin typeface="Arial MT"/>
              <a:cs typeface="Arial MT"/>
            </a:endParaRPr>
          </a:p>
        </p:txBody>
      </p:sp>
      <p:sp>
        <p:nvSpPr>
          <p:cNvPr id="45" name="object 36">
            <a:extLst>
              <a:ext uri="{FF2B5EF4-FFF2-40B4-BE49-F238E27FC236}">
                <a16:creationId xmlns:a16="http://schemas.microsoft.com/office/drawing/2014/main" id="{0057E0A5-8BDB-FC12-E083-FFDBD7649751}"/>
              </a:ext>
            </a:extLst>
          </p:cNvPr>
          <p:cNvSpPr txBox="1"/>
          <p:nvPr/>
        </p:nvSpPr>
        <p:spPr>
          <a:xfrm>
            <a:off x="6702787" y="2323110"/>
            <a:ext cx="1543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C</a:t>
            </a:r>
            <a:endParaRPr sz="1400">
              <a:latin typeface="Arial MT"/>
              <a:cs typeface="Arial MT"/>
            </a:endParaRPr>
          </a:p>
        </p:txBody>
      </p:sp>
      <p:pic>
        <p:nvPicPr>
          <p:cNvPr id="4" name="图片 3"/>
          <p:cNvPicPr>
            <a:picLocks noChangeAspect="1"/>
          </p:cNvPicPr>
          <p:nvPr/>
        </p:nvPicPr>
        <p:blipFill>
          <a:blip r:embed="rId4"/>
          <a:stretch>
            <a:fillRect/>
          </a:stretch>
        </p:blipFill>
        <p:spPr>
          <a:xfrm>
            <a:off x="5992304" y="3616606"/>
            <a:ext cx="2881920" cy="724505"/>
          </a:xfrm>
          <a:prstGeom prst="rect">
            <a:avLst/>
          </a:prstGeom>
        </p:spPr>
      </p:pic>
    </p:spTree>
    <p:extLst>
      <p:ext uri="{BB962C8B-B14F-4D97-AF65-F5344CB8AC3E}">
        <p14:creationId xmlns:p14="http://schemas.microsoft.com/office/powerpoint/2010/main" val="2150468656"/>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C5F95-510D-C587-57DD-20AB089FEF0A}"/>
              </a:ext>
            </a:extLst>
          </p:cNvPr>
          <p:cNvSpPr>
            <a:spLocks noGrp="1"/>
          </p:cNvSpPr>
          <p:nvPr>
            <p:ph type="title"/>
          </p:nvPr>
        </p:nvSpPr>
        <p:spPr/>
        <p:txBody>
          <a:bodyPr/>
          <a:lstStyle/>
          <a:p>
            <a:r>
              <a:rPr lang="en-US" altLang="zh-CN" sz="2800" dirty="0"/>
              <a:t>Neural</a:t>
            </a:r>
            <a:r>
              <a:rPr lang="en-US" altLang="zh-CN" sz="2800" spc="-15" dirty="0"/>
              <a:t> </a:t>
            </a:r>
            <a:r>
              <a:rPr lang="en-US" altLang="zh-CN" sz="2800" dirty="0"/>
              <a:t>Texture</a:t>
            </a:r>
            <a:r>
              <a:rPr lang="en-US" altLang="zh-CN" sz="2800" spc="-10" dirty="0"/>
              <a:t> </a:t>
            </a:r>
            <a:r>
              <a:rPr lang="en-US" altLang="zh-CN" sz="2800" dirty="0"/>
              <a:t>Synthesis:</a:t>
            </a:r>
            <a:r>
              <a:rPr lang="en-US" altLang="zh-CN" sz="2800" spc="-25" dirty="0"/>
              <a:t> </a:t>
            </a:r>
            <a:r>
              <a:rPr lang="en-US" altLang="zh-CN" sz="2800" dirty="0"/>
              <a:t>Gram</a:t>
            </a:r>
            <a:r>
              <a:rPr lang="en-US" altLang="zh-CN" sz="2800" spc="-10" dirty="0"/>
              <a:t> </a:t>
            </a:r>
            <a:r>
              <a:rPr lang="en-US" altLang="zh-CN" sz="2800" dirty="0"/>
              <a:t>Matrix</a:t>
            </a:r>
            <a:endParaRPr lang="zh-CN" altLang="en-US" dirty="0"/>
          </a:p>
        </p:txBody>
      </p:sp>
      <p:grpSp>
        <p:nvGrpSpPr>
          <p:cNvPr id="19" name="object 3">
            <a:extLst>
              <a:ext uri="{FF2B5EF4-FFF2-40B4-BE49-F238E27FC236}">
                <a16:creationId xmlns:a16="http://schemas.microsoft.com/office/drawing/2014/main" id="{67A59CC2-FDBD-505C-CF34-2C0444CA309B}"/>
              </a:ext>
            </a:extLst>
          </p:cNvPr>
          <p:cNvGrpSpPr/>
          <p:nvPr/>
        </p:nvGrpSpPr>
        <p:grpSpPr>
          <a:xfrm>
            <a:off x="2006125" y="1796159"/>
            <a:ext cx="2048510" cy="1323975"/>
            <a:chOff x="1716023" y="1298447"/>
            <a:chExt cx="2048510" cy="1323975"/>
          </a:xfrm>
        </p:grpSpPr>
        <p:pic>
          <p:nvPicPr>
            <p:cNvPr id="20" name="object 4">
              <a:extLst>
                <a:ext uri="{FF2B5EF4-FFF2-40B4-BE49-F238E27FC236}">
                  <a16:creationId xmlns:a16="http://schemas.microsoft.com/office/drawing/2014/main" id="{F198EFE4-5C1F-B1F0-6A08-0BBB1E1961AE}"/>
                </a:ext>
              </a:extLst>
            </p:cNvPr>
            <p:cNvPicPr/>
            <p:nvPr/>
          </p:nvPicPr>
          <p:blipFill>
            <a:blip r:embed="rId2" cstate="print"/>
            <a:stretch>
              <a:fillRect/>
            </a:stretch>
          </p:blipFill>
          <p:spPr>
            <a:xfrm>
              <a:off x="1716023" y="1298447"/>
              <a:ext cx="2048255" cy="1188720"/>
            </a:xfrm>
            <a:prstGeom prst="rect">
              <a:avLst/>
            </a:prstGeom>
          </p:spPr>
        </p:pic>
        <p:sp>
          <p:nvSpPr>
            <p:cNvPr id="21" name="object 5">
              <a:extLst>
                <a:ext uri="{FF2B5EF4-FFF2-40B4-BE49-F238E27FC236}">
                  <a16:creationId xmlns:a16="http://schemas.microsoft.com/office/drawing/2014/main" id="{9B665C4B-2096-985B-27B0-3BF4BF4E4FF2}"/>
                </a:ext>
              </a:extLst>
            </p:cNvPr>
            <p:cNvSpPr/>
            <p:nvPr/>
          </p:nvSpPr>
          <p:spPr>
            <a:xfrm>
              <a:off x="3407710" y="2043098"/>
              <a:ext cx="76200" cy="579120"/>
            </a:xfrm>
            <a:custGeom>
              <a:avLst/>
              <a:gdLst/>
              <a:ahLst/>
              <a:cxnLst/>
              <a:rect l="l" t="t" r="r" b="b"/>
              <a:pathLst>
                <a:path w="76200" h="579119">
                  <a:moveTo>
                    <a:pt x="47625" y="63500"/>
                  </a:moveTo>
                  <a:lnTo>
                    <a:pt x="28575" y="63500"/>
                  </a:lnTo>
                  <a:lnTo>
                    <a:pt x="28575" y="578700"/>
                  </a:lnTo>
                  <a:lnTo>
                    <a:pt x="47625" y="578700"/>
                  </a:lnTo>
                  <a:lnTo>
                    <a:pt x="47625" y="63500"/>
                  </a:lnTo>
                  <a:close/>
                </a:path>
                <a:path w="76200" h="579119">
                  <a:moveTo>
                    <a:pt x="38100" y="0"/>
                  </a:moveTo>
                  <a:lnTo>
                    <a:pt x="0" y="76200"/>
                  </a:lnTo>
                  <a:lnTo>
                    <a:pt x="28575" y="76200"/>
                  </a:lnTo>
                  <a:lnTo>
                    <a:pt x="28575" y="63500"/>
                  </a:lnTo>
                  <a:lnTo>
                    <a:pt x="69850" y="63500"/>
                  </a:lnTo>
                  <a:lnTo>
                    <a:pt x="38100" y="0"/>
                  </a:lnTo>
                  <a:close/>
                </a:path>
                <a:path w="76200" h="579119">
                  <a:moveTo>
                    <a:pt x="69850" y="63500"/>
                  </a:moveTo>
                  <a:lnTo>
                    <a:pt x="47625" y="63500"/>
                  </a:lnTo>
                  <a:lnTo>
                    <a:pt x="47625" y="76200"/>
                  </a:lnTo>
                  <a:lnTo>
                    <a:pt x="76200" y="76200"/>
                  </a:lnTo>
                  <a:lnTo>
                    <a:pt x="69850" y="63500"/>
                  </a:lnTo>
                  <a:close/>
                </a:path>
              </a:pathLst>
            </a:custGeom>
            <a:solidFill>
              <a:srgbClr val="FF0000"/>
            </a:solidFill>
          </p:spPr>
          <p:txBody>
            <a:bodyPr wrap="square" lIns="0" tIns="0" rIns="0" bIns="0" rtlCol="0"/>
            <a:lstStyle/>
            <a:p>
              <a:endParaRPr/>
            </a:p>
          </p:txBody>
        </p:sp>
      </p:grpSp>
      <p:sp>
        <p:nvSpPr>
          <p:cNvPr id="22" name="object 6">
            <a:extLst>
              <a:ext uri="{FF2B5EF4-FFF2-40B4-BE49-F238E27FC236}">
                <a16:creationId xmlns:a16="http://schemas.microsoft.com/office/drawing/2014/main" id="{320A9F0C-2DE5-9BC9-3D73-ED0D162CF591}"/>
              </a:ext>
            </a:extLst>
          </p:cNvPr>
          <p:cNvSpPr txBox="1"/>
          <p:nvPr/>
        </p:nvSpPr>
        <p:spPr>
          <a:xfrm>
            <a:off x="528526" y="3265000"/>
            <a:ext cx="4757873" cy="2576731"/>
          </a:xfrm>
          <a:prstGeom prst="rect">
            <a:avLst/>
          </a:prstGeom>
        </p:spPr>
        <p:txBody>
          <a:bodyPr vert="horz" wrap="square" lIns="0" tIns="26670" rIns="0" bIns="0" rtlCol="0">
            <a:spAutoFit/>
          </a:bodyPr>
          <a:lstStyle/>
          <a:p>
            <a:pPr marL="12700" marR="5080">
              <a:spcBef>
                <a:spcPts val="210"/>
              </a:spcBef>
            </a:pPr>
            <a:r>
              <a:rPr spc="-5" dirty="0">
                <a:latin typeface="+mn-lt"/>
                <a:cs typeface="Arial MT"/>
              </a:rPr>
              <a:t>Each layer of </a:t>
            </a:r>
            <a:r>
              <a:rPr dirty="0">
                <a:latin typeface="+mn-lt"/>
                <a:cs typeface="Arial MT"/>
              </a:rPr>
              <a:t>CNN </a:t>
            </a:r>
            <a:r>
              <a:rPr spc="-5" dirty="0">
                <a:latin typeface="+mn-lt"/>
                <a:cs typeface="Arial MT"/>
              </a:rPr>
              <a:t>gives </a:t>
            </a:r>
            <a:r>
              <a:rPr dirty="0">
                <a:latin typeface="+mn-lt"/>
                <a:cs typeface="Arial MT"/>
              </a:rPr>
              <a:t>C x H x W </a:t>
            </a:r>
            <a:r>
              <a:rPr spc="-5" dirty="0">
                <a:latin typeface="+mn-lt"/>
                <a:cs typeface="Arial MT"/>
              </a:rPr>
              <a:t>tensor of </a:t>
            </a:r>
            <a:r>
              <a:rPr spc="-375" dirty="0">
                <a:latin typeface="+mn-lt"/>
                <a:cs typeface="Arial MT"/>
              </a:rPr>
              <a:t> </a:t>
            </a:r>
            <a:r>
              <a:rPr spc="-5" dirty="0">
                <a:latin typeface="+mn-lt"/>
                <a:cs typeface="Arial MT"/>
              </a:rPr>
              <a:t>features;</a:t>
            </a:r>
            <a:r>
              <a:rPr spc="-10" dirty="0">
                <a:latin typeface="+mn-lt"/>
                <a:cs typeface="Arial MT"/>
              </a:rPr>
              <a:t> </a:t>
            </a:r>
            <a:r>
              <a:rPr dirty="0">
                <a:latin typeface="+mn-lt"/>
                <a:cs typeface="Arial MT"/>
              </a:rPr>
              <a:t>H</a:t>
            </a:r>
            <a:r>
              <a:rPr spc="-5" dirty="0">
                <a:latin typeface="+mn-lt"/>
                <a:cs typeface="Arial MT"/>
              </a:rPr>
              <a:t> </a:t>
            </a:r>
            <a:r>
              <a:rPr dirty="0">
                <a:latin typeface="+mn-lt"/>
                <a:cs typeface="Arial MT"/>
              </a:rPr>
              <a:t>x</a:t>
            </a:r>
            <a:r>
              <a:rPr spc="-10" dirty="0">
                <a:latin typeface="+mn-lt"/>
                <a:cs typeface="Arial MT"/>
              </a:rPr>
              <a:t> </a:t>
            </a:r>
            <a:r>
              <a:rPr dirty="0">
                <a:latin typeface="+mn-lt"/>
                <a:cs typeface="Arial MT"/>
              </a:rPr>
              <a:t>W</a:t>
            </a:r>
            <a:r>
              <a:rPr spc="-5" dirty="0">
                <a:latin typeface="+mn-lt"/>
                <a:cs typeface="Arial MT"/>
              </a:rPr>
              <a:t> grid</a:t>
            </a:r>
            <a:r>
              <a:rPr spc="-10" dirty="0">
                <a:latin typeface="+mn-lt"/>
                <a:cs typeface="Arial MT"/>
              </a:rPr>
              <a:t> </a:t>
            </a:r>
            <a:r>
              <a:rPr spc="-5" dirty="0">
                <a:latin typeface="+mn-lt"/>
                <a:cs typeface="Arial MT"/>
              </a:rPr>
              <a:t>of</a:t>
            </a:r>
            <a:r>
              <a:rPr spc="-10" dirty="0">
                <a:latin typeface="+mn-lt"/>
                <a:cs typeface="Arial MT"/>
              </a:rPr>
              <a:t> </a:t>
            </a:r>
            <a:r>
              <a:rPr spc="-5" dirty="0">
                <a:latin typeface="+mn-lt"/>
                <a:cs typeface="Arial MT"/>
              </a:rPr>
              <a:t>C-dimensional vectors</a:t>
            </a:r>
            <a:endParaRPr lang="en-US" spc="-5" dirty="0">
              <a:latin typeface="+mn-lt"/>
              <a:cs typeface="Arial MT"/>
            </a:endParaRPr>
          </a:p>
          <a:p>
            <a:pPr marL="12700" marR="5080">
              <a:spcBef>
                <a:spcPts val="210"/>
              </a:spcBef>
            </a:pPr>
            <a:endParaRPr lang="en-US" spc="-5" dirty="0">
              <a:latin typeface="+mn-lt"/>
              <a:cs typeface="Arial MT"/>
            </a:endParaRPr>
          </a:p>
          <a:p>
            <a:pPr marL="12700" marR="124460">
              <a:lnSpc>
                <a:spcPct val="100000"/>
              </a:lnSpc>
              <a:spcBef>
                <a:spcPts val="100"/>
              </a:spcBef>
            </a:pPr>
            <a:r>
              <a:rPr lang="en-US" altLang="zh-CN" sz="1800" spc="-5" dirty="0">
                <a:latin typeface="+mn-lt"/>
                <a:cs typeface="Arial MT"/>
              </a:rPr>
              <a:t>Outer product of two C-dimensional vectors </a:t>
            </a:r>
            <a:r>
              <a:rPr lang="en-US" altLang="zh-CN" sz="1800" dirty="0">
                <a:latin typeface="+mn-lt"/>
                <a:cs typeface="Arial MT"/>
              </a:rPr>
              <a:t> </a:t>
            </a:r>
            <a:r>
              <a:rPr lang="en-US" altLang="zh-CN" sz="1800" spc="-5" dirty="0">
                <a:latin typeface="+mn-lt"/>
                <a:cs typeface="Arial MT"/>
              </a:rPr>
              <a:t>gives</a:t>
            </a:r>
            <a:r>
              <a:rPr lang="en-US" altLang="zh-CN" sz="1800" spc="-15" dirty="0">
                <a:latin typeface="+mn-lt"/>
                <a:cs typeface="Arial MT"/>
              </a:rPr>
              <a:t> </a:t>
            </a:r>
            <a:r>
              <a:rPr lang="en-US" altLang="zh-CN" sz="1800" dirty="0">
                <a:latin typeface="+mn-lt"/>
                <a:cs typeface="Arial MT"/>
              </a:rPr>
              <a:t>C</a:t>
            </a:r>
            <a:r>
              <a:rPr lang="en-US" altLang="zh-CN" sz="1800" spc="-5" dirty="0">
                <a:latin typeface="+mn-lt"/>
                <a:cs typeface="Arial MT"/>
              </a:rPr>
              <a:t> </a:t>
            </a:r>
            <a:r>
              <a:rPr lang="en-US" altLang="zh-CN" sz="1800" dirty="0">
                <a:latin typeface="+mn-lt"/>
                <a:cs typeface="Arial MT"/>
              </a:rPr>
              <a:t>x</a:t>
            </a:r>
            <a:r>
              <a:rPr lang="en-US" altLang="zh-CN" sz="1800" spc="-10" dirty="0">
                <a:latin typeface="+mn-lt"/>
                <a:cs typeface="Arial MT"/>
              </a:rPr>
              <a:t> </a:t>
            </a:r>
            <a:r>
              <a:rPr lang="en-US" altLang="zh-CN" sz="1800" dirty="0">
                <a:latin typeface="+mn-lt"/>
                <a:cs typeface="Arial MT"/>
              </a:rPr>
              <a:t>C</a:t>
            </a:r>
            <a:r>
              <a:rPr lang="en-US" altLang="zh-CN" sz="1800" spc="-5" dirty="0">
                <a:latin typeface="+mn-lt"/>
                <a:cs typeface="Arial MT"/>
              </a:rPr>
              <a:t> matrix</a:t>
            </a:r>
            <a:r>
              <a:rPr lang="en-US" altLang="zh-CN" sz="1800" spc="-10" dirty="0">
                <a:latin typeface="+mn-lt"/>
                <a:cs typeface="Arial MT"/>
              </a:rPr>
              <a:t> </a:t>
            </a:r>
            <a:r>
              <a:rPr lang="en-US" altLang="zh-CN" sz="1800" spc="-5" dirty="0">
                <a:latin typeface="+mn-lt"/>
                <a:cs typeface="Arial MT"/>
              </a:rPr>
              <a:t>measuring</a:t>
            </a:r>
            <a:r>
              <a:rPr lang="en-US" altLang="zh-CN" sz="1800" spc="-10" dirty="0">
                <a:latin typeface="+mn-lt"/>
                <a:cs typeface="Arial MT"/>
              </a:rPr>
              <a:t> </a:t>
            </a:r>
            <a:r>
              <a:rPr lang="en-US" altLang="zh-CN" sz="1800" spc="-5" dirty="0">
                <a:latin typeface="+mn-lt"/>
                <a:cs typeface="Arial MT"/>
              </a:rPr>
              <a:t>co-occurrence</a:t>
            </a:r>
            <a:endParaRPr lang="en-US" altLang="zh-CN" sz="1800" dirty="0">
              <a:latin typeface="+mn-lt"/>
              <a:cs typeface="Arial MT"/>
            </a:endParaRPr>
          </a:p>
          <a:p>
            <a:pPr>
              <a:lnSpc>
                <a:spcPct val="100000"/>
              </a:lnSpc>
              <a:spcBef>
                <a:spcPts val="55"/>
              </a:spcBef>
            </a:pPr>
            <a:endParaRPr lang="en-US" altLang="zh-CN" sz="1800" dirty="0">
              <a:latin typeface="+mn-lt"/>
              <a:cs typeface="Arial MT"/>
            </a:endParaRPr>
          </a:p>
          <a:p>
            <a:pPr marL="12700" marR="5080">
              <a:lnSpc>
                <a:spcPct val="101400"/>
              </a:lnSpc>
            </a:pPr>
            <a:r>
              <a:rPr lang="en-US" altLang="zh-CN" sz="1800" spc="-5" dirty="0">
                <a:latin typeface="+mn-lt"/>
                <a:cs typeface="Arial MT"/>
              </a:rPr>
              <a:t>Average over all pairs of vectors, giving </a:t>
            </a:r>
            <a:r>
              <a:rPr lang="en-US" altLang="zh-CN" sz="1800" b="1" spc="-5" dirty="0">
                <a:latin typeface="+mn-lt"/>
                <a:cs typeface="Arial"/>
              </a:rPr>
              <a:t>Gram </a:t>
            </a:r>
            <a:r>
              <a:rPr lang="en-US" altLang="zh-CN" sz="1800" b="1" spc="-375" dirty="0">
                <a:latin typeface="+mn-lt"/>
                <a:cs typeface="Arial"/>
              </a:rPr>
              <a:t> </a:t>
            </a:r>
            <a:r>
              <a:rPr lang="en-US" altLang="zh-CN" sz="1800" b="1" spc="-5" dirty="0">
                <a:latin typeface="+mn-lt"/>
                <a:cs typeface="Arial"/>
              </a:rPr>
              <a:t>matrix</a:t>
            </a:r>
            <a:r>
              <a:rPr lang="en-US" altLang="zh-CN" sz="1800" b="1" spc="-10" dirty="0">
                <a:latin typeface="+mn-lt"/>
                <a:cs typeface="Arial"/>
              </a:rPr>
              <a:t> </a:t>
            </a:r>
            <a:r>
              <a:rPr lang="en-US" altLang="zh-CN" sz="1800" spc="-5" dirty="0">
                <a:latin typeface="+mn-lt"/>
                <a:cs typeface="Arial MT"/>
              </a:rPr>
              <a:t>of shape </a:t>
            </a:r>
            <a:r>
              <a:rPr lang="en-US" altLang="zh-CN" sz="1800" dirty="0">
                <a:latin typeface="+mn-lt"/>
                <a:cs typeface="Arial MT"/>
              </a:rPr>
              <a:t>C</a:t>
            </a:r>
            <a:r>
              <a:rPr lang="en-US" altLang="zh-CN" sz="1800" spc="-5" dirty="0">
                <a:latin typeface="+mn-lt"/>
                <a:cs typeface="Arial MT"/>
              </a:rPr>
              <a:t> </a:t>
            </a:r>
            <a:r>
              <a:rPr lang="en-US" altLang="zh-CN" sz="1800" dirty="0">
                <a:latin typeface="+mn-lt"/>
                <a:cs typeface="Arial MT"/>
              </a:rPr>
              <a:t>x</a:t>
            </a:r>
            <a:r>
              <a:rPr lang="en-US" altLang="zh-CN" sz="1800" spc="-5" dirty="0">
                <a:latin typeface="+mn-lt"/>
                <a:cs typeface="Arial MT"/>
              </a:rPr>
              <a:t> </a:t>
            </a:r>
            <a:r>
              <a:rPr lang="en-US" altLang="zh-CN" sz="1800" dirty="0">
                <a:latin typeface="+mn-lt"/>
                <a:cs typeface="Arial MT"/>
              </a:rPr>
              <a:t>C</a:t>
            </a:r>
            <a:endParaRPr dirty="0">
              <a:latin typeface="+mn-lt"/>
              <a:cs typeface="Arial MT"/>
            </a:endParaRPr>
          </a:p>
          <a:p>
            <a:pPr>
              <a:spcBef>
                <a:spcPts val="15"/>
              </a:spcBef>
            </a:pPr>
            <a:endParaRPr dirty="0">
              <a:latin typeface="+mn-lt"/>
              <a:cs typeface="Arial MT"/>
            </a:endParaRPr>
          </a:p>
        </p:txBody>
      </p:sp>
      <p:pic>
        <p:nvPicPr>
          <p:cNvPr id="23" name="object 7">
            <a:extLst>
              <a:ext uri="{FF2B5EF4-FFF2-40B4-BE49-F238E27FC236}">
                <a16:creationId xmlns:a16="http://schemas.microsoft.com/office/drawing/2014/main" id="{7B59CF40-24CD-3C89-EFA7-39FB44A08144}"/>
              </a:ext>
            </a:extLst>
          </p:cNvPr>
          <p:cNvPicPr/>
          <p:nvPr/>
        </p:nvPicPr>
        <p:blipFill>
          <a:blip r:embed="rId3" cstate="print"/>
          <a:stretch>
            <a:fillRect/>
          </a:stretch>
        </p:blipFill>
        <p:spPr>
          <a:xfrm>
            <a:off x="357158" y="1796159"/>
            <a:ext cx="1536192" cy="1155191"/>
          </a:xfrm>
          <a:prstGeom prst="rect">
            <a:avLst/>
          </a:prstGeom>
        </p:spPr>
      </p:pic>
      <p:sp>
        <p:nvSpPr>
          <p:cNvPr id="34" name="object 2">
            <a:extLst>
              <a:ext uri="{FF2B5EF4-FFF2-40B4-BE49-F238E27FC236}">
                <a16:creationId xmlns:a16="http://schemas.microsoft.com/office/drawing/2014/main" id="{69EB8C38-1903-2BAD-E4CE-C85F90AD22D2}"/>
              </a:ext>
            </a:extLst>
          </p:cNvPr>
          <p:cNvSpPr/>
          <p:nvPr/>
        </p:nvSpPr>
        <p:spPr>
          <a:xfrm>
            <a:off x="4572000" y="1838997"/>
            <a:ext cx="1569720" cy="1006475"/>
          </a:xfrm>
          <a:custGeom>
            <a:avLst/>
            <a:gdLst/>
            <a:ahLst/>
            <a:cxnLst/>
            <a:rect l="l" t="t" r="r" b="b"/>
            <a:pathLst>
              <a:path w="1569720" h="1006475">
                <a:moveTo>
                  <a:pt x="0" y="251497"/>
                </a:moveTo>
                <a:lnTo>
                  <a:pt x="251496" y="0"/>
                </a:lnTo>
                <a:lnTo>
                  <a:pt x="1569399" y="0"/>
                </a:lnTo>
                <a:lnTo>
                  <a:pt x="1569399" y="754489"/>
                </a:lnTo>
                <a:lnTo>
                  <a:pt x="1317902" y="1005986"/>
                </a:lnTo>
                <a:lnTo>
                  <a:pt x="0" y="1005986"/>
                </a:lnTo>
                <a:lnTo>
                  <a:pt x="0" y="251497"/>
                </a:lnTo>
                <a:close/>
              </a:path>
              <a:path w="1569720" h="1006475">
                <a:moveTo>
                  <a:pt x="0" y="251497"/>
                </a:moveTo>
                <a:lnTo>
                  <a:pt x="1317902" y="251497"/>
                </a:lnTo>
                <a:lnTo>
                  <a:pt x="1569399" y="0"/>
                </a:lnTo>
              </a:path>
              <a:path w="1569720" h="1006475">
                <a:moveTo>
                  <a:pt x="1317902" y="251497"/>
                </a:moveTo>
                <a:lnTo>
                  <a:pt x="1317902" y="1005986"/>
                </a:lnTo>
              </a:path>
            </a:pathLst>
          </a:custGeom>
          <a:ln w="19040">
            <a:solidFill>
              <a:srgbClr val="666666"/>
            </a:solidFill>
          </a:ln>
        </p:spPr>
        <p:txBody>
          <a:bodyPr wrap="square" lIns="0" tIns="0" rIns="0" bIns="0" rtlCol="0"/>
          <a:lstStyle/>
          <a:p>
            <a:endParaRPr/>
          </a:p>
        </p:txBody>
      </p:sp>
      <p:sp>
        <p:nvSpPr>
          <p:cNvPr id="35" name="object 10">
            <a:extLst>
              <a:ext uri="{FF2B5EF4-FFF2-40B4-BE49-F238E27FC236}">
                <a16:creationId xmlns:a16="http://schemas.microsoft.com/office/drawing/2014/main" id="{E9C616F7-C8BA-CC71-6AF4-5CC200F6A84C}"/>
              </a:ext>
            </a:extLst>
          </p:cNvPr>
          <p:cNvSpPr txBox="1"/>
          <p:nvPr/>
        </p:nvSpPr>
        <p:spPr>
          <a:xfrm>
            <a:off x="5252353" y="1615184"/>
            <a:ext cx="1101725" cy="13696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C</a:t>
            </a:r>
          </a:p>
          <a:p>
            <a:pPr>
              <a:lnSpc>
                <a:spcPct val="100000"/>
              </a:lnSpc>
              <a:spcBef>
                <a:spcPts val="35"/>
              </a:spcBef>
            </a:pPr>
            <a:endParaRPr sz="2200" dirty="0">
              <a:latin typeface="Arial MT"/>
              <a:cs typeface="Arial MT"/>
            </a:endParaRPr>
          </a:p>
          <a:p>
            <a:pPr marR="5080" algn="r">
              <a:lnSpc>
                <a:spcPct val="100000"/>
              </a:lnSpc>
            </a:pPr>
            <a:r>
              <a:rPr sz="1400" dirty="0">
                <a:latin typeface="Arial MT"/>
                <a:cs typeface="Arial MT"/>
              </a:rPr>
              <a:t>H</a:t>
            </a:r>
          </a:p>
          <a:p>
            <a:pPr>
              <a:lnSpc>
                <a:spcPct val="100000"/>
              </a:lnSpc>
            </a:pPr>
            <a:endParaRPr sz="1500" dirty="0">
              <a:latin typeface="Arial MT"/>
              <a:cs typeface="Arial MT"/>
            </a:endParaRPr>
          </a:p>
          <a:p>
            <a:pPr marR="156845" algn="r">
              <a:lnSpc>
                <a:spcPct val="100000"/>
              </a:lnSpc>
              <a:spcBef>
                <a:spcPts val="1255"/>
              </a:spcBef>
            </a:pPr>
            <a:r>
              <a:rPr sz="1400" dirty="0">
                <a:latin typeface="Arial MT"/>
                <a:cs typeface="Arial MT"/>
              </a:rPr>
              <a:t>w</a:t>
            </a:r>
          </a:p>
        </p:txBody>
      </p:sp>
      <p:grpSp>
        <p:nvGrpSpPr>
          <p:cNvPr id="3" name="object 14">
            <a:extLst>
              <a:ext uri="{FF2B5EF4-FFF2-40B4-BE49-F238E27FC236}">
                <a16:creationId xmlns:a16="http://schemas.microsoft.com/office/drawing/2014/main" id="{23E93749-0A6F-4B1F-E68A-701B3117CA31}"/>
              </a:ext>
            </a:extLst>
          </p:cNvPr>
          <p:cNvGrpSpPr/>
          <p:nvPr/>
        </p:nvGrpSpPr>
        <p:grpSpPr>
          <a:xfrm>
            <a:off x="7034431" y="1674670"/>
            <a:ext cx="1426210" cy="1445260"/>
            <a:chOff x="7265637" y="1124403"/>
            <a:chExt cx="1426210" cy="1445260"/>
          </a:xfrm>
        </p:grpSpPr>
        <p:sp>
          <p:nvSpPr>
            <p:cNvPr id="4" name="object 15">
              <a:extLst>
                <a:ext uri="{FF2B5EF4-FFF2-40B4-BE49-F238E27FC236}">
                  <a16:creationId xmlns:a16="http://schemas.microsoft.com/office/drawing/2014/main" id="{45E24318-D4DF-5F4A-E3AF-AD28E1A347B6}"/>
                </a:ext>
              </a:extLst>
            </p:cNvPr>
            <p:cNvSpPr/>
            <p:nvPr/>
          </p:nvSpPr>
          <p:spPr>
            <a:xfrm>
              <a:off x="7270397" y="1129163"/>
              <a:ext cx="1417320" cy="1436370"/>
            </a:xfrm>
            <a:custGeom>
              <a:avLst/>
              <a:gdLst/>
              <a:ahLst/>
              <a:cxnLst/>
              <a:rect l="l" t="t" r="r" b="b"/>
              <a:pathLst>
                <a:path w="1417320" h="1436370">
                  <a:moveTo>
                    <a:pt x="1417205" y="0"/>
                  </a:moveTo>
                  <a:lnTo>
                    <a:pt x="0" y="0"/>
                  </a:lnTo>
                  <a:lnTo>
                    <a:pt x="0" y="1436103"/>
                  </a:lnTo>
                  <a:lnTo>
                    <a:pt x="1417205" y="1436103"/>
                  </a:lnTo>
                  <a:lnTo>
                    <a:pt x="1417205" y="0"/>
                  </a:lnTo>
                  <a:close/>
                </a:path>
              </a:pathLst>
            </a:custGeom>
            <a:solidFill>
              <a:srgbClr val="CCCCCC"/>
            </a:solidFill>
          </p:spPr>
          <p:txBody>
            <a:bodyPr wrap="square" lIns="0" tIns="0" rIns="0" bIns="0" rtlCol="0"/>
            <a:lstStyle/>
            <a:p>
              <a:endParaRPr/>
            </a:p>
          </p:txBody>
        </p:sp>
        <p:sp>
          <p:nvSpPr>
            <p:cNvPr id="5" name="object 16">
              <a:extLst>
                <a:ext uri="{FF2B5EF4-FFF2-40B4-BE49-F238E27FC236}">
                  <a16:creationId xmlns:a16="http://schemas.microsoft.com/office/drawing/2014/main" id="{8F69FF5A-5E0E-CBBF-9C94-03FFF50A3F85}"/>
                </a:ext>
              </a:extLst>
            </p:cNvPr>
            <p:cNvSpPr/>
            <p:nvPr/>
          </p:nvSpPr>
          <p:spPr>
            <a:xfrm>
              <a:off x="7270397" y="1129163"/>
              <a:ext cx="1416685" cy="1435735"/>
            </a:xfrm>
            <a:custGeom>
              <a:avLst/>
              <a:gdLst/>
              <a:ahLst/>
              <a:cxnLst/>
              <a:rect l="l" t="t" r="r" b="b"/>
              <a:pathLst>
                <a:path w="1416684" h="1435735">
                  <a:moveTo>
                    <a:pt x="0" y="0"/>
                  </a:moveTo>
                  <a:lnTo>
                    <a:pt x="1416477" y="0"/>
                  </a:lnTo>
                  <a:lnTo>
                    <a:pt x="1416477" y="1435367"/>
                  </a:lnTo>
                  <a:lnTo>
                    <a:pt x="0" y="1435367"/>
                  </a:lnTo>
                  <a:lnTo>
                    <a:pt x="0" y="0"/>
                  </a:lnTo>
                  <a:close/>
                </a:path>
              </a:pathLst>
            </a:custGeom>
            <a:ln w="9520">
              <a:solidFill>
                <a:srgbClr val="666666"/>
              </a:solidFill>
            </a:ln>
          </p:spPr>
          <p:txBody>
            <a:bodyPr wrap="square" lIns="0" tIns="0" rIns="0" bIns="0" rtlCol="0"/>
            <a:lstStyle/>
            <a:p>
              <a:endParaRPr/>
            </a:p>
          </p:txBody>
        </p:sp>
      </p:grpSp>
      <p:sp>
        <p:nvSpPr>
          <p:cNvPr id="6" name="object 17">
            <a:extLst>
              <a:ext uri="{FF2B5EF4-FFF2-40B4-BE49-F238E27FC236}">
                <a16:creationId xmlns:a16="http://schemas.microsoft.com/office/drawing/2014/main" id="{A7B5A2A0-9085-5766-D9B0-DD002C39633B}"/>
              </a:ext>
            </a:extLst>
          </p:cNvPr>
          <p:cNvSpPr txBox="1"/>
          <p:nvPr/>
        </p:nvSpPr>
        <p:spPr>
          <a:xfrm>
            <a:off x="7643069" y="1438758"/>
            <a:ext cx="1543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C</a:t>
            </a:r>
            <a:endParaRPr sz="1400">
              <a:latin typeface="Arial MT"/>
              <a:cs typeface="Arial MT"/>
            </a:endParaRPr>
          </a:p>
        </p:txBody>
      </p:sp>
      <p:sp>
        <p:nvSpPr>
          <p:cNvPr id="7" name="object 18">
            <a:extLst>
              <a:ext uri="{FF2B5EF4-FFF2-40B4-BE49-F238E27FC236}">
                <a16:creationId xmlns:a16="http://schemas.microsoft.com/office/drawing/2014/main" id="{4D90BD27-3DE2-4324-CA4D-7F142E134045}"/>
              </a:ext>
            </a:extLst>
          </p:cNvPr>
          <p:cNvSpPr txBox="1"/>
          <p:nvPr/>
        </p:nvSpPr>
        <p:spPr>
          <a:xfrm>
            <a:off x="6817188" y="2261795"/>
            <a:ext cx="1543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C</a:t>
            </a:r>
            <a:endParaRPr sz="1400">
              <a:latin typeface="Arial MT"/>
              <a:cs typeface="Arial MT"/>
            </a:endParaRPr>
          </a:p>
        </p:txBody>
      </p:sp>
      <p:sp>
        <p:nvSpPr>
          <p:cNvPr id="8" name="object 19">
            <a:extLst>
              <a:ext uri="{FF2B5EF4-FFF2-40B4-BE49-F238E27FC236}">
                <a16:creationId xmlns:a16="http://schemas.microsoft.com/office/drawing/2014/main" id="{F7A21A1F-AE81-0AA8-72BD-2A3362D1C260}"/>
              </a:ext>
            </a:extLst>
          </p:cNvPr>
          <p:cNvSpPr txBox="1"/>
          <p:nvPr/>
        </p:nvSpPr>
        <p:spPr>
          <a:xfrm>
            <a:off x="7077693" y="3265000"/>
            <a:ext cx="1594437" cy="289823"/>
          </a:xfrm>
          <a:prstGeom prst="rect">
            <a:avLst/>
          </a:prstGeom>
        </p:spPr>
        <p:txBody>
          <a:bodyPr vert="horz" wrap="square" lIns="0" tIns="12700" rIns="0" bIns="0" rtlCol="0">
            <a:spAutoFit/>
          </a:bodyPr>
          <a:lstStyle/>
          <a:p>
            <a:pPr marL="12700">
              <a:lnSpc>
                <a:spcPct val="100000"/>
              </a:lnSpc>
              <a:spcBef>
                <a:spcPts val="100"/>
              </a:spcBef>
            </a:pPr>
            <a:r>
              <a:rPr spc="-5" dirty="0">
                <a:latin typeface="+mn-lt"/>
                <a:cs typeface="Arial MT"/>
              </a:rPr>
              <a:t>Gram</a:t>
            </a:r>
            <a:r>
              <a:rPr spc="-70" dirty="0">
                <a:latin typeface="+mn-lt"/>
                <a:cs typeface="Arial MT"/>
              </a:rPr>
              <a:t> </a:t>
            </a:r>
            <a:r>
              <a:rPr spc="-5" dirty="0">
                <a:latin typeface="+mn-lt"/>
                <a:cs typeface="Arial MT"/>
              </a:rPr>
              <a:t>Matrix</a:t>
            </a:r>
            <a:endParaRPr dirty="0">
              <a:latin typeface="+mn-lt"/>
              <a:cs typeface="Arial MT"/>
            </a:endParaRPr>
          </a:p>
        </p:txBody>
      </p:sp>
      <p:pic>
        <p:nvPicPr>
          <p:cNvPr id="16" name="图片 15"/>
          <p:cNvPicPr>
            <a:picLocks noChangeAspect="1"/>
          </p:cNvPicPr>
          <p:nvPr/>
        </p:nvPicPr>
        <p:blipFill>
          <a:blip r:embed="rId4"/>
          <a:stretch>
            <a:fillRect/>
          </a:stretch>
        </p:blipFill>
        <p:spPr>
          <a:xfrm>
            <a:off x="5992304" y="3616606"/>
            <a:ext cx="2881920" cy="724505"/>
          </a:xfrm>
          <a:prstGeom prst="rect">
            <a:avLst/>
          </a:prstGeom>
        </p:spPr>
      </p:pic>
    </p:spTree>
    <p:extLst>
      <p:ext uri="{BB962C8B-B14F-4D97-AF65-F5344CB8AC3E}">
        <p14:creationId xmlns:p14="http://schemas.microsoft.com/office/powerpoint/2010/main" val="57656646"/>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C5F95-510D-C587-57DD-20AB089FEF0A}"/>
              </a:ext>
            </a:extLst>
          </p:cNvPr>
          <p:cNvSpPr>
            <a:spLocks noGrp="1"/>
          </p:cNvSpPr>
          <p:nvPr>
            <p:ph type="title"/>
          </p:nvPr>
        </p:nvSpPr>
        <p:spPr/>
        <p:txBody>
          <a:bodyPr/>
          <a:lstStyle/>
          <a:p>
            <a:r>
              <a:rPr lang="en-US" altLang="zh-CN" sz="2800" dirty="0"/>
              <a:t>Neural</a:t>
            </a:r>
            <a:r>
              <a:rPr lang="en-US" altLang="zh-CN" sz="2800" spc="-15" dirty="0"/>
              <a:t> </a:t>
            </a:r>
            <a:r>
              <a:rPr lang="en-US" altLang="zh-CN" sz="2800" dirty="0"/>
              <a:t>Texture</a:t>
            </a:r>
            <a:r>
              <a:rPr lang="en-US" altLang="zh-CN" sz="2800" spc="-10" dirty="0"/>
              <a:t> </a:t>
            </a:r>
            <a:r>
              <a:rPr lang="en-US" altLang="zh-CN" sz="2800" dirty="0"/>
              <a:t>Synthesis:</a:t>
            </a:r>
            <a:r>
              <a:rPr lang="en-US" altLang="zh-CN" sz="2800" spc="-25" dirty="0"/>
              <a:t> </a:t>
            </a:r>
            <a:r>
              <a:rPr lang="en-US" altLang="zh-CN" sz="2800" dirty="0"/>
              <a:t>Gram</a:t>
            </a:r>
            <a:r>
              <a:rPr lang="en-US" altLang="zh-CN" sz="2800" spc="-10" dirty="0"/>
              <a:t> </a:t>
            </a:r>
            <a:r>
              <a:rPr lang="en-US" altLang="zh-CN" sz="2800" dirty="0"/>
              <a:t>Matrix</a:t>
            </a:r>
            <a:endParaRPr lang="zh-CN" altLang="en-US" dirty="0"/>
          </a:p>
        </p:txBody>
      </p:sp>
      <p:grpSp>
        <p:nvGrpSpPr>
          <p:cNvPr id="19" name="object 3">
            <a:extLst>
              <a:ext uri="{FF2B5EF4-FFF2-40B4-BE49-F238E27FC236}">
                <a16:creationId xmlns:a16="http://schemas.microsoft.com/office/drawing/2014/main" id="{67A59CC2-FDBD-505C-CF34-2C0444CA309B}"/>
              </a:ext>
            </a:extLst>
          </p:cNvPr>
          <p:cNvGrpSpPr/>
          <p:nvPr/>
        </p:nvGrpSpPr>
        <p:grpSpPr>
          <a:xfrm>
            <a:off x="2006125" y="1796159"/>
            <a:ext cx="2048510" cy="1323975"/>
            <a:chOff x="1716023" y="1298447"/>
            <a:chExt cx="2048510" cy="1323975"/>
          </a:xfrm>
        </p:grpSpPr>
        <p:pic>
          <p:nvPicPr>
            <p:cNvPr id="20" name="object 4">
              <a:extLst>
                <a:ext uri="{FF2B5EF4-FFF2-40B4-BE49-F238E27FC236}">
                  <a16:creationId xmlns:a16="http://schemas.microsoft.com/office/drawing/2014/main" id="{F198EFE4-5C1F-B1F0-6A08-0BBB1E1961AE}"/>
                </a:ext>
              </a:extLst>
            </p:cNvPr>
            <p:cNvPicPr/>
            <p:nvPr/>
          </p:nvPicPr>
          <p:blipFill>
            <a:blip r:embed="rId2" cstate="print"/>
            <a:stretch>
              <a:fillRect/>
            </a:stretch>
          </p:blipFill>
          <p:spPr>
            <a:xfrm>
              <a:off x="1716023" y="1298447"/>
              <a:ext cx="2048255" cy="1188720"/>
            </a:xfrm>
            <a:prstGeom prst="rect">
              <a:avLst/>
            </a:prstGeom>
          </p:spPr>
        </p:pic>
        <p:sp>
          <p:nvSpPr>
            <p:cNvPr id="21" name="object 5">
              <a:extLst>
                <a:ext uri="{FF2B5EF4-FFF2-40B4-BE49-F238E27FC236}">
                  <a16:creationId xmlns:a16="http://schemas.microsoft.com/office/drawing/2014/main" id="{9B665C4B-2096-985B-27B0-3BF4BF4E4FF2}"/>
                </a:ext>
              </a:extLst>
            </p:cNvPr>
            <p:cNvSpPr/>
            <p:nvPr/>
          </p:nvSpPr>
          <p:spPr>
            <a:xfrm>
              <a:off x="3407710" y="2043098"/>
              <a:ext cx="76200" cy="579120"/>
            </a:xfrm>
            <a:custGeom>
              <a:avLst/>
              <a:gdLst/>
              <a:ahLst/>
              <a:cxnLst/>
              <a:rect l="l" t="t" r="r" b="b"/>
              <a:pathLst>
                <a:path w="76200" h="579119">
                  <a:moveTo>
                    <a:pt x="47625" y="63500"/>
                  </a:moveTo>
                  <a:lnTo>
                    <a:pt x="28575" y="63500"/>
                  </a:lnTo>
                  <a:lnTo>
                    <a:pt x="28575" y="578700"/>
                  </a:lnTo>
                  <a:lnTo>
                    <a:pt x="47625" y="578700"/>
                  </a:lnTo>
                  <a:lnTo>
                    <a:pt x="47625" y="63500"/>
                  </a:lnTo>
                  <a:close/>
                </a:path>
                <a:path w="76200" h="579119">
                  <a:moveTo>
                    <a:pt x="38100" y="0"/>
                  </a:moveTo>
                  <a:lnTo>
                    <a:pt x="0" y="76200"/>
                  </a:lnTo>
                  <a:lnTo>
                    <a:pt x="28575" y="76200"/>
                  </a:lnTo>
                  <a:lnTo>
                    <a:pt x="28575" y="63500"/>
                  </a:lnTo>
                  <a:lnTo>
                    <a:pt x="69850" y="63500"/>
                  </a:lnTo>
                  <a:lnTo>
                    <a:pt x="38100" y="0"/>
                  </a:lnTo>
                  <a:close/>
                </a:path>
                <a:path w="76200" h="579119">
                  <a:moveTo>
                    <a:pt x="69850" y="63500"/>
                  </a:moveTo>
                  <a:lnTo>
                    <a:pt x="47625" y="63500"/>
                  </a:lnTo>
                  <a:lnTo>
                    <a:pt x="47625" y="76200"/>
                  </a:lnTo>
                  <a:lnTo>
                    <a:pt x="76200" y="76200"/>
                  </a:lnTo>
                  <a:lnTo>
                    <a:pt x="69850" y="63500"/>
                  </a:lnTo>
                  <a:close/>
                </a:path>
              </a:pathLst>
            </a:custGeom>
            <a:solidFill>
              <a:srgbClr val="FF0000"/>
            </a:solidFill>
          </p:spPr>
          <p:txBody>
            <a:bodyPr wrap="square" lIns="0" tIns="0" rIns="0" bIns="0" rtlCol="0"/>
            <a:lstStyle/>
            <a:p>
              <a:endParaRPr/>
            </a:p>
          </p:txBody>
        </p:sp>
      </p:grpSp>
      <p:sp>
        <p:nvSpPr>
          <p:cNvPr id="22" name="object 6">
            <a:extLst>
              <a:ext uri="{FF2B5EF4-FFF2-40B4-BE49-F238E27FC236}">
                <a16:creationId xmlns:a16="http://schemas.microsoft.com/office/drawing/2014/main" id="{320A9F0C-2DE5-9BC9-3D73-ED0D162CF591}"/>
              </a:ext>
            </a:extLst>
          </p:cNvPr>
          <p:cNvSpPr txBox="1"/>
          <p:nvPr/>
        </p:nvSpPr>
        <p:spPr>
          <a:xfrm>
            <a:off x="528526" y="3265000"/>
            <a:ext cx="4757873" cy="2576731"/>
          </a:xfrm>
          <a:prstGeom prst="rect">
            <a:avLst/>
          </a:prstGeom>
        </p:spPr>
        <p:txBody>
          <a:bodyPr vert="horz" wrap="square" lIns="0" tIns="26670" rIns="0" bIns="0" rtlCol="0">
            <a:spAutoFit/>
          </a:bodyPr>
          <a:lstStyle/>
          <a:p>
            <a:pPr marL="12700" marR="5080">
              <a:spcBef>
                <a:spcPts val="210"/>
              </a:spcBef>
            </a:pPr>
            <a:r>
              <a:rPr spc="-5" dirty="0">
                <a:latin typeface="+mn-lt"/>
                <a:cs typeface="Arial MT"/>
              </a:rPr>
              <a:t>Each layer of </a:t>
            </a:r>
            <a:r>
              <a:rPr dirty="0">
                <a:latin typeface="+mn-lt"/>
                <a:cs typeface="Arial MT"/>
              </a:rPr>
              <a:t>CNN </a:t>
            </a:r>
            <a:r>
              <a:rPr spc="-5" dirty="0">
                <a:latin typeface="+mn-lt"/>
                <a:cs typeface="Arial MT"/>
              </a:rPr>
              <a:t>gives </a:t>
            </a:r>
            <a:r>
              <a:rPr dirty="0">
                <a:latin typeface="+mn-lt"/>
                <a:cs typeface="Arial MT"/>
              </a:rPr>
              <a:t>C x H x W </a:t>
            </a:r>
            <a:r>
              <a:rPr spc="-5" dirty="0">
                <a:latin typeface="+mn-lt"/>
                <a:cs typeface="Arial MT"/>
              </a:rPr>
              <a:t>tensor of </a:t>
            </a:r>
            <a:r>
              <a:rPr spc="-375" dirty="0">
                <a:latin typeface="+mn-lt"/>
                <a:cs typeface="Arial MT"/>
              </a:rPr>
              <a:t> </a:t>
            </a:r>
            <a:r>
              <a:rPr spc="-5" dirty="0">
                <a:latin typeface="+mn-lt"/>
                <a:cs typeface="Arial MT"/>
              </a:rPr>
              <a:t>features;</a:t>
            </a:r>
            <a:r>
              <a:rPr spc="-10" dirty="0">
                <a:latin typeface="+mn-lt"/>
                <a:cs typeface="Arial MT"/>
              </a:rPr>
              <a:t> </a:t>
            </a:r>
            <a:r>
              <a:rPr dirty="0">
                <a:latin typeface="+mn-lt"/>
                <a:cs typeface="Arial MT"/>
              </a:rPr>
              <a:t>H</a:t>
            </a:r>
            <a:r>
              <a:rPr spc="-5" dirty="0">
                <a:latin typeface="+mn-lt"/>
                <a:cs typeface="Arial MT"/>
              </a:rPr>
              <a:t> </a:t>
            </a:r>
            <a:r>
              <a:rPr dirty="0">
                <a:latin typeface="+mn-lt"/>
                <a:cs typeface="Arial MT"/>
              </a:rPr>
              <a:t>x</a:t>
            </a:r>
            <a:r>
              <a:rPr spc="-10" dirty="0">
                <a:latin typeface="+mn-lt"/>
                <a:cs typeface="Arial MT"/>
              </a:rPr>
              <a:t> </a:t>
            </a:r>
            <a:r>
              <a:rPr dirty="0">
                <a:latin typeface="+mn-lt"/>
                <a:cs typeface="Arial MT"/>
              </a:rPr>
              <a:t>W</a:t>
            </a:r>
            <a:r>
              <a:rPr spc="-5" dirty="0">
                <a:latin typeface="+mn-lt"/>
                <a:cs typeface="Arial MT"/>
              </a:rPr>
              <a:t> grid</a:t>
            </a:r>
            <a:r>
              <a:rPr spc="-10" dirty="0">
                <a:latin typeface="+mn-lt"/>
                <a:cs typeface="Arial MT"/>
              </a:rPr>
              <a:t> </a:t>
            </a:r>
            <a:r>
              <a:rPr spc="-5" dirty="0">
                <a:latin typeface="+mn-lt"/>
                <a:cs typeface="Arial MT"/>
              </a:rPr>
              <a:t>of</a:t>
            </a:r>
            <a:r>
              <a:rPr spc="-10" dirty="0">
                <a:latin typeface="+mn-lt"/>
                <a:cs typeface="Arial MT"/>
              </a:rPr>
              <a:t> </a:t>
            </a:r>
            <a:r>
              <a:rPr spc="-5" dirty="0">
                <a:latin typeface="+mn-lt"/>
                <a:cs typeface="Arial MT"/>
              </a:rPr>
              <a:t>C-dimensional vectors</a:t>
            </a:r>
            <a:endParaRPr lang="en-US" spc="-5" dirty="0">
              <a:latin typeface="+mn-lt"/>
              <a:cs typeface="Arial MT"/>
            </a:endParaRPr>
          </a:p>
          <a:p>
            <a:pPr marL="12700" marR="5080">
              <a:spcBef>
                <a:spcPts val="210"/>
              </a:spcBef>
            </a:pPr>
            <a:endParaRPr lang="en-US" spc="-5" dirty="0">
              <a:latin typeface="+mn-lt"/>
              <a:cs typeface="Arial MT"/>
            </a:endParaRPr>
          </a:p>
          <a:p>
            <a:pPr marL="12700" marR="124460">
              <a:lnSpc>
                <a:spcPct val="100000"/>
              </a:lnSpc>
              <a:spcBef>
                <a:spcPts val="100"/>
              </a:spcBef>
            </a:pPr>
            <a:r>
              <a:rPr lang="en-US" altLang="zh-CN" sz="1800" spc="-5" dirty="0">
                <a:latin typeface="+mn-lt"/>
                <a:cs typeface="Arial MT"/>
              </a:rPr>
              <a:t>Outer product of two C-dimensional vectors </a:t>
            </a:r>
            <a:r>
              <a:rPr lang="en-US" altLang="zh-CN" sz="1800" dirty="0">
                <a:latin typeface="+mn-lt"/>
                <a:cs typeface="Arial MT"/>
              </a:rPr>
              <a:t> </a:t>
            </a:r>
            <a:r>
              <a:rPr lang="en-US" altLang="zh-CN" sz="1800" spc="-5" dirty="0">
                <a:latin typeface="+mn-lt"/>
                <a:cs typeface="Arial MT"/>
              </a:rPr>
              <a:t>gives</a:t>
            </a:r>
            <a:r>
              <a:rPr lang="en-US" altLang="zh-CN" sz="1800" spc="-15" dirty="0">
                <a:latin typeface="+mn-lt"/>
                <a:cs typeface="Arial MT"/>
              </a:rPr>
              <a:t> </a:t>
            </a:r>
            <a:r>
              <a:rPr lang="en-US" altLang="zh-CN" sz="1800" dirty="0">
                <a:latin typeface="+mn-lt"/>
                <a:cs typeface="Arial MT"/>
              </a:rPr>
              <a:t>C</a:t>
            </a:r>
            <a:r>
              <a:rPr lang="en-US" altLang="zh-CN" sz="1800" spc="-5" dirty="0">
                <a:latin typeface="+mn-lt"/>
                <a:cs typeface="Arial MT"/>
              </a:rPr>
              <a:t> </a:t>
            </a:r>
            <a:r>
              <a:rPr lang="en-US" altLang="zh-CN" sz="1800" dirty="0">
                <a:latin typeface="+mn-lt"/>
                <a:cs typeface="Arial MT"/>
              </a:rPr>
              <a:t>x</a:t>
            </a:r>
            <a:r>
              <a:rPr lang="en-US" altLang="zh-CN" sz="1800" spc="-10" dirty="0">
                <a:latin typeface="+mn-lt"/>
                <a:cs typeface="Arial MT"/>
              </a:rPr>
              <a:t> </a:t>
            </a:r>
            <a:r>
              <a:rPr lang="en-US" altLang="zh-CN" sz="1800" dirty="0">
                <a:latin typeface="+mn-lt"/>
                <a:cs typeface="Arial MT"/>
              </a:rPr>
              <a:t>C</a:t>
            </a:r>
            <a:r>
              <a:rPr lang="en-US" altLang="zh-CN" sz="1800" spc="-5" dirty="0">
                <a:latin typeface="+mn-lt"/>
                <a:cs typeface="Arial MT"/>
              </a:rPr>
              <a:t> matrix</a:t>
            </a:r>
            <a:r>
              <a:rPr lang="en-US" altLang="zh-CN" sz="1800" spc="-10" dirty="0">
                <a:latin typeface="+mn-lt"/>
                <a:cs typeface="Arial MT"/>
              </a:rPr>
              <a:t> </a:t>
            </a:r>
            <a:r>
              <a:rPr lang="en-US" altLang="zh-CN" sz="1800" spc="-5" dirty="0">
                <a:latin typeface="+mn-lt"/>
                <a:cs typeface="Arial MT"/>
              </a:rPr>
              <a:t>measuring</a:t>
            </a:r>
            <a:r>
              <a:rPr lang="en-US" altLang="zh-CN" sz="1800" spc="-10" dirty="0">
                <a:latin typeface="+mn-lt"/>
                <a:cs typeface="Arial MT"/>
              </a:rPr>
              <a:t> </a:t>
            </a:r>
            <a:r>
              <a:rPr lang="en-US" altLang="zh-CN" sz="1800" spc="-5" dirty="0">
                <a:latin typeface="+mn-lt"/>
                <a:cs typeface="Arial MT"/>
              </a:rPr>
              <a:t>co-occurrence</a:t>
            </a:r>
            <a:endParaRPr lang="en-US" altLang="zh-CN" sz="1800" dirty="0">
              <a:latin typeface="+mn-lt"/>
              <a:cs typeface="Arial MT"/>
            </a:endParaRPr>
          </a:p>
          <a:p>
            <a:pPr>
              <a:lnSpc>
                <a:spcPct val="100000"/>
              </a:lnSpc>
              <a:spcBef>
                <a:spcPts val="55"/>
              </a:spcBef>
            </a:pPr>
            <a:endParaRPr lang="en-US" altLang="zh-CN" sz="1800" dirty="0">
              <a:latin typeface="+mn-lt"/>
              <a:cs typeface="Arial MT"/>
            </a:endParaRPr>
          </a:p>
          <a:p>
            <a:pPr marL="12700" marR="5080">
              <a:lnSpc>
                <a:spcPct val="101400"/>
              </a:lnSpc>
            </a:pPr>
            <a:r>
              <a:rPr lang="en-US" altLang="zh-CN" sz="1800" spc="-5" dirty="0">
                <a:latin typeface="+mn-lt"/>
                <a:cs typeface="Arial MT"/>
              </a:rPr>
              <a:t>Average over all pairs of vectors, giving </a:t>
            </a:r>
            <a:r>
              <a:rPr lang="en-US" altLang="zh-CN" sz="1800" b="1" spc="-5" dirty="0">
                <a:latin typeface="+mn-lt"/>
                <a:cs typeface="Arial"/>
              </a:rPr>
              <a:t>Gram </a:t>
            </a:r>
            <a:r>
              <a:rPr lang="en-US" altLang="zh-CN" sz="1800" b="1" spc="-375" dirty="0">
                <a:latin typeface="+mn-lt"/>
                <a:cs typeface="Arial"/>
              </a:rPr>
              <a:t> </a:t>
            </a:r>
            <a:r>
              <a:rPr lang="en-US" altLang="zh-CN" sz="1800" b="1" spc="-5" dirty="0">
                <a:latin typeface="+mn-lt"/>
                <a:cs typeface="Arial"/>
              </a:rPr>
              <a:t>matrix</a:t>
            </a:r>
            <a:r>
              <a:rPr lang="en-US" altLang="zh-CN" sz="1800" b="1" spc="-10" dirty="0">
                <a:latin typeface="+mn-lt"/>
                <a:cs typeface="Arial"/>
              </a:rPr>
              <a:t> </a:t>
            </a:r>
            <a:r>
              <a:rPr lang="en-US" altLang="zh-CN" sz="1800" spc="-5" dirty="0">
                <a:latin typeface="+mn-lt"/>
                <a:cs typeface="Arial MT"/>
              </a:rPr>
              <a:t>of shape </a:t>
            </a:r>
            <a:r>
              <a:rPr lang="en-US" altLang="zh-CN" sz="1800" dirty="0">
                <a:latin typeface="+mn-lt"/>
                <a:cs typeface="Arial MT"/>
              </a:rPr>
              <a:t>C</a:t>
            </a:r>
            <a:r>
              <a:rPr lang="en-US" altLang="zh-CN" sz="1800" spc="-5" dirty="0">
                <a:latin typeface="+mn-lt"/>
                <a:cs typeface="Arial MT"/>
              </a:rPr>
              <a:t> </a:t>
            </a:r>
            <a:r>
              <a:rPr lang="en-US" altLang="zh-CN" sz="1800" dirty="0">
                <a:latin typeface="+mn-lt"/>
                <a:cs typeface="Arial MT"/>
              </a:rPr>
              <a:t>x</a:t>
            </a:r>
            <a:r>
              <a:rPr lang="en-US" altLang="zh-CN" sz="1800" spc="-5" dirty="0">
                <a:latin typeface="+mn-lt"/>
                <a:cs typeface="Arial MT"/>
              </a:rPr>
              <a:t> </a:t>
            </a:r>
            <a:r>
              <a:rPr lang="en-US" altLang="zh-CN" sz="1800" dirty="0">
                <a:latin typeface="+mn-lt"/>
                <a:cs typeface="Arial MT"/>
              </a:rPr>
              <a:t>C</a:t>
            </a:r>
            <a:endParaRPr dirty="0">
              <a:latin typeface="+mn-lt"/>
              <a:cs typeface="Arial MT"/>
            </a:endParaRPr>
          </a:p>
          <a:p>
            <a:pPr>
              <a:spcBef>
                <a:spcPts val="15"/>
              </a:spcBef>
            </a:pPr>
            <a:endParaRPr dirty="0">
              <a:latin typeface="+mn-lt"/>
              <a:cs typeface="Arial MT"/>
            </a:endParaRPr>
          </a:p>
        </p:txBody>
      </p:sp>
      <p:pic>
        <p:nvPicPr>
          <p:cNvPr id="23" name="object 7">
            <a:extLst>
              <a:ext uri="{FF2B5EF4-FFF2-40B4-BE49-F238E27FC236}">
                <a16:creationId xmlns:a16="http://schemas.microsoft.com/office/drawing/2014/main" id="{7B59CF40-24CD-3C89-EFA7-39FB44A08144}"/>
              </a:ext>
            </a:extLst>
          </p:cNvPr>
          <p:cNvPicPr/>
          <p:nvPr/>
        </p:nvPicPr>
        <p:blipFill>
          <a:blip r:embed="rId3" cstate="print"/>
          <a:stretch>
            <a:fillRect/>
          </a:stretch>
        </p:blipFill>
        <p:spPr>
          <a:xfrm>
            <a:off x="357158" y="1796159"/>
            <a:ext cx="1536192" cy="1155191"/>
          </a:xfrm>
          <a:prstGeom prst="rect">
            <a:avLst/>
          </a:prstGeom>
        </p:spPr>
      </p:pic>
      <p:sp>
        <p:nvSpPr>
          <p:cNvPr id="34" name="object 2">
            <a:extLst>
              <a:ext uri="{FF2B5EF4-FFF2-40B4-BE49-F238E27FC236}">
                <a16:creationId xmlns:a16="http://schemas.microsoft.com/office/drawing/2014/main" id="{69EB8C38-1903-2BAD-E4CE-C85F90AD22D2}"/>
              </a:ext>
            </a:extLst>
          </p:cNvPr>
          <p:cNvSpPr/>
          <p:nvPr/>
        </p:nvSpPr>
        <p:spPr>
          <a:xfrm>
            <a:off x="4572000" y="1838997"/>
            <a:ext cx="1569720" cy="1006475"/>
          </a:xfrm>
          <a:custGeom>
            <a:avLst/>
            <a:gdLst/>
            <a:ahLst/>
            <a:cxnLst/>
            <a:rect l="l" t="t" r="r" b="b"/>
            <a:pathLst>
              <a:path w="1569720" h="1006475">
                <a:moveTo>
                  <a:pt x="0" y="251497"/>
                </a:moveTo>
                <a:lnTo>
                  <a:pt x="251496" y="0"/>
                </a:lnTo>
                <a:lnTo>
                  <a:pt x="1569399" y="0"/>
                </a:lnTo>
                <a:lnTo>
                  <a:pt x="1569399" y="754489"/>
                </a:lnTo>
                <a:lnTo>
                  <a:pt x="1317902" y="1005986"/>
                </a:lnTo>
                <a:lnTo>
                  <a:pt x="0" y="1005986"/>
                </a:lnTo>
                <a:lnTo>
                  <a:pt x="0" y="251497"/>
                </a:lnTo>
                <a:close/>
              </a:path>
              <a:path w="1569720" h="1006475">
                <a:moveTo>
                  <a:pt x="0" y="251497"/>
                </a:moveTo>
                <a:lnTo>
                  <a:pt x="1317902" y="251497"/>
                </a:lnTo>
                <a:lnTo>
                  <a:pt x="1569399" y="0"/>
                </a:lnTo>
              </a:path>
              <a:path w="1569720" h="1006475">
                <a:moveTo>
                  <a:pt x="1317902" y="251497"/>
                </a:moveTo>
                <a:lnTo>
                  <a:pt x="1317902" y="1005986"/>
                </a:lnTo>
              </a:path>
            </a:pathLst>
          </a:custGeom>
          <a:ln w="19040">
            <a:solidFill>
              <a:srgbClr val="666666"/>
            </a:solidFill>
          </a:ln>
        </p:spPr>
        <p:txBody>
          <a:bodyPr wrap="square" lIns="0" tIns="0" rIns="0" bIns="0" rtlCol="0"/>
          <a:lstStyle/>
          <a:p>
            <a:endParaRPr/>
          </a:p>
        </p:txBody>
      </p:sp>
      <p:sp>
        <p:nvSpPr>
          <p:cNvPr id="35" name="object 10">
            <a:extLst>
              <a:ext uri="{FF2B5EF4-FFF2-40B4-BE49-F238E27FC236}">
                <a16:creationId xmlns:a16="http://schemas.microsoft.com/office/drawing/2014/main" id="{E9C616F7-C8BA-CC71-6AF4-5CC200F6A84C}"/>
              </a:ext>
            </a:extLst>
          </p:cNvPr>
          <p:cNvSpPr txBox="1"/>
          <p:nvPr/>
        </p:nvSpPr>
        <p:spPr>
          <a:xfrm>
            <a:off x="5252353" y="1615184"/>
            <a:ext cx="1101725" cy="13696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C</a:t>
            </a:r>
          </a:p>
          <a:p>
            <a:pPr>
              <a:lnSpc>
                <a:spcPct val="100000"/>
              </a:lnSpc>
              <a:spcBef>
                <a:spcPts val="35"/>
              </a:spcBef>
            </a:pPr>
            <a:endParaRPr sz="2200" dirty="0">
              <a:latin typeface="Arial MT"/>
              <a:cs typeface="Arial MT"/>
            </a:endParaRPr>
          </a:p>
          <a:p>
            <a:pPr marR="5080" algn="r">
              <a:lnSpc>
                <a:spcPct val="100000"/>
              </a:lnSpc>
            </a:pPr>
            <a:r>
              <a:rPr sz="1400" dirty="0">
                <a:latin typeface="Arial MT"/>
                <a:cs typeface="Arial MT"/>
              </a:rPr>
              <a:t>H</a:t>
            </a:r>
          </a:p>
          <a:p>
            <a:pPr>
              <a:lnSpc>
                <a:spcPct val="100000"/>
              </a:lnSpc>
            </a:pPr>
            <a:endParaRPr sz="1500" dirty="0">
              <a:latin typeface="Arial MT"/>
              <a:cs typeface="Arial MT"/>
            </a:endParaRPr>
          </a:p>
          <a:p>
            <a:pPr marR="156845" algn="r">
              <a:lnSpc>
                <a:spcPct val="100000"/>
              </a:lnSpc>
              <a:spcBef>
                <a:spcPts val="1255"/>
              </a:spcBef>
            </a:pPr>
            <a:r>
              <a:rPr sz="1400" dirty="0">
                <a:latin typeface="Arial MT"/>
                <a:cs typeface="Arial MT"/>
              </a:rPr>
              <a:t>w</a:t>
            </a:r>
          </a:p>
        </p:txBody>
      </p:sp>
      <p:grpSp>
        <p:nvGrpSpPr>
          <p:cNvPr id="3" name="object 14">
            <a:extLst>
              <a:ext uri="{FF2B5EF4-FFF2-40B4-BE49-F238E27FC236}">
                <a16:creationId xmlns:a16="http://schemas.microsoft.com/office/drawing/2014/main" id="{23E93749-0A6F-4B1F-E68A-701B3117CA31}"/>
              </a:ext>
            </a:extLst>
          </p:cNvPr>
          <p:cNvGrpSpPr/>
          <p:nvPr/>
        </p:nvGrpSpPr>
        <p:grpSpPr>
          <a:xfrm>
            <a:off x="7034431" y="1674670"/>
            <a:ext cx="1426210" cy="1445260"/>
            <a:chOff x="7265637" y="1124403"/>
            <a:chExt cx="1426210" cy="1445260"/>
          </a:xfrm>
        </p:grpSpPr>
        <p:sp>
          <p:nvSpPr>
            <p:cNvPr id="4" name="object 15">
              <a:extLst>
                <a:ext uri="{FF2B5EF4-FFF2-40B4-BE49-F238E27FC236}">
                  <a16:creationId xmlns:a16="http://schemas.microsoft.com/office/drawing/2014/main" id="{45E24318-D4DF-5F4A-E3AF-AD28E1A347B6}"/>
                </a:ext>
              </a:extLst>
            </p:cNvPr>
            <p:cNvSpPr/>
            <p:nvPr/>
          </p:nvSpPr>
          <p:spPr>
            <a:xfrm>
              <a:off x="7270397" y="1129163"/>
              <a:ext cx="1417320" cy="1436370"/>
            </a:xfrm>
            <a:custGeom>
              <a:avLst/>
              <a:gdLst/>
              <a:ahLst/>
              <a:cxnLst/>
              <a:rect l="l" t="t" r="r" b="b"/>
              <a:pathLst>
                <a:path w="1417320" h="1436370">
                  <a:moveTo>
                    <a:pt x="1417205" y="0"/>
                  </a:moveTo>
                  <a:lnTo>
                    <a:pt x="0" y="0"/>
                  </a:lnTo>
                  <a:lnTo>
                    <a:pt x="0" y="1436103"/>
                  </a:lnTo>
                  <a:lnTo>
                    <a:pt x="1417205" y="1436103"/>
                  </a:lnTo>
                  <a:lnTo>
                    <a:pt x="1417205" y="0"/>
                  </a:lnTo>
                  <a:close/>
                </a:path>
              </a:pathLst>
            </a:custGeom>
            <a:solidFill>
              <a:srgbClr val="CCCCCC"/>
            </a:solidFill>
          </p:spPr>
          <p:txBody>
            <a:bodyPr wrap="square" lIns="0" tIns="0" rIns="0" bIns="0" rtlCol="0"/>
            <a:lstStyle/>
            <a:p>
              <a:endParaRPr/>
            </a:p>
          </p:txBody>
        </p:sp>
        <p:sp>
          <p:nvSpPr>
            <p:cNvPr id="5" name="object 16">
              <a:extLst>
                <a:ext uri="{FF2B5EF4-FFF2-40B4-BE49-F238E27FC236}">
                  <a16:creationId xmlns:a16="http://schemas.microsoft.com/office/drawing/2014/main" id="{8F69FF5A-5E0E-CBBF-9C94-03FFF50A3F85}"/>
                </a:ext>
              </a:extLst>
            </p:cNvPr>
            <p:cNvSpPr/>
            <p:nvPr/>
          </p:nvSpPr>
          <p:spPr>
            <a:xfrm>
              <a:off x="7270397" y="1129163"/>
              <a:ext cx="1416685" cy="1435735"/>
            </a:xfrm>
            <a:custGeom>
              <a:avLst/>
              <a:gdLst/>
              <a:ahLst/>
              <a:cxnLst/>
              <a:rect l="l" t="t" r="r" b="b"/>
              <a:pathLst>
                <a:path w="1416684" h="1435735">
                  <a:moveTo>
                    <a:pt x="0" y="0"/>
                  </a:moveTo>
                  <a:lnTo>
                    <a:pt x="1416477" y="0"/>
                  </a:lnTo>
                  <a:lnTo>
                    <a:pt x="1416477" y="1435367"/>
                  </a:lnTo>
                  <a:lnTo>
                    <a:pt x="0" y="1435367"/>
                  </a:lnTo>
                  <a:lnTo>
                    <a:pt x="0" y="0"/>
                  </a:lnTo>
                  <a:close/>
                </a:path>
              </a:pathLst>
            </a:custGeom>
            <a:ln w="9520">
              <a:solidFill>
                <a:srgbClr val="666666"/>
              </a:solidFill>
            </a:ln>
          </p:spPr>
          <p:txBody>
            <a:bodyPr wrap="square" lIns="0" tIns="0" rIns="0" bIns="0" rtlCol="0"/>
            <a:lstStyle/>
            <a:p>
              <a:endParaRPr/>
            </a:p>
          </p:txBody>
        </p:sp>
      </p:grpSp>
      <p:sp>
        <p:nvSpPr>
          <p:cNvPr id="6" name="object 17">
            <a:extLst>
              <a:ext uri="{FF2B5EF4-FFF2-40B4-BE49-F238E27FC236}">
                <a16:creationId xmlns:a16="http://schemas.microsoft.com/office/drawing/2014/main" id="{A7B5A2A0-9085-5766-D9B0-DD002C39633B}"/>
              </a:ext>
            </a:extLst>
          </p:cNvPr>
          <p:cNvSpPr txBox="1"/>
          <p:nvPr/>
        </p:nvSpPr>
        <p:spPr>
          <a:xfrm>
            <a:off x="7643069" y="1438758"/>
            <a:ext cx="1543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C</a:t>
            </a:r>
            <a:endParaRPr sz="1400">
              <a:latin typeface="Arial MT"/>
              <a:cs typeface="Arial MT"/>
            </a:endParaRPr>
          </a:p>
        </p:txBody>
      </p:sp>
      <p:sp>
        <p:nvSpPr>
          <p:cNvPr id="7" name="object 18">
            <a:extLst>
              <a:ext uri="{FF2B5EF4-FFF2-40B4-BE49-F238E27FC236}">
                <a16:creationId xmlns:a16="http://schemas.microsoft.com/office/drawing/2014/main" id="{4D90BD27-3DE2-4324-CA4D-7F142E134045}"/>
              </a:ext>
            </a:extLst>
          </p:cNvPr>
          <p:cNvSpPr txBox="1"/>
          <p:nvPr/>
        </p:nvSpPr>
        <p:spPr>
          <a:xfrm>
            <a:off x="6817188" y="2261795"/>
            <a:ext cx="1543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C</a:t>
            </a:r>
            <a:endParaRPr sz="1400">
              <a:latin typeface="Arial MT"/>
              <a:cs typeface="Arial MT"/>
            </a:endParaRPr>
          </a:p>
        </p:txBody>
      </p:sp>
      <p:sp>
        <p:nvSpPr>
          <p:cNvPr id="8" name="object 19">
            <a:extLst>
              <a:ext uri="{FF2B5EF4-FFF2-40B4-BE49-F238E27FC236}">
                <a16:creationId xmlns:a16="http://schemas.microsoft.com/office/drawing/2014/main" id="{F7A21A1F-AE81-0AA8-72BD-2A3362D1C260}"/>
              </a:ext>
            </a:extLst>
          </p:cNvPr>
          <p:cNvSpPr txBox="1"/>
          <p:nvPr/>
        </p:nvSpPr>
        <p:spPr>
          <a:xfrm>
            <a:off x="7077693" y="3265000"/>
            <a:ext cx="1594437" cy="289823"/>
          </a:xfrm>
          <a:prstGeom prst="rect">
            <a:avLst/>
          </a:prstGeom>
        </p:spPr>
        <p:txBody>
          <a:bodyPr vert="horz" wrap="square" lIns="0" tIns="12700" rIns="0" bIns="0" rtlCol="0">
            <a:spAutoFit/>
          </a:bodyPr>
          <a:lstStyle/>
          <a:p>
            <a:pPr marL="12700">
              <a:lnSpc>
                <a:spcPct val="100000"/>
              </a:lnSpc>
              <a:spcBef>
                <a:spcPts val="100"/>
              </a:spcBef>
            </a:pPr>
            <a:r>
              <a:rPr spc="-5" dirty="0">
                <a:latin typeface="+mn-lt"/>
                <a:cs typeface="Arial MT"/>
              </a:rPr>
              <a:t>Gram</a:t>
            </a:r>
            <a:r>
              <a:rPr spc="-70" dirty="0">
                <a:latin typeface="+mn-lt"/>
                <a:cs typeface="Arial MT"/>
              </a:rPr>
              <a:t> </a:t>
            </a:r>
            <a:r>
              <a:rPr spc="-5" dirty="0">
                <a:latin typeface="+mn-lt"/>
                <a:cs typeface="Arial MT"/>
              </a:rPr>
              <a:t>Matrix</a:t>
            </a:r>
            <a:endParaRPr dirty="0">
              <a:latin typeface="+mn-lt"/>
              <a:cs typeface="Arial MT"/>
            </a:endParaRPr>
          </a:p>
        </p:txBody>
      </p:sp>
      <p:sp>
        <p:nvSpPr>
          <p:cNvPr id="10" name="文本框 9">
            <a:extLst>
              <a:ext uri="{FF2B5EF4-FFF2-40B4-BE49-F238E27FC236}">
                <a16:creationId xmlns:a16="http://schemas.microsoft.com/office/drawing/2014/main" id="{2CCC12AE-64F7-2F42-D5E9-9A878150FD1C}"/>
              </a:ext>
            </a:extLst>
          </p:cNvPr>
          <p:cNvSpPr txBox="1"/>
          <p:nvPr/>
        </p:nvSpPr>
        <p:spPr>
          <a:xfrm>
            <a:off x="6095121" y="3727521"/>
            <a:ext cx="2867350" cy="646331"/>
          </a:xfrm>
          <a:prstGeom prst="rect">
            <a:avLst/>
          </a:prstGeom>
          <a:noFill/>
        </p:spPr>
        <p:txBody>
          <a:bodyPr wrap="square">
            <a:spAutoFit/>
          </a:bodyPr>
          <a:lstStyle/>
          <a:p>
            <a:r>
              <a:rPr lang="en-US" altLang="zh-CN" sz="1800" spc="-5" dirty="0">
                <a:latin typeface="+mn-lt"/>
                <a:cs typeface="Arial MT"/>
              </a:rPr>
              <a:t>Efficient</a:t>
            </a:r>
            <a:r>
              <a:rPr lang="en-US" altLang="zh-CN" sz="1800" spc="-15" dirty="0">
                <a:latin typeface="+mn-lt"/>
                <a:cs typeface="Arial MT"/>
              </a:rPr>
              <a:t> </a:t>
            </a:r>
            <a:r>
              <a:rPr lang="en-US" altLang="zh-CN" sz="1800" spc="-5" dirty="0">
                <a:latin typeface="+mn-lt"/>
                <a:cs typeface="Arial MT"/>
              </a:rPr>
              <a:t>to</a:t>
            </a:r>
            <a:r>
              <a:rPr lang="en-US" altLang="zh-CN" sz="1800" spc="-10" dirty="0">
                <a:latin typeface="+mn-lt"/>
                <a:cs typeface="Arial MT"/>
              </a:rPr>
              <a:t> </a:t>
            </a:r>
            <a:r>
              <a:rPr lang="en-US" altLang="zh-CN" sz="1800" spc="-5" dirty="0">
                <a:latin typeface="+mn-lt"/>
                <a:cs typeface="Arial MT"/>
              </a:rPr>
              <a:t>compute;</a:t>
            </a:r>
            <a:r>
              <a:rPr lang="en-US" altLang="zh-CN" sz="1800" spc="-15" dirty="0">
                <a:latin typeface="+mn-lt"/>
                <a:cs typeface="Arial MT"/>
              </a:rPr>
              <a:t> </a:t>
            </a:r>
            <a:r>
              <a:rPr lang="en-US" altLang="zh-CN" sz="1800" spc="-5" dirty="0">
                <a:latin typeface="+mn-lt"/>
                <a:cs typeface="Arial MT"/>
              </a:rPr>
              <a:t>reshape</a:t>
            </a:r>
            <a:r>
              <a:rPr lang="en-US" altLang="zh-CN" sz="1800" spc="-10" dirty="0">
                <a:latin typeface="+mn-lt"/>
                <a:cs typeface="Arial MT"/>
              </a:rPr>
              <a:t> </a:t>
            </a:r>
            <a:r>
              <a:rPr lang="en-US" altLang="zh-CN" sz="1800" spc="-5" dirty="0">
                <a:latin typeface="+mn-lt"/>
                <a:cs typeface="Arial MT"/>
              </a:rPr>
              <a:t>features</a:t>
            </a:r>
            <a:r>
              <a:rPr lang="en-US" altLang="zh-CN" sz="1800" spc="-15" dirty="0">
                <a:latin typeface="+mn-lt"/>
                <a:cs typeface="Arial MT"/>
              </a:rPr>
              <a:t> </a:t>
            </a:r>
            <a:r>
              <a:rPr lang="en-US" altLang="zh-CN" sz="1800" spc="-5" dirty="0">
                <a:latin typeface="+mn-lt"/>
                <a:cs typeface="Arial MT"/>
              </a:rPr>
              <a:t>from</a:t>
            </a:r>
            <a:endParaRPr lang="zh-CN" altLang="en-US" dirty="0">
              <a:latin typeface="+mn-lt"/>
            </a:endParaRPr>
          </a:p>
        </p:txBody>
      </p:sp>
      <p:sp>
        <p:nvSpPr>
          <p:cNvPr id="11" name="object 20">
            <a:extLst>
              <a:ext uri="{FF2B5EF4-FFF2-40B4-BE49-F238E27FC236}">
                <a16:creationId xmlns:a16="http://schemas.microsoft.com/office/drawing/2014/main" id="{75658033-8409-36A4-4539-6EF94C74BE10}"/>
              </a:ext>
            </a:extLst>
          </p:cNvPr>
          <p:cNvSpPr txBox="1"/>
          <p:nvPr/>
        </p:nvSpPr>
        <p:spPr>
          <a:xfrm>
            <a:off x="6196805" y="4632170"/>
            <a:ext cx="2475325" cy="289823"/>
          </a:xfrm>
          <a:prstGeom prst="rect">
            <a:avLst/>
          </a:prstGeom>
        </p:spPr>
        <p:txBody>
          <a:bodyPr vert="horz" wrap="square" lIns="0" tIns="12700" rIns="0" bIns="0" rtlCol="0">
            <a:spAutoFit/>
          </a:bodyPr>
          <a:lstStyle/>
          <a:p>
            <a:pPr marL="12700">
              <a:lnSpc>
                <a:spcPct val="100000"/>
              </a:lnSpc>
              <a:spcBef>
                <a:spcPts val="100"/>
              </a:spcBef>
            </a:pPr>
            <a:r>
              <a:rPr dirty="0">
                <a:latin typeface="+mn-lt"/>
                <a:cs typeface="Arial MT"/>
              </a:rPr>
              <a:t>C</a:t>
            </a:r>
            <a:r>
              <a:rPr spc="-10" dirty="0">
                <a:latin typeface="+mn-lt"/>
                <a:cs typeface="Arial MT"/>
              </a:rPr>
              <a:t> </a:t>
            </a:r>
            <a:r>
              <a:rPr dirty="0">
                <a:latin typeface="+mn-lt"/>
                <a:cs typeface="Arial MT"/>
              </a:rPr>
              <a:t>x</a:t>
            </a:r>
            <a:r>
              <a:rPr spc="-15" dirty="0">
                <a:latin typeface="+mn-lt"/>
                <a:cs typeface="Arial MT"/>
              </a:rPr>
              <a:t> </a:t>
            </a:r>
            <a:r>
              <a:rPr dirty="0">
                <a:latin typeface="+mn-lt"/>
                <a:cs typeface="Arial MT"/>
              </a:rPr>
              <a:t>H</a:t>
            </a:r>
            <a:r>
              <a:rPr spc="-10" dirty="0">
                <a:latin typeface="+mn-lt"/>
                <a:cs typeface="Arial MT"/>
              </a:rPr>
              <a:t> </a:t>
            </a:r>
            <a:r>
              <a:rPr dirty="0">
                <a:latin typeface="+mn-lt"/>
                <a:cs typeface="Arial MT"/>
              </a:rPr>
              <a:t>x</a:t>
            </a:r>
            <a:r>
              <a:rPr spc="-15" dirty="0">
                <a:latin typeface="+mn-lt"/>
                <a:cs typeface="Arial MT"/>
              </a:rPr>
              <a:t> </a:t>
            </a:r>
            <a:r>
              <a:rPr dirty="0">
                <a:latin typeface="+mn-lt"/>
                <a:cs typeface="Arial MT"/>
              </a:rPr>
              <a:t>W</a:t>
            </a:r>
            <a:r>
              <a:rPr spc="-10" dirty="0">
                <a:latin typeface="+mn-lt"/>
                <a:cs typeface="Arial MT"/>
              </a:rPr>
              <a:t> </a:t>
            </a:r>
            <a:r>
              <a:rPr spc="-5" dirty="0">
                <a:latin typeface="+mn-lt"/>
                <a:cs typeface="Arial MT"/>
              </a:rPr>
              <a:t>to</a:t>
            </a:r>
            <a:r>
              <a:rPr spc="360" dirty="0">
                <a:latin typeface="+mn-lt"/>
                <a:cs typeface="Arial MT"/>
              </a:rPr>
              <a:t> </a:t>
            </a:r>
            <a:r>
              <a:rPr spc="-5" dirty="0">
                <a:latin typeface="+mn-lt"/>
                <a:cs typeface="Arial MT"/>
              </a:rPr>
              <a:t>=C</a:t>
            </a:r>
            <a:r>
              <a:rPr spc="-10" dirty="0">
                <a:latin typeface="+mn-lt"/>
                <a:cs typeface="Arial MT"/>
              </a:rPr>
              <a:t> </a:t>
            </a:r>
            <a:r>
              <a:rPr dirty="0">
                <a:latin typeface="+mn-lt"/>
                <a:cs typeface="Arial MT"/>
              </a:rPr>
              <a:t>x</a:t>
            </a:r>
            <a:r>
              <a:rPr spc="-15" dirty="0">
                <a:latin typeface="+mn-lt"/>
                <a:cs typeface="Arial MT"/>
              </a:rPr>
              <a:t> </a:t>
            </a:r>
            <a:r>
              <a:rPr u="sng" dirty="0">
                <a:latin typeface="+mn-lt"/>
                <a:cs typeface="Arial MT"/>
              </a:rPr>
              <a:t>HW</a:t>
            </a:r>
          </a:p>
        </p:txBody>
      </p:sp>
      <p:sp>
        <p:nvSpPr>
          <p:cNvPr id="12" name="object 21">
            <a:extLst>
              <a:ext uri="{FF2B5EF4-FFF2-40B4-BE49-F238E27FC236}">
                <a16:creationId xmlns:a16="http://schemas.microsoft.com/office/drawing/2014/main" id="{175764B6-9729-2DF3-F911-CAF1EA54D15A}"/>
              </a:ext>
            </a:extLst>
          </p:cNvPr>
          <p:cNvSpPr txBox="1"/>
          <p:nvPr/>
        </p:nvSpPr>
        <p:spPr>
          <a:xfrm>
            <a:off x="6171406" y="5064935"/>
            <a:ext cx="2459062" cy="289823"/>
          </a:xfrm>
          <a:prstGeom prst="rect">
            <a:avLst/>
          </a:prstGeom>
        </p:spPr>
        <p:txBody>
          <a:bodyPr vert="horz" wrap="square" lIns="0" tIns="12700" rIns="0" bIns="0" rtlCol="0">
            <a:spAutoFit/>
          </a:bodyPr>
          <a:lstStyle/>
          <a:p>
            <a:pPr marL="38100">
              <a:lnSpc>
                <a:spcPct val="100000"/>
              </a:lnSpc>
              <a:spcBef>
                <a:spcPts val="100"/>
              </a:spcBef>
            </a:pPr>
            <a:r>
              <a:rPr spc="-5" dirty="0">
                <a:latin typeface="+mn-lt"/>
                <a:cs typeface="Arial MT"/>
              </a:rPr>
              <a:t>then</a:t>
            </a:r>
            <a:r>
              <a:rPr spc="-25" dirty="0">
                <a:latin typeface="+mn-lt"/>
                <a:cs typeface="Arial MT"/>
              </a:rPr>
              <a:t> </a:t>
            </a:r>
            <a:r>
              <a:rPr spc="-5" dirty="0">
                <a:latin typeface="+mn-lt"/>
                <a:cs typeface="Arial MT"/>
              </a:rPr>
              <a:t>compute</a:t>
            </a:r>
            <a:r>
              <a:rPr spc="-20" dirty="0">
                <a:latin typeface="+mn-lt"/>
                <a:cs typeface="Arial MT"/>
              </a:rPr>
              <a:t> </a:t>
            </a:r>
            <a:r>
              <a:rPr dirty="0">
                <a:latin typeface="+mn-lt"/>
                <a:cs typeface="Arial MT"/>
              </a:rPr>
              <a:t>G</a:t>
            </a:r>
            <a:r>
              <a:rPr spc="-20" dirty="0">
                <a:latin typeface="+mn-lt"/>
                <a:cs typeface="Arial MT"/>
              </a:rPr>
              <a:t> </a:t>
            </a:r>
            <a:r>
              <a:rPr dirty="0">
                <a:latin typeface="+mn-lt"/>
                <a:cs typeface="Arial MT"/>
              </a:rPr>
              <a:t>=</a:t>
            </a:r>
            <a:r>
              <a:rPr spc="-25" dirty="0">
                <a:latin typeface="+mn-lt"/>
                <a:cs typeface="Arial MT"/>
              </a:rPr>
              <a:t> </a:t>
            </a:r>
            <a:r>
              <a:rPr spc="-10" dirty="0">
                <a:latin typeface="+mn-lt"/>
                <a:cs typeface="Arial MT"/>
              </a:rPr>
              <a:t>FF</a:t>
            </a:r>
            <a:r>
              <a:rPr spc="-15" baseline="24691" dirty="0">
                <a:latin typeface="+mn-lt"/>
                <a:cs typeface="Arial MT"/>
              </a:rPr>
              <a:t>T</a:t>
            </a:r>
            <a:endParaRPr baseline="24691" dirty="0">
              <a:latin typeface="+mn-lt"/>
              <a:cs typeface="Arial MT"/>
            </a:endParaRPr>
          </a:p>
        </p:txBody>
      </p:sp>
    </p:spTree>
    <p:extLst>
      <p:ext uri="{BB962C8B-B14F-4D97-AF65-F5344CB8AC3E}">
        <p14:creationId xmlns:p14="http://schemas.microsoft.com/office/powerpoint/2010/main" val="803350600"/>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4E33F298-AD1D-1939-097F-105AE85956DA}"/>
              </a:ext>
            </a:extLst>
          </p:cNvPr>
          <p:cNvGrpSpPr/>
          <p:nvPr/>
        </p:nvGrpSpPr>
        <p:grpSpPr>
          <a:xfrm>
            <a:off x="565403" y="1000663"/>
            <a:ext cx="8815630" cy="4360464"/>
            <a:chOff x="916417" y="1133932"/>
            <a:chExt cx="8831848" cy="4368486"/>
          </a:xfrm>
        </p:grpSpPr>
        <p:pic>
          <p:nvPicPr>
            <p:cNvPr id="24" name="object 3">
              <a:extLst>
                <a:ext uri="{FF2B5EF4-FFF2-40B4-BE49-F238E27FC236}">
                  <a16:creationId xmlns:a16="http://schemas.microsoft.com/office/drawing/2014/main" id="{7488E928-C123-BB1D-D7A5-6259BE7DD0B7}"/>
                </a:ext>
              </a:extLst>
            </p:cNvPr>
            <p:cNvPicPr/>
            <p:nvPr/>
          </p:nvPicPr>
          <p:blipFill>
            <a:blip r:embed="rId2" cstate="print"/>
            <a:stretch>
              <a:fillRect/>
            </a:stretch>
          </p:blipFill>
          <p:spPr>
            <a:xfrm>
              <a:off x="4139945" y="1740168"/>
              <a:ext cx="5608320" cy="3715512"/>
            </a:xfrm>
            <a:prstGeom prst="rect">
              <a:avLst/>
            </a:prstGeom>
          </p:spPr>
        </p:pic>
        <p:grpSp>
          <p:nvGrpSpPr>
            <p:cNvPr id="25" name="object 6">
              <a:extLst>
                <a:ext uri="{FF2B5EF4-FFF2-40B4-BE49-F238E27FC236}">
                  <a16:creationId xmlns:a16="http://schemas.microsoft.com/office/drawing/2014/main" id="{300CED8D-2B7D-C4C7-CEE4-8FD97FFB9A2A}"/>
                </a:ext>
              </a:extLst>
            </p:cNvPr>
            <p:cNvGrpSpPr/>
            <p:nvPr/>
          </p:nvGrpSpPr>
          <p:grpSpPr>
            <a:xfrm>
              <a:off x="916417" y="1133932"/>
              <a:ext cx="8812530" cy="4368486"/>
              <a:chOff x="230314" y="155164"/>
              <a:chExt cx="8812530" cy="4368486"/>
            </a:xfrm>
          </p:grpSpPr>
          <p:sp>
            <p:nvSpPr>
              <p:cNvPr id="26" name="object 7">
                <a:extLst>
                  <a:ext uri="{FF2B5EF4-FFF2-40B4-BE49-F238E27FC236}">
                    <a16:creationId xmlns:a16="http://schemas.microsoft.com/office/drawing/2014/main" id="{5E441B79-5861-4D8F-A887-B028B132D73C}"/>
                  </a:ext>
                </a:extLst>
              </p:cNvPr>
              <p:cNvSpPr/>
              <p:nvPr/>
            </p:nvSpPr>
            <p:spPr>
              <a:xfrm>
                <a:off x="6614049" y="638425"/>
                <a:ext cx="892175" cy="393700"/>
              </a:xfrm>
              <a:custGeom>
                <a:avLst/>
                <a:gdLst/>
                <a:ahLst/>
                <a:cxnLst/>
                <a:rect l="l" t="t" r="r" b="b"/>
                <a:pathLst>
                  <a:path w="892175" h="393700">
                    <a:moveTo>
                      <a:pt x="891603" y="0"/>
                    </a:moveTo>
                    <a:lnTo>
                      <a:pt x="0" y="0"/>
                    </a:lnTo>
                    <a:lnTo>
                      <a:pt x="0" y="393598"/>
                    </a:lnTo>
                    <a:lnTo>
                      <a:pt x="891603" y="393598"/>
                    </a:lnTo>
                    <a:lnTo>
                      <a:pt x="891603" y="0"/>
                    </a:lnTo>
                    <a:close/>
                  </a:path>
                </a:pathLst>
              </a:custGeom>
              <a:solidFill>
                <a:srgbClr val="FFFFFF"/>
              </a:solidFill>
            </p:spPr>
            <p:txBody>
              <a:bodyPr wrap="square" lIns="0" tIns="0" rIns="0" bIns="0" rtlCol="0"/>
              <a:lstStyle/>
              <a:p>
                <a:endParaRPr/>
              </a:p>
            </p:txBody>
          </p:sp>
          <p:sp>
            <p:nvSpPr>
              <p:cNvPr id="27" name="object 8">
                <a:extLst>
                  <a:ext uri="{FF2B5EF4-FFF2-40B4-BE49-F238E27FC236}">
                    <a16:creationId xmlns:a16="http://schemas.microsoft.com/office/drawing/2014/main" id="{CF359964-38C5-D7C5-D379-BC49B975BD8E}"/>
                  </a:ext>
                </a:extLst>
              </p:cNvPr>
              <p:cNvSpPr/>
              <p:nvPr/>
            </p:nvSpPr>
            <p:spPr>
              <a:xfrm>
                <a:off x="6614049" y="638425"/>
                <a:ext cx="891540" cy="393700"/>
              </a:xfrm>
              <a:custGeom>
                <a:avLst/>
                <a:gdLst/>
                <a:ahLst/>
                <a:cxnLst/>
                <a:rect l="l" t="t" r="r" b="b"/>
                <a:pathLst>
                  <a:path w="891540" h="393700">
                    <a:moveTo>
                      <a:pt x="0" y="0"/>
                    </a:moveTo>
                    <a:lnTo>
                      <a:pt x="891145" y="0"/>
                    </a:lnTo>
                    <a:lnTo>
                      <a:pt x="891145" y="393399"/>
                    </a:lnTo>
                    <a:lnTo>
                      <a:pt x="0" y="393399"/>
                    </a:lnTo>
                    <a:lnTo>
                      <a:pt x="0" y="0"/>
                    </a:lnTo>
                    <a:close/>
                  </a:path>
                </a:pathLst>
              </a:custGeom>
              <a:ln w="9520">
                <a:solidFill>
                  <a:srgbClr val="FFFFFF"/>
                </a:solidFill>
              </a:ln>
            </p:spPr>
            <p:txBody>
              <a:bodyPr wrap="square" lIns="0" tIns="0" rIns="0" bIns="0" rtlCol="0"/>
              <a:lstStyle/>
              <a:p>
                <a:endParaRPr/>
              </a:p>
            </p:txBody>
          </p:sp>
          <p:sp>
            <p:nvSpPr>
              <p:cNvPr id="28" name="object 9">
                <a:extLst>
                  <a:ext uri="{FF2B5EF4-FFF2-40B4-BE49-F238E27FC236}">
                    <a16:creationId xmlns:a16="http://schemas.microsoft.com/office/drawing/2014/main" id="{95DB0C04-4273-93AB-B0F9-8B309FCF836B}"/>
                  </a:ext>
                </a:extLst>
              </p:cNvPr>
              <p:cNvSpPr/>
              <p:nvPr/>
            </p:nvSpPr>
            <p:spPr>
              <a:xfrm>
                <a:off x="3470399" y="3612850"/>
                <a:ext cx="624205" cy="393700"/>
              </a:xfrm>
              <a:custGeom>
                <a:avLst/>
                <a:gdLst/>
                <a:ahLst/>
                <a:cxnLst/>
                <a:rect l="l" t="t" r="r" b="b"/>
                <a:pathLst>
                  <a:path w="624204" h="393700">
                    <a:moveTo>
                      <a:pt x="623697" y="0"/>
                    </a:moveTo>
                    <a:lnTo>
                      <a:pt x="0" y="0"/>
                    </a:lnTo>
                    <a:lnTo>
                      <a:pt x="0" y="393598"/>
                    </a:lnTo>
                    <a:lnTo>
                      <a:pt x="623697" y="393598"/>
                    </a:lnTo>
                    <a:lnTo>
                      <a:pt x="623697" y="0"/>
                    </a:lnTo>
                    <a:close/>
                  </a:path>
                </a:pathLst>
              </a:custGeom>
              <a:solidFill>
                <a:srgbClr val="FFFFFF"/>
              </a:solidFill>
            </p:spPr>
            <p:txBody>
              <a:bodyPr wrap="square" lIns="0" tIns="0" rIns="0" bIns="0" rtlCol="0"/>
              <a:lstStyle/>
              <a:p>
                <a:endParaRPr/>
              </a:p>
            </p:txBody>
          </p:sp>
          <p:sp>
            <p:nvSpPr>
              <p:cNvPr id="29" name="object 10">
                <a:extLst>
                  <a:ext uri="{FF2B5EF4-FFF2-40B4-BE49-F238E27FC236}">
                    <a16:creationId xmlns:a16="http://schemas.microsoft.com/office/drawing/2014/main" id="{85E176CA-AA94-23C3-09DF-2DD2E9E1BC98}"/>
                  </a:ext>
                </a:extLst>
              </p:cNvPr>
              <p:cNvSpPr/>
              <p:nvPr/>
            </p:nvSpPr>
            <p:spPr>
              <a:xfrm>
                <a:off x="3470399" y="3612850"/>
                <a:ext cx="623570" cy="393700"/>
              </a:xfrm>
              <a:custGeom>
                <a:avLst/>
                <a:gdLst/>
                <a:ahLst/>
                <a:cxnLst/>
                <a:rect l="l" t="t" r="r" b="b"/>
                <a:pathLst>
                  <a:path w="623570" h="393700">
                    <a:moveTo>
                      <a:pt x="0" y="0"/>
                    </a:moveTo>
                    <a:lnTo>
                      <a:pt x="623381" y="0"/>
                    </a:lnTo>
                    <a:lnTo>
                      <a:pt x="623381" y="393399"/>
                    </a:lnTo>
                    <a:lnTo>
                      <a:pt x="0" y="393399"/>
                    </a:lnTo>
                    <a:lnTo>
                      <a:pt x="0" y="0"/>
                    </a:lnTo>
                    <a:close/>
                  </a:path>
                </a:pathLst>
              </a:custGeom>
              <a:ln w="9520">
                <a:solidFill>
                  <a:srgbClr val="FFFFFF"/>
                </a:solidFill>
              </a:ln>
            </p:spPr>
            <p:txBody>
              <a:bodyPr wrap="square" lIns="0" tIns="0" rIns="0" bIns="0" rtlCol="0"/>
              <a:lstStyle/>
              <a:p>
                <a:endParaRPr/>
              </a:p>
            </p:txBody>
          </p:sp>
          <p:sp>
            <p:nvSpPr>
              <p:cNvPr id="30" name="object 11">
                <a:extLst>
                  <a:ext uri="{FF2B5EF4-FFF2-40B4-BE49-F238E27FC236}">
                    <a16:creationId xmlns:a16="http://schemas.microsoft.com/office/drawing/2014/main" id="{ADB56E1D-856B-880A-B0CA-1BAF64B2AE8E}"/>
                  </a:ext>
                </a:extLst>
              </p:cNvPr>
              <p:cNvSpPr/>
              <p:nvPr/>
            </p:nvSpPr>
            <p:spPr>
              <a:xfrm>
                <a:off x="5646050" y="3895200"/>
                <a:ext cx="1282700" cy="435609"/>
              </a:xfrm>
              <a:custGeom>
                <a:avLst/>
                <a:gdLst/>
                <a:ahLst/>
                <a:cxnLst/>
                <a:rect l="l" t="t" r="r" b="b"/>
                <a:pathLst>
                  <a:path w="1282700" h="435610">
                    <a:moveTo>
                      <a:pt x="1282496" y="0"/>
                    </a:moveTo>
                    <a:lnTo>
                      <a:pt x="0" y="0"/>
                    </a:lnTo>
                    <a:lnTo>
                      <a:pt x="0" y="435597"/>
                    </a:lnTo>
                    <a:lnTo>
                      <a:pt x="1282496" y="435597"/>
                    </a:lnTo>
                    <a:lnTo>
                      <a:pt x="1282496" y="0"/>
                    </a:lnTo>
                    <a:close/>
                  </a:path>
                </a:pathLst>
              </a:custGeom>
              <a:solidFill>
                <a:srgbClr val="FFFFFF"/>
              </a:solidFill>
            </p:spPr>
            <p:txBody>
              <a:bodyPr wrap="square" lIns="0" tIns="0" rIns="0" bIns="0" rtlCol="0"/>
              <a:lstStyle/>
              <a:p>
                <a:endParaRPr/>
              </a:p>
            </p:txBody>
          </p:sp>
          <p:sp>
            <p:nvSpPr>
              <p:cNvPr id="42" name="object 12">
                <a:extLst>
                  <a:ext uri="{FF2B5EF4-FFF2-40B4-BE49-F238E27FC236}">
                    <a16:creationId xmlns:a16="http://schemas.microsoft.com/office/drawing/2014/main" id="{EDC26614-877F-4B1F-055A-E0DAB39DC461}"/>
                  </a:ext>
                </a:extLst>
              </p:cNvPr>
              <p:cNvSpPr/>
              <p:nvPr/>
            </p:nvSpPr>
            <p:spPr>
              <a:xfrm>
                <a:off x="5646050" y="3895200"/>
                <a:ext cx="1282065" cy="435609"/>
              </a:xfrm>
              <a:custGeom>
                <a:avLst/>
                <a:gdLst/>
                <a:ahLst/>
                <a:cxnLst/>
                <a:rect l="l" t="t" r="r" b="b"/>
                <a:pathLst>
                  <a:path w="1282065" h="435610">
                    <a:moveTo>
                      <a:pt x="0" y="0"/>
                    </a:moveTo>
                    <a:lnTo>
                      <a:pt x="1281845" y="0"/>
                    </a:lnTo>
                    <a:lnTo>
                      <a:pt x="1281845" y="435377"/>
                    </a:lnTo>
                    <a:lnTo>
                      <a:pt x="0" y="435377"/>
                    </a:lnTo>
                    <a:lnTo>
                      <a:pt x="0" y="0"/>
                    </a:lnTo>
                    <a:close/>
                  </a:path>
                </a:pathLst>
              </a:custGeom>
              <a:ln w="9520">
                <a:solidFill>
                  <a:srgbClr val="FFFFFF"/>
                </a:solidFill>
              </a:ln>
            </p:spPr>
            <p:txBody>
              <a:bodyPr wrap="square" lIns="0" tIns="0" rIns="0" bIns="0" rtlCol="0"/>
              <a:lstStyle/>
              <a:p>
                <a:endParaRPr/>
              </a:p>
            </p:txBody>
          </p:sp>
          <p:pic>
            <p:nvPicPr>
              <p:cNvPr id="44" name="object 13">
                <a:extLst>
                  <a:ext uri="{FF2B5EF4-FFF2-40B4-BE49-F238E27FC236}">
                    <a16:creationId xmlns:a16="http://schemas.microsoft.com/office/drawing/2014/main" id="{98DC1968-3FB4-ADAF-37AB-867181E89A38}"/>
                  </a:ext>
                </a:extLst>
              </p:cNvPr>
              <p:cNvPicPr/>
              <p:nvPr/>
            </p:nvPicPr>
            <p:blipFill>
              <a:blip r:embed="rId3" cstate="print"/>
              <a:stretch>
                <a:fillRect/>
              </a:stretch>
            </p:blipFill>
            <p:spPr>
              <a:xfrm>
                <a:off x="7062216" y="158496"/>
                <a:ext cx="1402079" cy="576072"/>
              </a:xfrm>
              <a:prstGeom prst="rect">
                <a:avLst/>
              </a:prstGeom>
            </p:spPr>
          </p:pic>
          <p:sp>
            <p:nvSpPr>
              <p:cNvPr id="49" name="object 14">
                <a:extLst>
                  <a:ext uri="{FF2B5EF4-FFF2-40B4-BE49-F238E27FC236}">
                    <a16:creationId xmlns:a16="http://schemas.microsoft.com/office/drawing/2014/main" id="{27A78B0B-B980-A4F2-1FB6-79232228F91D}"/>
                  </a:ext>
                </a:extLst>
              </p:cNvPr>
              <p:cNvSpPr/>
              <p:nvPr/>
            </p:nvSpPr>
            <p:spPr>
              <a:xfrm>
                <a:off x="7058352" y="155164"/>
                <a:ext cx="1407795" cy="582295"/>
              </a:xfrm>
              <a:custGeom>
                <a:avLst/>
                <a:gdLst/>
                <a:ahLst/>
                <a:cxnLst/>
                <a:rect l="l" t="t" r="r" b="b"/>
                <a:pathLst>
                  <a:path w="1407795" h="582295">
                    <a:moveTo>
                      <a:pt x="0" y="0"/>
                    </a:moveTo>
                    <a:lnTo>
                      <a:pt x="1407376" y="0"/>
                    </a:lnTo>
                    <a:lnTo>
                      <a:pt x="1407376" y="581928"/>
                    </a:lnTo>
                    <a:lnTo>
                      <a:pt x="0" y="581928"/>
                    </a:lnTo>
                    <a:lnTo>
                      <a:pt x="0" y="0"/>
                    </a:lnTo>
                    <a:close/>
                  </a:path>
                </a:pathLst>
              </a:custGeom>
              <a:ln w="9520">
                <a:solidFill>
                  <a:srgbClr val="FFFFFF"/>
                </a:solidFill>
              </a:ln>
            </p:spPr>
            <p:txBody>
              <a:bodyPr wrap="square" lIns="0" tIns="0" rIns="0" bIns="0" rtlCol="0"/>
              <a:lstStyle/>
              <a:p>
                <a:endParaRPr/>
              </a:p>
            </p:txBody>
          </p:sp>
          <p:pic>
            <p:nvPicPr>
              <p:cNvPr id="50" name="object 15">
                <a:extLst>
                  <a:ext uri="{FF2B5EF4-FFF2-40B4-BE49-F238E27FC236}">
                    <a16:creationId xmlns:a16="http://schemas.microsoft.com/office/drawing/2014/main" id="{46C2B3E3-F065-AB23-0BDC-9027252BAF6F}"/>
                  </a:ext>
                </a:extLst>
              </p:cNvPr>
              <p:cNvPicPr/>
              <p:nvPr/>
            </p:nvPicPr>
            <p:blipFill>
              <a:blip r:embed="rId4" cstate="print"/>
              <a:stretch>
                <a:fillRect/>
              </a:stretch>
            </p:blipFill>
            <p:spPr>
              <a:xfrm>
                <a:off x="4733544" y="179832"/>
                <a:ext cx="2029968" cy="533400"/>
              </a:xfrm>
              <a:prstGeom prst="rect">
                <a:avLst/>
              </a:prstGeom>
            </p:spPr>
          </p:pic>
          <p:sp>
            <p:nvSpPr>
              <p:cNvPr id="51" name="object 16">
                <a:extLst>
                  <a:ext uri="{FF2B5EF4-FFF2-40B4-BE49-F238E27FC236}">
                    <a16:creationId xmlns:a16="http://schemas.microsoft.com/office/drawing/2014/main" id="{E873B691-92B7-50E9-4E80-DE7CEE591D3A}"/>
                  </a:ext>
                </a:extLst>
              </p:cNvPr>
              <p:cNvSpPr/>
              <p:nvPr/>
            </p:nvSpPr>
            <p:spPr>
              <a:xfrm>
                <a:off x="4730058" y="176715"/>
                <a:ext cx="2035175" cy="539115"/>
              </a:xfrm>
              <a:custGeom>
                <a:avLst/>
                <a:gdLst/>
                <a:ahLst/>
                <a:cxnLst/>
                <a:rect l="l" t="t" r="r" b="b"/>
                <a:pathLst>
                  <a:path w="2035175" h="539115">
                    <a:moveTo>
                      <a:pt x="0" y="0"/>
                    </a:moveTo>
                    <a:lnTo>
                      <a:pt x="2035017" y="0"/>
                    </a:lnTo>
                    <a:lnTo>
                      <a:pt x="2035017" y="538850"/>
                    </a:lnTo>
                    <a:lnTo>
                      <a:pt x="0" y="538850"/>
                    </a:lnTo>
                    <a:lnTo>
                      <a:pt x="0" y="0"/>
                    </a:lnTo>
                    <a:close/>
                  </a:path>
                </a:pathLst>
              </a:custGeom>
              <a:ln w="9520">
                <a:solidFill>
                  <a:srgbClr val="FFFFFF"/>
                </a:solidFill>
              </a:ln>
            </p:spPr>
            <p:txBody>
              <a:bodyPr wrap="square" lIns="0" tIns="0" rIns="0" bIns="0" rtlCol="0"/>
              <a:lstStyle/>
              <a:p>
                <a:endParaRPr/>
              </a:p>
            </p:txBody>
          </p:sp>
          <p:sp>
            <p:nvSpPr>
              <p:cNvPr id="53" name="object 18">
                <a:extLst>
                  <a:ext uri="{FF2B5EF4-FFF2-40B4-BE49-F238E27FC236}">
                    <a16:creationId xmlns:a16="http://schemas.microsoft.com/office/drawing/2014/main" id="{6E1ABB37-A0A1-C4C8-80FA-013B3A0E2167}"/>
                  </a:ext>
                </a:extLst>
              </p:cNvPr>
              <p:cNvSpPr/>
              <p:nvPr/>
            </p:nvSpPr>
            <p:spPr>
              <a:xfrm>
                <a:off x="230314" y="159930"/>
                <a:ext cx="8812530" cy="4363720"/>
              </a:xfrm>
              <a:custGeom>
                <a:avLst/>
                <a:gdLst/>
                <a:ahLst/>
                <a:cxnLst/>
                <a:rect l="l" t="t" r="r" b="b"/>
                <a:pathLst>
                  <a:path w="8812530" h="4363720">
                    <a:moveTo>
                      <a:pt x="3239998" y="2253996"/>
                    </a:moveTo>
                    <a:lnTo>
                      <a:pt x="0" y="2253996"/>
                    </a:lnTo>
                    <a:lnTo>
                      <a:pt x="0" y="4170997"/>
                    </a:lnTo>
                    <a:lnTo>
                      <a:pt x="3239998" y="4170997"/>
                    </a:lnTo>
                    <a:lnTo>
                      <a:pt x="3239998" y="2253996"/>
                    </a:lnTo>
                    <a:close/>
                  </a:path>
                  <a:path w="8812530" h="4363720">
                    <a:moveTo>
                      <a:pt x="8293176" y="0"/>
                    </a:moveTo>
                    <a:lnTo>
                      <a:pt x="4457979" y="0"/>
                    </a:lnTo>
                    <a:lnTo>
                      <a:pt x="4457979" y="551395"/>
                    </a:lnTo>
                    <a:lnTo>
                      <a:pt x="8293176" y="551395"/>
                    </a:lnTo>
                    <a:lnTo>
                      <a:pt x="8293176" y="0"/>
                    </a:lnTo>
                    <a:close/>
                  </a:path>
                  <a:path w="8812530" h="4363720">
                    <a:moveTo>
                      <a:pt x="8812327" y="772998"/>
                    </a:moveTo>
                    <a:lnTo>
                      <a:pt x="6019025" y="772998"/>
                    </a:lnTo>
                    <a:lnTo>
                      <a:pt x="6019025" y="4363097"/>
                    </a:lnTo>
                    <a:lnTo>
                      <a:pt x="8812327" y="4363097"/>
                    </a:lnTo>
                    <a:lnTo>
                      <a:pt x="8812327" y="772998"/>
                    </a:lnTo>
                    <a:close/>
                  </a:path>
                </a:pathLst>
              </a:custGeom>
              <a:solidFill>
                <a:srgbClr val="FFFFFF"/>
              </a:solidFill>
            </p:spPr>
            <p:txBody>
              <a:bodyPr wrap="square" lIns="0" tIns="0" rIns="0" bIns="0" rtlCol="0"/>
              <a:lstStyle/>
              <a:p>
                <a:endParaRPr/>
              </a:p>
            </p:txBody>
          </p:sp>
          <p:sp>
            <p:nvSpPr>
              <p:cNvPr id="54" name="object 19">
                <a:extLst>
                  <a:ext uri="{FF2B5EF4-FFF2-40B4-BE49-F238E27FC236}">
                    <a16:creationId xmlns:a16="http://schemas.microsoft.com/office/drawing/2014/main" id="{4C66BE67-197B-F9AA-BCE1-9C7D35902BFE}"/>
                  </a:ext>
                </a:extLst>
              </p:cNvPr>
              <p:cNvSpPr/>
              <p:nvPr/>
            </p:nvSpPr>
            <p:spPr>
              <a:xfrm>
                <a:off x="4688300" y="159924"/>
                <a:ext cx="3833495" cy="551180"/>
              </a:xfrm>
              <a:custGeom>
                <a:avLst/>
                <a:gdLst/>
                <a:ahLst/>
                <a:cxnLst/>
                <a:rect l="l" t="t" r="r" b="b"/>
                <a:pathLst>
                  <a:path w="3833495" h="551180">
                    <a:moveTo>
                      <a:pt x="0" y="0"/>
                    </a:moveTo>
                    <a:lnTo>
                      <a:pt x="3833244" y="0"/>
                    </a:lnTo>
                    <a:lnTo>
                      <a:pt x="3833244" y="551118"/>
                    </a:lnTo>
                    <a:lnTo>
                      <a:pt x="0" y="551118"/>
                    </a:lnTo>
                    <a:lnTo>
                      <a:pt x="0" y="0"/>
                    </a:lnTo>
                    <a:close/>
                  </a:path>
                </a:pathLst>
              </a:custGeom>
              <a:ln w="9520">
                <a:solidFill>
                  <a:srgbClr val="FFFFFF"/>
                </a:solidFill>
              </a:ln>
            </p:spPr>
            <p:txBody>
              <a:bodyPr wrap="square" lIns="0" tIns="0" rIns="0" bIns="0" rtlCol="0"/>
              <a:lstStyle/>
              <a:p>
                <a:endParaRPr/>
              </a:p>
            </p:txBody>
          </p:sp>
          <p:sp>
            <p:nvSpPr>
              <p:cNvPr id="55" name="object 20">
                <a:extLst>
                  <a:ext uri="{FF2B5EF4-FFF2-40B4-BE49-F238E27FC236}">
                    <a16:creationId xmlns:a16="http://schemas.microsoft.com/office/drawing/2014/main" id="{2475B814-AEFE-D576-9A61-4E286FD371DA}"/>
                  </a:ext>
                </a:extLst>
              </p:cNvPr>
              <p:cNvSpPr/>
              <p:nvPr/>
            </p:nvSpPr>
            <p:spPr>
              <a:xfrm>
                <a:off x="5615524" y="470650"/>
                <a:ext cx="1282700" cy="435609"/>
              </a:xfrm>
              <a:custGeom>
                <a:avLst/>
                <a:gdLst/>
                <a:ahLst/>
                <a:cxnLst/>
                <a:rect l="l" t="t" r="r" b="b"/>
                <a:pathLst>
                  <a:path w="1282700" h="435609">
                    <a:moveTo>
                      <a:pt x="1282496" y="0"/>
                    </a:moveTo>
                    <a:lnTo>
                      <a:pt x="0" y="0"/>
                    </a:lnTo>
                    <a:lnTo>
                      <a:pt x="0" y="435597"/>
                    </a:lnTo>
                    <a:lnTo>
                      <a:pt x="1282496" y="435597"/>
                    </a:lnTo>
                    <a:lnTo>
                      <a:pt x="1282496" y="0"/>
                    </a:lnTo>
                    <a:close/>
                  </a:path>
                </a:pathLst>
              </a:custGeom>
              <a:solidFill>
                <a:srgbClr val="FFFFFF"/>
              </a:solidFill>
            </p:spPr>
            <p:txBody>
              <a:bodyPr wrap="square" lIns="0" tIns="0" rIns="0" bIns="0" rtlCol="0"/>
              <a:lstStyle/>
              <a:p>
                <a:endParaRPr/>
              </a:p>
            </p:txBody>
          </p:sp>
          <p:sp>
            <p:nvSpPr>
              <p:cNvPr id="56" name="object 21">
                <a:extLst>
                  <a:ext uri="{FF2B5EF4-FFF2-40B4-BE49-F238E27FC236}">
                    <a16:creationId xmlns:a16="http://schemas.microsoft.com/office/drawing/2014/main" id="{21DF1F77-0CB0-78D6-0909-B7FA47577165}"/>
                  </a:ext>
                </a:extLst>
              </p:cNvPr>
              <p:cNvSpPr/>
              <p:nvPr/>
            </p:nvSpPr>
            <p:spPr>
              <a:xfrm>
                <a:off x="5615524" y="470650"/>
                <a:ext cx="1282065" cy="435609"/>
              </a:xfrm>
              <a:custGeom>
                <a:avLst/>
                <a:gdLst/>
                <a:ahLst/>
                <a:cxnLst/>
                <a:rect l="l" t="t" r="r" b="b"/>
                <a:pathLst>
                  <a:path w="1282065" h="435609">
                    <a:moveTo>
                      <a:pt x="0" y="0"/>
                    </a:moveTo>
                    <a:lnTo>
                      <a:pt x="1281845" y="0"/>
                    </a:lnTo>
                    <a:lnTo>
                      <a:pt x="1281845" y="435377"/>
                    </a:lnTo>
                    <a:lnTo>
                      <a:pt x="0" y="435377"/>
                    </a:lnTo>
                    <a:lnTo>
                      <a:pt x="0" y="0"/>
                    </a:lnTo>
                    <a:close/>
                  </a:path>
                </a:pathLst>
              </a:custGeom>
              <a:ln w="9520">
                <a:solidFill>
                  <a:srgbClr val="FFFFFF"/>
                </a:solidFill>
              </a:ln>
            </p:spPr>
            <p:txBody>
              <a:bodyPr wrap="square" lIns="0" tIns="0" rIns="0" bIns="0" rtlCol="0"/>
              <a:lstStyle/>
              <a:p>
                <a:endParaRPr/>
              </a:p>
            </p:txBody>
          </p:sp>
        </p:grpSp>
      </p:grpSp>
      <p:grpSp>
        <p:nvGrpSpPr>
          <p:cNvPr id="33" name="object 7">
            <a:extLst>
              <a:ext uri="{FF2B5EF4-FFF2-40B4-BE49-F238E27FC236}">
                <a16:creationId xmlns:a16="http://schemas.microsoft.com/office/drawing/2014/main" id="{A9D829A7-CB18-F3CD-DBE0-2353D8A69532}"/>
              </a:ext>
            </a:extLst>
          </p:cNvPr>
          <p:cNvGrpSpPr/>
          <p:nvPr/>
        </p:nvGrpSpPr>
        <p:grpSpPr>
          <a:xfrm>
            <a:off x="937520" y="1466037"/>
            <a:ext cx="8185165" cy="4069731"/>
            <a:chOff x="230314" y="155164"/>
            <a:chExt cx="8812530" cy="4275992"/>
          </a:xfrm>
        </p:grpSpPr>
        <p:sp>
          <p:nvSpPr>
            <p:cNvPr id="34" name="object 8">
              <a:extLst>
                <a:ext uri="{FF2B5EF4-FFF2-40B4-BE49-F238E27FC236}">
                  <a16:creationId xmlns:a16="http://schemas.microsoft.com/office/drawing/2014/main" id="{AB2695BA-7587-46D5-BA58-F04921F2E4DD}"/>
                </a:ext>
              </a:extLst>
            </p:cNvPr>
            <p:cNvSpPr/>
            <p:nvPr/>
          </p:nvSpPr>
          <p:spPr>
            <a:xfrm>
              <a:off x="6614049" y="638425"/>
              <a:ext cx="892175" cy="393700"/>
            </a:xfrm>
            <a:custGeom>
              <a:avLst/>
              <a:gdLst/>
              <a:ahLst/>
              <a:cxnLst/>
              <a:rect l="l" t="t" r="r" b="b"/>
              <a:pathLst>
                <a:path w="892175" h="393700">
                  <a:moveTo>
                    <a:pt x="891603" y="0"/>
                  </a:moveTo>
                  <a:lnTo>
                    <a:pt x="0" y="0"/>
                  </a:lnTo>
                  <a:lnTo>
                    <a:pt x="0" y="393598"/>
                  </a:lnTo>
                  <a:lnTo>
                    <a:pt x="891603" y="393598"/>
                  </a:lnTo>
                  <a:lnTo>
                    <a:pt x="891603" y="0"/>
                  </a:lnTo>
                  <a:close/>
                </a:path>
              </a:pathLst>
            </a:custGeom>
            <a:solidFill>
              <a:srgbClr val="FFFFFF"/>
            </a:solidFill>
          </p:spPr>
          <p:txBody>
            <a:bodyPr wrap="square" lIns="0" tIns="0" rIns="0" bIns="0" rtlCol="0"/>
            <a:lstStyle/>
            <a:p>
              <a:endParaRPr/>
            </a:p>
          </p:txBody>
        </p:sp>
        <p:sp>
          <p:nvSpPr>
            <p:cNvPr id="35" name="object 9">
              <a:extLst>
                <a:ext uri="{FF2B5EF4-FFF2-40B4-BE49-F238E27FC236}">
                  <a16:creationId xmlns:a16="http://schemas.microsoft.com/office/drawing/2014/main" id="{E0CAA9F8-63FD-D125-E180-F3C669AA7A7F}"/>
                </a:ext>
              </a:extLst>
            </p:cNvPr>
            <p:cNvSpPr/>
            <p:nvPr/>
          </p:nvSpPr>
          <p:spPr>
            <a:xfrm>
              <a:off x="6614049" y="638425"/>
              <a:ext cx="891540" cy="393700"/>
            </a:xfrm>
            <a:custGeom>
              <a:avLst/>
              <a:gdLst/>
              <a:ahLst/>
              <a:cxnLst/>
              <a:rect l="l" t="t" r="r" b="b"/>
              <a:pathLst>
                <a:path w="891540" h="393700">
                  <a:moveTo>
                    <a:pt x="0" y="0"/>
                  </a:moveTo>
                  <a:lnTo>
                    <a:pt x="891145" y="0"/>
                  </a:lnTo>
                  <a:lnTo>
                    <a:pt x="891145" y="393399"/>
                  </a:lnTo>
                  <a:lnTo>
                    <a:pt x="0" y="393399"/>
                  </a:lnTo>
                  <a:lnTo>
                    <a:pt x="0" y="0"/>
                  </a:lnTo>
                  <a:close/>
                </a:path>
              </a:pathLst>
            </a:custGeom>
            <a:ln w="9520">
              <a:solidFill>
                <a:srgbClr val="FFFFFF"/>
              </a:solidFill>
            </a:ln>
          </p:spPr>
          <p:txBody>
            <a:bodyPr wrap="square" lIns="0" tIns="0" rIns="0" bIns="0" rtlCol="0"/>
            <a:lstStyle/>
            <a:p>
              <a:endParaRPr/>
            </a:p>
          </p:txBody>
        </p:sp>
        <p:sp>
          <p:nvSpPr>
            <p:cNvPr id="36" name="object 10">
              <a:extLst>
                <a:ext uri="{FF2B5EF4-FFF2-40B4-BE49-F238E27FC236}">
                  <a16:creationId xmlns:a16="http://schemas.microsoft.com/office/drawing/2014/main" id="{6EA5D6D5-89CC-A677-7CC1-9525D9F55B45}"/>
                </a:ext>
              </a:extLst>
            </p:cNvPr>
            <p:cNvSpPr/>
            <p:nvPr/>
          </p:nvSpPr>
          <p:spPr>
            <a:xfrm>
              <a:off x="3470399" y="3612850"/>
              <a:ext cx="624205" cy="393700"/>
            </a:xfrm>
            <a:custGeom>
              <a:avLst/>
              <a:gdLst/>
              <a:ahLst/>
              <a:cxnLst/>
              <a:rect l="l" t="t" r="r" b="b"/>
              <a:pathLst>
                <a:path w="624204" h="393700">
                  <a:moveTo>
                    <a:pt x="623697" y="0"/>
                  </a:moveTo>
                  <a:lnTo>
                    <a:pt x="0" y="0"/>
                  </a:lnTo>
                  <a:lnTo>
                    <a:pt x="0" y="393598"/>
                  </a:lnTo>
                  <a:lnTo>
                    <a:pt x="623697" y="393598"/>
                  </a:lnTo>
                  <a:lnTo>
                    <a:pt x="623697" y="0"/>
                  </a:lnTo>
                  <a:close/>
                </a:path>
              </a:pathLst>
            </a:custGeom>
            <a:solidFill>
              <a:srgbClr val="FFFFFF"/>
            </a:solidFill>
          </p:spPr>
          <p:txBody>
            <a:bodyPr wrap="square" lIns="0" tIns="0" rIns="0" bIns="0" rtlCol="0"/>
            <a:lstStyle/>
            <a:p>
              <a:endParaRPr/>
            </a:p>
          </p:txBody>
        </p:sp>
        <p:sp>
          <p:nvSpPr>
            <p:cNvPr id="37" name="object 11">
              <a:extLst>
                <a:ext uri="{FF2B5EF4-FFF2-40B4-BE49-F238E27FC236}">
                  <a16:creationId xmlns:a16="http://schemas.microsoft.com/office/drawing/2014/main" id="{613E4C3F-BA71-1A9D-3C4A-10861C87B07A}"/>
                </a:ext>
              </a:extLst>
            </p:cNvPr>
            <p:cNvSpPr/>
            <p:nvPr/>
          </p:nvSpPr>
          <p:spPr>
            <a:xfrm>
              <a:off x="3470399" y="3612850"/>
              <a:ext cx="623570" cy="393700"/>
            </a:xfrm>
            <a:custGeom>
              <a:avLst/>
              <a:gdLst/>
              <a:ahLst/>
              <a:cxnLst/>
              <a:rect l="l" t="t" r="r" b="b"/>
              <a:pathLst>
                <a:path w="623570" h="393700">
                  <a:moveTo>
                    <a:pt x="0" y="0"/>
                  </a:moveTo>
                  <a:lnTo>
                    <a:pt x="623381" y="0"/>
                  </a:lnTo>
                  <a:lnTo>
                    <a:pt x="623381" y="393399"/>
                  </a:lnTo>
                  <a:lnTo>
                    <a:pt x="0" y="393399"/>
                  </a:lnTo>
                  <a:lnTo>
                    <a:pt x="0" y="0"/>
                  </a:lnTo>
                  <a:close/>
                </a:path>
              </a:pathLst>
            </a:custGeom>
            <a:ln w="9520">
              <a:solidFill>
                <a:srgbClr val="FFFFFF"/>
              </a:solidFill>
            </a:ln>
          </p:spPr>
          <p:txBody>
            <a:bodyPr wrap="square" lIns="0" tIns="0" rIns="0" bIns="0" rtlCol="0"/>
            <a:lstStyle/>
            <a:p>
              <a:endParaRPr/>
            </a:p>
          </p:txBody>
        </p:sp>
        <p:sp>
          <p:nvSpPr>
            <p:cNvPr id="38" name="object 12">
              <a:extLst>
                <a:ext uri="{FF2B5EF4-FFF2-40B4-BE49-F238E27FC236}">
                  <a16:creationId xmlns:a16="http://schemas.microsoft.com/office/drawing/2014/main" id="{108CD925-BD31-5E66-AC37-A25D85903FD1}"/>
                </a:ext>
              </a:extLst>
            </p:cNvPr>
            <p:cNvSpPr/>
            <p:nvPr/>
          </p:nvSpPr>
          <p:spPr>
            <a:xfrm>
              <a:off x="5646050" y="3895200"/>
              <a:ext cx="1282700" cy="435609"/>
            </a:xfrm>
            <a:custGeom>
              <a:avLst/>
              <a:gdLst/>
              <a:ahLst/>
              <a:cxnLst/>
              <a:rect l="l" t="t" r="r" b="b"/>
              <a:pathLst>
                <a:path w="1282700" h="435610">
                  <a:moveTo>
                    <a:pt x="1282496" y="0"/>
                  </a:moveTo>
                  <a:lnTo>
                    <a:pt x="0" y="0"/>
                  </a:lnTo>
                  <a:lnTo>
                    <a:pt x="0" y="435597"/>
                  </a:lnTo>
                  <a:lnTo>
                    <a:pt x="1282496" y="435597"/>
                  </a:lnTo>
                  <a:lnTo>
                    <a:pt x="1282496" y="0"/>
                  </a:lnTo>
                  <a:close/>
                </a:path>
              </a:pathLst>
            </a:custGeom>
            <a:solidFill>
              <a:srgbClr val="FFFFFF"/>
            </a:solidFill>
          </p:spPr>
          <p:txBody>
            <a:bodyPr wrap="square" lIns="0" tIns="0" rIns="0" bIns="0" rtlCol="0"/>
            <a:lstStyle/>
            <a:p>
              <a:endParaRPr/>
            </a:p>
          </p:txBody>
        </p:sp>
        <p:sp>
          <p:nvSpPr>
            <p:cNvPr id="39" name="object 13">
              <a:extLst>
                <a:ext uri="{FF2B5EF4-FFF2-40B4-BE49-F238E27FC236}">
                  <a16:creationId xmlns:a16="http://schemas.microsoft.com/office/drawing/2014/main" id="{78EAD84B-29B4-F12C-F20B-F81D8C925685}"/>
                </a:ext>
              </a:extLst>
            </p:cNvPr>
            <p:cNvSpPr/>
            <p:nvPr/>
          </p:nvSpPr>
          <p:spPr>
            <a:xfrm>
              <a:off x="5646050" y="3895200"/>
              <a:ext cx="1282065" cy="435609"/>
            </a:xfrm>
            <a:custGeom>
              <a:avLst/>
              <a:gdLst/>
              <a:ahLst/>
              <a:cxnLst/>
              <a:rect l="l" t="t" r="r" b="b"/>
              <a:pathLst>
                <a:path w="1282065" h="435610">
                  <a:moveTo>
                    <a:pt x="0" y="0"/>
                  </a:moveTo>
                  <a:lnTo>
                    <a:pt x="1281845" y="0"/>
                  </a:lnTo>
                  <a:lnTo>
                    <a:pt x="1281845" y="435377"/>
                  </a:lnTo>
                  <a:lnTo>
                    <a:pt x="0" y="435377"/>
                  </a:lnTo>
                  <a:lnTo>
                    <a:pt x="0" y="0"/>
                  </a:lnTo>
                  <a:close/>
                </a:path>
              </a:pathLst>
            </a:custGeom>
            <a:ln w="9520">
              <a:solidFill>
                <a:srgbClr val="FFFFFF"/>
              </a:solidFill>
            </a:ln>
          </p:spPr>
          <p:txBody>
            <a:bodyPr wrap="square" lIns="0" tIns="0" rIns="0" bIns="0" rtlCol="0"/>
            <a:lstStyle/>
            <a:p>
              <a:endParaRPr/>
            </a:p>
          </p:txBody>
        </p:sp>
        <p:sp>
          <p:nvSpPr>
            <p:cNvPr id="40" name="object 14">
              <a:extLst>
                <a:ext uri="{FF2B5EF4-FFF2-40B4-BE49-F238E27FC236}">
                  <a16:creationId xmlns:a16="http://schemas.microsoft.com/office/drawing/2014/main" id="{466639A6-E40A-28D2-E7FB-F811D34C1176}"/>
                </a:ext>
              </a:extLst>
            </p:cNvPr>
            <p:cNvSpPr/>
            <p:nvPr/>
          </p:nvSpPr>
          <p:spPr>
            <a:xfrm>
              <a:off x="6582250" y="3473175"/>
              <a:ext cx="484505" cy="348615"/>
            </a:xfrm>
            <a:custGeom>
              <a:avLst/>
              <a:gdLst/>
              <a:ahLst/>
              <a:cxnLst/>
              <a:rect l="l" t="t" r="r" b="b"/>
              <a:pathLst>
                <a:path w="484504" h="348614">
                  <a:moveTo>
                    <a:pt x="483895" y="0"/>
                  </a:moveTo>
                  <a:lnTo>
                    <a:pt x="0" y="0"/>
                  </a:lnTo>
                  <a:lnTo>
                    <a:pt x="0" y="348602"/>
                  </a:lnTo>
                  <a:lnTo>
                    <a:pt x="483895" y="348602"/>
                  </a:lnTo>
                  <a:lnTo>
                    <a:pt x="483895" y="0"/>
                  </a:lnTo>
                  <a:close/>
                </a:path>
              </a:pathLst>
            </a:custGeom>
            <a:solidFill>
              <a:srgbClr val="FFFFFF"/>
            </a:solidFill>
          </p:spPr>
          <p:txBody>
            <a:bodyPr wrap="square" lIns="0" tIns="0" rIns="0" bIns="0" rtlCol="0"/>
            <a:lstStyle/>
            <a:p>
              <a:endParaRPr/>
            </a:p>
          </p:txBody>
        </p:sp>
        <p:sp>
          <p:nvSpPr>
            <p:cNvPr id="41" name="object 15">
              <a:extLst>
                <a:ext uri="{FF2B5EF4-FFF2-40B4-BE49-F238E27FC236}">
                  <a16:creationId xmlns:a16="http://schemas.microsoft.com/office/drawing/2014/main" id="{181E2354-4513-D3BC-4711-BD88F10DF51E}"/>
                </a:ext>
              </a:extLst>
            </p:cNvPr>
            <p:cNvSpPr/>
            <p:nvPr/>
          </p:nvSpPr>
          <p:spPr>
            <a:xfrm>
              <a:off x="6582250" y="3473175"/>
              <a:ext cx="483870" cy="348615"/>
            </a:xfrm>
            <a:custGeom>
              <a:avLst/>
              <a:gdLst/>
              <a:ahLst/>
              <a:cxnLst/>
              <a:rect l="l" t="t" r="r" b="b"/>
              <a:pathLst>
                <a:path w="483870" h="348614">
                  <a:moveTo>
                    <a:pt x="0" y="0"/>
                  </a:moveTo>
                  <a:lnTo>
                    <a:pt x="483653" y="0"/>
                  </a:lnTo>
                  <a:lnTo>
                    <a:pt x="483653" y="348422"/>
                  </a:lnTo>
                  <a:lnTo>
                    <a:pt x="0" y="348422"/>
                  </a:lnTo>
                  <a:lnTo>
                    <a:pt x="0" y="0"/>
                  </a:lnTo>
                  <a:close/>
                </a:path>
              </a:pathLst>
            </a:custGeom>
            <a:ln w="9520">
              <a:solidFill>
                <a:srgbClr val="FFFFFF"/>
              </a:solidFill>
            </a:ln>
          </p:spPr>
          <p:txBody>
            <a:bodyPr wrap="square" lIns="0" tIns="0" rIns="0" bIns="0" rtlCol="0"/>
            <a:lstStyle/>
            <a:p>
              <a:endParaRPr/>
            </a:p>
          </p:txBody>
        </p:sp>
        <p:sp>
          <p:nvSpPr>
            <p:cNvPr id="43" name="object 17">
              <a:extLst>
                <a:ext uri="{FF2B5EF4-FFF2-40B4-BE49-F238E27FC236}">
                  <a16:creationId xmlns:a16="http://schemas.microsoft.com/office/drawing/2014/main" id="{E8138A88-FA9A-538A-C235-5BADE7709771}"/>
                </a:ext>
              </a:extLst>
            </p:cNvPr>
            <p:cNvSpPr/>
            <p:nvPr/>
          </p:nvSpPr>
          <p:spPr>
            <a:xfrm>
              <a:off x="7058352" y="155164"/>
              <a:ext cx="1407795" cy="582295"/>
            </a:xfrm>
            <a:custGeom>
              <a:avLst/>
              <a:gdLst/>
              <a:ahLst/>
              <a:cxnLst/>
              <a:rect l="l" t="t" r="r" b="b"/>
              <a:pathLst>
                <a:path w="1407795" h="582295">
                  <a:moveTo>
                    <a:pt x="0" y="0"/>
                  </a:moveTo>
                  <a:lnTo>
                    <a:pt x="1407376" y="0"/>
                  </a:lnTo>
                  <a:lnTo>
                    <a:pt x="1407376" y="581928"/>
                  </a:lnTo>
                  <a:lnTo>
                    <a:pt x="0" y="581928"/>
                  </a:lnTo>
                  <a:lnTo>
                    <a:pt x="0" y="0"/>
                  </a:lnTo>
                  <a:close/>
                </a:path>
              </a:pathLst>
            </a:custGeom>
            <a:ln w="9520">
              <a:solidFill>
                <a:srgbClr val="FFFFFF"/>
              </a:solidFill>
            </a:ln>
          </p:spPr>
          <p:txBody>
            <a:bodyPr wrap="square" lIns="0" tIns="0" rIns="0" bIns="0" rtlCol="0"/>
            <a:lstStyle/>
            <a:p>
              <a:endParaRPr/>
            </a:p>
          </p:txBody>
        </p:sp>
        <p:sp>
          <p:nvSpPr>
            <p:cNvPr id="45" name="object 19">
              <a:extLst>
                <a:ext uri="{FF2B5EF4-FFF2-40B4-BE49-F238E27FC236}">
                  <a16:creationId xmlns:a16="http://schemas.microsoft.com/office/drawing/2014/main" id="{AE95A1DA-350F-1D43-B99D-3E2234F2A41A}"/>
                </a:ext>
              </a:extLst>
            </p:cNvPr>
            <p:cNvSpPr/>
            <p:nvPr/>
          </p:nvSpPr>
          <p:spPr>
            <a:xfrm>
              <a:off x="4730058" y="176715"/>
              <a:ext cx="2035175" cy="539115"/>
            </a:xfrm>
            <a:custGeom>
              <a:avLst/>
              <a:gdLst/>
              <a:ahLst/>
              <a:cxnLst/>
              <a:rect l="l" t="t" r="r" b="b"/>
              <a:pathLst>
                <a:path w="2035175" h="539115">
                  <a:moveTo>
                    <a:pt x="0" y="0"/>
                  </a:moveTo>
                  <a:lnTo>
                    <a:pt x="2035017" y="0"/>
                  </a:lnTo>
                  <a:lnTo>
                    <a:pt x="2035017" y="538850"/>
                  </a:lnTo>
                  <a:lnTo>
                    <a:pt x="0" y="538850"/>
                  </a:lnTo>
                  <a:lnTo>
                    <a:pt x="0" y="0"/>
                  </a:lnTo>
                  <a:close/>
                </a:path>
              </a:pathLst>
            </a:custGeom>
            <a:ln w="9520">
              <a:solidFill>
                <a:srgbClr val="FFFFFF"/>
              </a:solidFill>
            </a:ln>
          </p:spPr>
          <p:txBody>
            <a:bodyPr wrap="square" lIns="0" tIns="0" rIns="0" bIns="0" rtlCol="0"/>
            <a:lstStyle/>
            <a:p>
              <a:endParaRPr/>
            </a:p>
          </p:txBody>
        </p:sp>
        <p:sp>
          <p:nvSpPr>
            <p:cNvPr id="46" name="object 20">
              <a:extLst>
                <a:ext uri="{FF2B5EF4-FFF2-40B4-BE49-F238E27FC236}">
                  <a16:creationId xmlns:a16="http://schemas.microsoft.com/office/drawing/2014/main" id="{CE5C8936-3614-9E38-9A0A-29FDD65C5612}"/>
                </a:ext>
              </a:extLst>
            </p:cNvPr>
            <p:cNvSpPr/>
            <p:nvPr/>
          </p:nvSpPr>
          <p:spPr>
            <a:xfrm>
              <a:off x="230314" y="1199006"/>
              <a:ext cx="8812530" cy="3232150"/>
            </a:xfrm>
            <a:custGeom>
              <a:avLst/>
              <a:gdLst/>
              <a:ahLst/>
              <a:cxnLst/>
              <a:rect l="l" t="t" r="r" b="b"/>
              <a:pathLst>
                <a:path w="8812530" h="3232150">
                  <a:moveTo>
                    <a:pt x="3203105" y="2495575"/>
                  </a:moveTo>
                  <a:lnTo>
                    <a:pt x="0" y="2495575"/>
                  </a:lnTo>
                  <a:lnTo>
                    <a:pt x="0" y="3131870"/>
                  </a:lnTo>
                  <a:lnTo>
                    <a:pt x="3203105" y="3131870"/>
                  </a:lnTo>
                  <a:lnTo>
                    <a:pt x="3203105" y="2495575"/>
                  </a:lnTo>
                  <a:close/>
                </a:path>
                <a:path w="8812530" h="3232150">
                  <a:moveTo>
                    <a:pt x="6918376" y="1729054"/>
                  </a:moveTo>
                  <a:lnTo>
                    <a:pt x="6328575" y="1729054"/>
                  </a:lnTo>
                  <a:lnTo>
                    <a:pt x="6328575" y="1973249"/>
                  </a:lnTo>
                  <a:lnTo>
                    <a:pt x="6918376" y="1973249"/>
                  </a:lnTo>
                  <a:lnTo>
                    <a:pt x="6918376" y="1729054"/>
                  </a:lnTo>
                  <a:close/>
                </a:path>
                <a:path w="8812530" h="3232150">
                  <a:moveTo>
                    <a:pt x="7134682" y="1183894"/>
                  </a:moveTo>
                  <a:lnTo>
                    <a:pt x="6328575" y="1183894"/>
                  </a:lnTo>
                  <a:lnTo>
                    <a:pt x="6328575" y="1428089"/>
                  </a:lnTo>
                  <a:lnTo>
                    <a:pt x="7134682" y="1428089"/>
                  </a:lnTo>
                  <a:lnTo>
                    <a:pt x="7134682" y="1183894"/>
                  </a:lnTo>
                  <a:close/>
                </a:path>
                <a:path w="8812530" h="3232150">
                  <a:moveTo>
                    <a:pt x="7158025" y="570953"/>
                  </a:moveTo>
                  <a:lnTo>
                    <a:pt x="6351930" y="570953"/>
                  </a:lnTo>
                  <a:lnTo>
                    <a:pt x="6351930" y="815149"/>
                  </a:lnTo>
                  <a:lnTo>
                    <a:pt x="7158025" y="815149"/>
                  </a:lnTo>
                  <a:lnTo>
                    <a:pt x="7158025" y="570953"/>
                  </a:lnTo>
                  <a:close/>
                </a:path>
                <a:path w="8812530" h="3232150">
                  <a:moveTo>
                    <a:pt x="7823124" y="1844967"/>
                  </a:moveTo>
                  <a:lnTo>
                    <a:pt x="7158025" y="1844967"/>
                  </a:lnTo>
                  <a:lnTo>
                    <a:pt x="7158025" y="2089162"/>
                  </a:lnTo>
                  <a:lnTo>
                    <a:pt x="7823124" y="2089162"/>
                  </a:lnTo>
                  <a:lnTo>
                    <a:pt x="7823124" y="1844967"/>
                  </a:lnTo>
                  <a:close/>
                </a:path>
                <a:path w="8812530" h="3232150">
                  <a:moveTo>
                    <a:pt x="7823124" y="132080"/>
                  </a:moveTo>
                  <a:lnTo>
                    <a:pt x="7324826" y="132080"/>
                  </a:lnTo>
                  <a:lnTo>
                    <a:pt x="7324826" y="0"/>
                  </a:lnTo>
                  <a:lnTo>
                    <a:pt x="6383731" y="0"/>
                  </a:lnTo>
                  <a:lnTo>
                    <a:pt x="6383731" y="393598"/>
                  </a:lnTo>
                  <a:lnTo>
                    <a:pt x="7324826" y="393598"/>
                  </a:lnTo>
                  <a:lnTo>
                    <a:pt x="7324826" y="376275"/>
                  </a:lnTo>
                  <a:lnTo>
                    <a:pt x="7823124" y="376275"/>
                  </a:lnTo>
                  <a:lnTo>
                    <a:pt x="7823124" y="132080"/>
                  </a:lnTo>
                  <a:close/>
                </a:path>
                <a:path w="8812530" h="3232150">
                  <a:moveTo>
                    <a:pt x="7864627" y="1326870"/>
                  </a:moveTo>
                  <a:lnTo>
                    <a:pt x="7199528" y="1326870"/>
                  </a:lnTo>
                  <a:lnTo>
                    <a:pt x="7199528" y="1571066"/>
                  </a:lnTo>
                  <a:lnTo>
                    <a:pt x="7864627" y="1571066"/>
                  </a:lnTo>
                  <a:lnTo>
                    <a:pt x="7864627" y="1326870"/>
                  </a:lnTo>
                  <a:close/>
                </a:path>
                <a:path w="8812530" h="3232150">
                  <a:moveTo>
                    <a:pt x="7890154" y="729475"/>
                  </a:moveTo>
                  <a:lnTo>
                    <a:pt x="7225055" y="729475"/>
                  </a:lnTo>
                  <a:lnTo>
                    <a:pt x="7225055" y="973670"/>
                  </a:lnTo>
                  <a:lnTo>
                    <a:pt x="7890154" y="973670"/>
                  </a:lnTo>
                  <a:lnTo>
                    <a:pt x="7890154" y="729475"/>
                  </a:lnTo>
                  <a:close/>
                </a:path>
                <a:path w="8812530" h="3232150">
                  <a:moveTo>
                    <a:pt x="8812454" y="2383129"/>
                  </a:moveTo>
                  <a:lnTo>
                    <a:pt x="7799781" y="2383129"/>
                  </a:lnTo>
                  <a:lnTo>
                    <a:pt x="7799781" y="2363076"/>
                  </a:lnTo>
                  <a:lnTo>
                    <a:pt x="7134682" y="2363076"/>
                  </a:lnTo>
                  <a:lnTo>
                    <a:pt x="7134682" y="2669070"/>
                  </a:lnTo>
                  <a:lnTo>
                    <a:pt x="7719860" y="2669070"/>
                  </a:lnTo>
                  <a:lnTo>
                    <a:pt x="7719860" y="3232124"/>
                  </a:lnTo>
                  <a:lnTo>
                    <a:pt x="8812454" y="3232124"/>
                  </a:lnTo>
                  <a:lnTo>
                    <a:pt x="8812454" y="2383129"/>
                  </a:lnTo>
                  <a:close/>
                </a:path>
              </a:pathLst>
            </a:custGeom>
            <a:solidFill>
              <a:srgbClr val="FFFFFF"/>
            </a:solidFill>
          </p:spPr>
          <p:txBody>
            <a:bodyPr wrap="square" lIns="0" tIns="0" rIns="0" bIns="0" rtlCol="0"/>
            <a:lstStyle/>
            <a:p>
              <a:endParaRPr/>
            </a:p>
          </p:txBody>
        </p:sp>
      </p:grpSp>
      <p:sp>
        <p:nvSpPr>
          <p:cNvPr id="2" name="标题 1">
            <a:extLst>
              <a:ext uri="{FF2B5EF4-FFF2-40B4-BE49-F238E27FC236}">
                <a16:creationId xmlns:a16="http://schemas.microsoft.com/office/drawing/2014/main" id="{C0AB4137-C206-F2DF-5EC0-727716C35B71}"/>
              </a:ext>
            </a:extLst>
          </p:cNvPr>
          <p:cNvSpPr>
            <a:spLocks noGrp="1"/>
          </p:cNvSpPr>
          <p:nvPr>
            <p:ph type="title"/>
          </p:nvPr>
        </p:nvSpPr>
        <p:spPr/>
        <p:txBody>
          <a:bodyPr/>
          <a:lstStyle/>
          <a:p>
            <a:r>
              <a:rPr lang="en-US" altLang="zh-CN" sz="2800" dirty="0"/>
              <a:t>Neural</a:t>
            </a:r>
            <a:r>
              <a:rPr lang="en-US" altLang="zh-CN" sz="2800" spc="-35" dirty="0"/>
              <a:t> </a:t>
            </a:r>
            <a:r>
              <a:rPr lang="en-US" altLang="zh-CN" sz="2800" dirty="0"/>
              <a:t>Texture</a:t>
            </a:r>
            <a:r>
              <a:rPr lang="en-US" altLang="zh-CN" sz="2800" spc="-30" dirty="0"/>
              <a:t> </a:t>
            </a:r>
            <a:r>
              <a:rPr lang="en-US" altLang="zh-CN" sz="2800" dirty="0"/>
              <a:t>Synthesis</a:t>
            </a:r>
            <a:endParaRPr lang="zh-CN" altLang="en-US" dirty="0"/>
          </a:p>
        </p:txBody>
      </p:sp>
      <p:sp>
        <p:nvSpPr>
          <p:cNvPr id="4" name="object 4">
            <a:extLst>
              <a:ext uri="{FF2B5EF4-FFF2-40B4-BE49-F238E27FC236}">
                <a16:creationId xmlns:a16="http://schemas.microsoft.com/office/drawing/2014/main" id="{A8DA45D0-2AC8-710B-325C-AFD80E6FDE19}"/>
              </a:ext>
            </a:extLst>
          </p:cNvPr>
          <p:cNvSpPr txBox="1"/>
          <p:nvPr/>
        </p:nvSpPr>
        <p:spPr>
          <a:xfrm>
            <a:off x="357158" y="1284160"/>
            <a:ext cx="3813626" cy="2228815"/>
          </a:xfrm>
          <a:prstGeom prst="rect">
            <a:avLst/>
          </a:prstGeom>
        </p:spPr>
        <p:txBody>
          <a:bodyPr vert="horz" wrap="square" lIns="0" tIns="12700" rIns="0" bIns="0" rtlCol="0">
            <a:spAutoFit/>
          </a:bodyPr>
          <a:lstStyle/>
          <a:p>
            <a:pPr marL="311150" marR="119380" indent="-311150">
              <a:spcBef>
                <a:spcPts val="100"/>
              </a:spcBef>
              <a:buAutoNum type="arabicPeriod"/>
              <a:tabLst>
                <a:tab pos="311150" algn="l"/>
                <a:tab pos="311785" algn="l"/>
              </a:tabLst>
            </a:pPr>
            <a:r>
              <a:rPr sz="1600" spc="-5" dirty="0">
                <a:latin typeface="+mn-lt"/>
                <a:cs typeface="Arial MT"/>
              </a:rPr>
              <a:t>Pretrain </a:t>
            </a:r>
            <a:r>
              <a:rPr sz="1600" dirty="0">
                <a:latin typeface="+mn-lt"/>
                <a:cs typeface="Arial MT"/>
              </a:rPr>
              <a:t>a </a:t>
            </a:r>
            <a:r>
              <a:rPr sz="1600" spc="-5" dirty="0">
                <a:latin typeface="+mn-lt"/>
                <a:cs typeface="Arial MT"/>
              </a:rPr>
              <a:t>CNN </a:t>
            </a:r>
            <a:r>
              <a:rPr sz="1600" dirty="0">
                <a:latin typeface="+mn-lt"/>
                <a:cs typeface="Arial MT"/>
              </a:rPr>
              <a:t>on </a:t>
            </a:r>
            <a:r>
              <a:rPr sz="1600" spc="-5" dirty="0">
                <a:latin typeface="+mn-lt"/>
                <a:cs typeface="Arial MT"/>
              </a:rPr>
              <a:t>ImageNet </a:t>
            </a:r>
            <a:r>
              <a:rPr sz="1600" dirty="0">
                <a:latin typeface="+mn-lt"/>
                <a:cs typeface="Arial MT"/>
              </a:rPr>
              <a:t>(VGG-19)</a:t>
            </a:r>
          </a:p>
          <a:p>
            <a:pPr marL="311150" marR="81280" indent="-311150">
              <a:buAutoNum type="arabicPeriod"/>
              <a:tabLst>
                <a:tab pos="311150" algn="l"/>
                <a:tab pos="311785" algn="l"/>
              </a:tabLst>
            </a:pPr>
            <a:r>
              <a:rPr sz="1600" spc="-5" dirty="0">
                <a:latin typeface="+mn-lt"/>
                <a:cs typeface="Arial MT"/>
              </a:rPr>
              <a:t>Run</a:t>
            </a:r>
            <a:r>
              <a:rPr sz="1600" spc="-10" dirty="0">
                <a:latin typeface="+mn-lt"/>
                <a:cs typeface="Arial MT"/>
              </a:rPr>
              <a:t> </a:t>
            </a:r>
            <a:r>
              <a:rPr sz="1600" spc="-5" dirty="0">
                <a:latin typeface="+mn-lt"/>
                <a:cs typeface="Arial MT"/>
              </a:rPr>
              <a:t>input </a:t>
            </a:r>
            <a:r>
              <a:rPr sz="1600" dirty="0">
                <a:latin typeface="+mn-lt"/>
                <a:cs typeface="Arial MT"/>
              </a:rPr>
              <a:t>texture</a:t>
            </a:r>
            <a:r>
              <a:rPr sz="1600" spc="-10" dirty="0">
                <a:latin typeface="+mn-lt"/>
                <a:cs typeface="Arial MT"/>
              </a:rPr>
              <a:t> </a:t>
            </a:r>
            <a:r>
              <a:rPr sz="1600" spc="-5" dirty="0">
                <a:latin typeface="+mn-lt"/>
                <a:cs typeface="Arial MT"/>
              </a:rPr>
              <a:t>forward </a:t>
            </a:r>
            <a:r>
              <a:rPr sz="1600" dirty="0">
                <a:latin typeface="+mn-lt"/>
                <a:cs typeface="Arial MT"/>
              </a:rPr>
              <a:t>through</a:t>
            </a:r>
            <a:r>
              <a:rPr sz="1600" spc="-5" dirty="0">
                <a:latin typeface="+mn-lt"/>
                <a:cs typeface="Arial MT"/>
              </a:rPr>
              <a:t> CNN,</a:t>
            </a:r>
            <a:r>
              <a:rPr lang="en-US" sz="1600" spc="-5" dirty="0">
                <a:latin typeface="+mn-lt"/>
                <a:cs typeface="Arial MT"/>
              </a:rPr>
              <a:t> </a:t>
            </a:r>
            <a:r>
              <a:rPr sz="1600" dirty="0">
                <a:latin typeface="+mn-lt"/>
                <a:cs typeface="Arial MT"/>
              </a:rPr>
              <a:t>record</a:t>
            </a:r>
            <a:r>
              <a:rPr sz="1600" spc="-5" dirty="0">
                <a:latin typeface="+mn-lt"/>
                <a:cs typeface="Arial MT"/>
              </a:rPr>
              <a:t> activations</a:t>
            </a:r>
            <a:r>
              <a:rPr sz="1600" dirty="0">
                <a:latin typeface="+mn-lt"/>
                <a:cs typeface="Arial MT"/>
              </a:rPr>
              <a:t> on</a:t>
            </a:r>
            <a:r>
              <a:rPr lang="en-US" sz="1600" dirty="0">
                <a:latin typeface="+mn-lt"/>
                <a:cs typeface="Arial MT"/>
              </a:rPr>
              <a:t> </a:t>
            </a:r>
            <a:r>
              <a:rPr sz="1600" dirty="0">
                <a:latin typeface="+mn-lt"/>
                <a:cs typeface="Arial MT"/>
              </a:rPr>
              <a:t>every</a:t>
            </a:r>
            <a:r>
              <a:rPr sz="1600" spc="-5" dirty="0">
                <a:latin typeface="+mn-lt"/>
                <a:cs typeface="Arial MT"/>
              </a:rPr>
              <a:t> layer;</a:t>
            </a:r>
            <a:r>
              <a:rPr sz="1600" dirty="0">
                <a:latin typeface="+mn-lt"/>
                <a:cs typeface="Arial MT"/>
              </a:rPr>
              <a:t> </a:t>
            </a:r>
            <a:r>
              <a:rPr sz="1600" spc="-5" dirty="0">
                <a:latin typeface="+mn-lt"/>
                <a:cs typeface="Arial MT"/>
              </a:rPr>
              <a:t>layer</a:t>
            </a:r>
            <a:r>
              <a:rPr sz="1600" spc="5" dirty="0">
                <a:latin typeface="+mn-lt"/>
                <a:cs typeface="Arial MT"/>
              </a:rPr>
              <a:t> </a:t>
            </a:r>
            <a:r>
              <a:rPr sz="1600" dirty="0">
                <a:latin typeface="+mn-lt"/>
                <a:cs typeface="Arial MT"/>
              </a:rPr>
              <a:t>i </a:t>
            </a:r>
            <a:r>
              <a:rPr sz="1600" spc="-350" dirty="0">
                <a:latin typeface="+mn-lt"/>
                <a:cs typeface="Arial MT"/>
              </a:rPr>
              <a:t> </a:t>
            </a:r>
            <a:r>
              <a:rPr sz="1600" spc="-5" dirty="0">
                <a:latin typeface="+mn-lt"/>
                <a:cs typeface="Arial MT"/>
              </a:rPr>
              <a:t>gives</a:t>
            </a:r>
            <a:r>
              <a:rPr sz="1600" spc="-10" dirty="0">
                <a:latin typeface="+mn-lt"/>
                <a:cs typeface="Arial MT"/>
              </a:rPr>
              <a:t> </a:t>
            </a:r>
            <a:r>
              <a:rPr sz="1600" dirty="0">
                <a:latin typeface="+mn-lt"/>
                <a:cs typeface="Arial MT"/>
              </a:rPr>
              <a:t>feature</a:t>
            </a:r>
            <a:r>
              <a:rPr sz="1600" spc="-5" dirty="0">
                <a:latin typeface="+mn-lt"/>
                <a:cs typeface="Arial MT"/>
              </a:rPr>
              <a:t> </a:t>
            </a:r>
            <a:r>
              <a:rPr sz="1600" dirty="0">
                <a:latin typeface="+mn-lt"/>
                <a:cs typeface="Arial MT"/>
              </a:rPr>
              <a:t>map</a:t>
            </a:r>
            <a:r>
              <a:rPr sz="1600" spc="-5" dirty="0">
                <a:latin typeface="+mn-lt"/>
                <a:cs typeface="Arial MT"/>
              </a:rPr>
              <a:t> </a:t>
            </a:r>
            <a:r>
              <a:rPr sz="1600" dirty="0">
                <a:latin typeface="+mn-lt"/>
                <a:cs typeface="Arial MT"/>
              </a:rPr>
              <a:t>of</a:t>
            </a:r>
            <a:r>
              <a:rPr sz="1600" spc="-10" dirty="0">
                <a:latin typeface="+mn-lt"/>
                <a:cs typeface="Arial MT"/>
              </a:rPr>
              <a:t> </a:t>
            </a:r>
            <a:r>
              <a:rPr sz="1600" dirty="0">
                <a:latin typeface="+mn-lt"/>
                <a:cs typeface="Arial MT"/>
              </a:rPr>
              <a:t>shape</a:t>
            </a:r>
            <a:r>
              <a:rPr sz="1600" spc="-5" dirty="0">
                <a:latin typeface="+mn-lt"/>
                <a:cs typeface="Arial MT"/>
              </a:rPr>
              <a:t> C</a:t>
            </a:r>
            <a:r>
              <a:rPr sz="1600" spc="-7" baseline="-12345" dirty="0">
                <a:latin typeface="+mn-lt"/>
                <a:cs typeface="Arial MT"/>
              </a:rPr>
              <a:t>i</a:t>
            </a:r>
            <a:r>
              <a:rPr sz="1600" spc="142" baseline="-12345" dirty="0">
                <a:latin typeface="+mn-lt"/>
                <a:cs typeface="Arial MT"/>
              </a:rPr>
              <a:t> </a:t>
            </a:r>
            <a:r>
              <a:rPr sz="1600" dirty="0">
                <a:latin typeface="+mn-lt"/>
                <a:cs typeface="Arial MT"/>
              </a:rPr>
              <a:t>×</a:t>
            </a:r>
            <a:r>
              <a:rPr sz="1600" spc="-10" dirty="0">
                <a:latin typeface="+mn-lt"/>
                <a:cs typeface="Arial MT"/>
              </a:rPr>
              <a:t> </a:t>
            </a:r>
            <a:r>
              <a:rPr sz="1600" spc="-5" dirty="0">
                <a:latin typeface="+mn-lt"/>
                <a:cs typeface="Arial MT"/>
              </a:rPr>
              <a:t>H</a:t>
            </a:r>
            <a:r>
              <a:rPr sz="1600" spc="-7" baseline="-12345" dirty="0">
                <a:latin typeface="+mn-lt"/>
                <a:cs typeface="Arial MT"/>
              </a:rPr>
              <a:t>i</a:t>
            </a:r>
            <a:r>
              <a:rPr sz="1600" spc="142" baseline="-12345" dirty="0">
                <a:latin typeface="+mn-lt"/>
                <a:cs typeface="Arial MT"/>
              </a:rPr>
              <a:t> </a:t>
            </a:r>
            <a:r>
              <a:rPr sz="1600" dirty="0">
                <a:latin typeface="+mn-lt"/>
                <a:cs typeface="Arial MT"/>
              </a:rPr>
              <a:t>×</a:t>
            </a:r>
            <a:r>
              <a:rPr sz="1600" spc="-5" dirty="0">
                <a:latin typeface="+mn-lt"/>
                <a:cs typeface="Arial MT"/>
              </a:rPr>
              <a:t> W</a:t>
            </a:r>
            <a:r>
              <a:rPr sz="1600" spc="-7" baseline="-12345" dirty="0">
                <a:latin typeface="+mn-lt"/>
                <a:cs typeface="Arial MT"/>
              </a:rPr>
              <a:t>i</a:t>
            </a:r>
            <a:endParaRPr sz="1600" baseline="-12345" dirty="0">
              <a:latin typeface="+mn-lt"/>
              <a:cs typeface="Arial MT"/>
            </a:endParaRPr>
          </a:p>
          <a:p>
            <a:pPr marL="311150" marR="117475" indent="-311150">
              <a:spcBef>
                <a:spcPts val="10"/>
              </a:spcBef>
              <a:buAutoNum type="arabicPeriod" startAt="3"/>
              <a:tabLst>
                <a:tab pos="311150" algn="l"/>
                <a:tab pos="311785" algn="l"/>
              </a:tabLst>
            </a:pPr>
            <a:r>
              <a:rPr sz="1600" spc="-5" dirty="0">
                <a:latin typeface="+mn-lt"/>
                <a:cs typeface="Arial MT"/>
              </a:rPr>
              <a:t>At</a:t>
            </a:r>
            <a:r>
              <a:rPr sz="1600" spc="-15" dirty="0">
                <a:latin typeface="+mn-lt"/>
                <a:cs typeface="Arial MT"/>
              </a:rPr>
              <a:t> </a:t>
            </a:r>
            <a:r>
              <a:rPr sz="1600" dirty="0">
                <a:latin typeface="+mn-lt"/>
                <a:cs typeface="Arial MT"/>
              </a:rPr>
              <a:t>each</a:t>
            </a:r>
            <a:r>
              <a:rPr sz="1600" spc="-10" dirty="0">
                <a:latin typeface="+mn-lt"/>
                <a:cs typeface="Arial MT"/>
              </a:rPr>
              <a:t> </a:t>
            </a:r>
            <a:r>
              <a:rPr sz="1600" spc="-5" dirty="0">
                <a:latin typeface="+mn-lt"/>
                <a:cs typeface="Arial MT"/>
              </a:rPr>
              <a:t>layer </a:t>
            </a:r>
            <a:r>
              <a:rPr sz="1600" dirty="0">
                <a:latin typeface="+mn-lt"/>
                <a:cs typeface="Arial MT"/>
              </a:rPr>
              <a:t>compute</a:t>
            </a:r>
            <a:r>
              <a:rPr sz="1600" spc="-15" dirty="0">
                <a:latin typeface="+mn-lt"/>
                <a:cs typeface="Arial MT"/>
              </a:rPr>
              <a:t> </a:t>
            </a:r>
            <a:r>
              <a:rPr sz="1600" dirty="0">
                <a:latin typeface="+mn-lt"/>
                <a:cs typeface="Arial MT"/>
              </a:rPr>
              <a:t>the</a:t>
            </a:r>
            <a:r>
              <a:rPr sz="1600" spc="-10" dirty="0">
                <a:latin typeface="+mn-lt"/>
                <a:cs typeface="Arial MT"/>
              </a:rPr>
              <a:t> </a:t>
            </a:r>
            <a:r>
              <a:rPr sz="1600" i="1" dirty="0">
                <a:latin typeface="+mn-lt"/>
                <a:cs typeface="Arial"/>
              </a:rPr>
              <a:t>Gram</a:t>
            </a:r>
            <a:r>
              <a:rPr sz="1600" i="1" spc="-5" dirty="0">
                <a:latin typeface="+mn-lt"/>
                <a:cs typeface="Arial"/>
              </a:rPr>
              <a:t> </a:t>
            </a:r>
            <a:r>
              <a:rPr sz="1600" i="1" dirty="0">
                <a:latin typeface="+mn-lt"/>
                <a:cs typeface="Arial"/>
              </a:rPr>
              <a:t>matrix</a:t>
            </a:r>
            <a:r>
              <a:rPr lang="en-US" sz="1600" i="1" dirty="0">
                <a:latin typeface="+mn-lt"/>
                <a:cs typeface="Arial"/>
              </a:rPr>
              <a:t> </a:t>
            </a:r>
            <a:r>
              <a:rPr sz="1600" spc="-5" dirty="0">
                <a:latin typeface="+mn-lt"/>
                <a:cs typeface="Arial MT"/>
              </a:rPr>
              <a:t>giving</a:t>
            </a:r>
            <a:r>
              <a:rPr sz="1600" spc="-20" dirty="0">
                <a:latin typeface="+mn-lt"/>
                <a:cs typeface="Arial MT"/>
              </a:rPr>
              <a:t> </a:t>
            </a:r>
            <a:r>
              <a:rPr sz="1600" dirty="0">
                <a:latin typeface="+mn-lt"/>
                <a:cs typeface="Arial MT"/>
              </a:rPr>
              <a:t>outer</a:t>
            </a:r>
            <a:r>
              <a:rPr sz="1600" spc="-10" dirty="0">
                <a:latin typeface="+mn-lt"/>
                <a:cs typeface="Arial MT"/>
              </a:rPr>
              <a:t> </a:t>
            </a:r>
            <a:r>
              <a:rPr sz="1600" dirty="0">
                <a:latin typeface="+mn-lt"/>
                <a:cs typeface="Arial MT"/>
              </a:rPr>
              <a:t>product</a:t>
            </a:r>
            <a:r>
              <a:rPr sz="1600" spc="-15" dirty="0">
                <a:latin typeface="+mn-lt"/>
                <a:cs typeface="Arial MT"/>
              </a:rPr>
              <a:t> </a:t>
            </a:r>
            <a:r>
              <a:rPr sz="1600" dirty="0">
                <a:latin typeface="+mn-lt"/>
                <a:cs typeface="Arial MT"/>
              </a:rPr>
              <a:t>of</a:t>
            </a:r>
            <a:r>
              <a:rPr sz="1600" spc="-15" dirty="0">
                <a:latin typeface="+mn-lt"/>
                <a:cs typeface="Arial MT"/>
              </a:rPr>
              <a:t> </a:t>
            </a:r>
            <a:r>
              <a:rPr sz="1600" dirty="0">
                <a:latin typeface="+mn-lt"/>
                <a:cs typeface="Arial MT"/>
              </a:rPr>
              <a:t>features:</a:t>
            </a:r>
          </a:p>
        </p:txBody>
      </p:sp>
      <p:pic>
        <p:nvPicPr>
          <p:cNvPr id="13" name="object 5">
            <a:extLst>
              <a:ext uri="{FF2B5EF4-FFF2-40B4-BE49-F238E27FC236}">
                <a16:creationId xmlns:a16="http://schemas.microsoft.com/office/drawing/2014/main" id="{D9E46784-A565-5118-1D53-E548C9477BFE}"/>
              </a:ext>
            </a:extLst>
          </p:cNvPr>
          <p:cNvPicPr/>
          <p:nvPr/>
        </p:nvPicPr>
        <p:blipFill>
          <a:blip r:embed="rId5" cstate="print"/>
          <a:stretch>
            <a:fillRect/>
          </a:stretch>
        </p:blipFill>
        <p:spPr>
          <a:xfrm>
            <a:off x="394984" y="3578289"/>
            <a:ext cx="1671159" cy="583705"/>
          </a:xfrm>
          <a:prstGeom prst="rect">
            <a:avLst/>
          </a:prstGeom>
        </p:spPr>
      </p:pic>
      <p:sp>
        <p:nvSpPr>
          <p:cNvPr id="14" name="文本框 13">
            <a:extLst>
              <a:ext uri="{FF2B5EF4-FFF2-40B4-BE49-F238E27FC236}">
                <a16:creationId xmlns:a16="http://schemas.microsoft.com/office/drawing/2014/main" id="{3F94BEB2-5E9E-C7CD-626A-917F75977D3E}"/>
              </a:ext>
            </a:extLst>
          </p:cNvPr>
          <p:cNvSpPr txBox="1"/>
          <p:nvPr/>
        </p:nvSpPr>
        <p:spPr>
          <a:xfrm>
            <a:off x="1838407" y="3583935"/>
            <a:ext cx="2174034" cy="369332"/>
          </a:xfrm>
          <a:prstGeom prst="rect">
            <a:avLst/>
          </a:prstGeom>
          <a:noFill/>
        </p:spPr>
        <p:txBody>
          <a:bodyPr wrap="square">
            <a:spAutoFit/>
          </a:bodyPr>
          <a:lstStyle/>
          <a:p>
            <a:pPr marL="305435" algn="ctr">
              <a:lnSpc>
                <a:spcPct val="100000"/>
              </a:lnSpc>
            </a:pPr>
            <a:r>
              <a:rPr lang="en-US" altLang="zh-CN" sz="1800" dirty="0">
                <a:cs typeface="Arial" panose="020B0604020202020204" pitchFamily="34" charset="0"/>
              </a:rPr>
              <a:t>(shape</a:t>
            </a:r>
            <a:r>
              <a:rPr lang="en-US" altLang="zh-CN" sz="1800" spc="-25" dirty="0">
                <a:cs typeface="Arial" panose="020B0604020202020204" pitchFamily="34" charset="0"/>
              </a:rPr>
              <a:t> </a:t>
            </a:r>
            <a:r>
              <a:rPr lang="en-US" altLang="zh-CN" sz="1800" spc="-5" dirty="0">
                <a:cs typeface="Arial" panose="020B0604020202020204" pitchFamily="34" charset="0"/>
              </a:rPr>
              <a:t>C</a:t>
            </a:r>
            <a:r>
              <a:rPr lang="en-US" altLang="zh-CN" sz="1800" spc="-7" baseline="-12345" dirty="0">
                <a:cs typeface="Arial" panose="020B0604020202020204" pitchFamily="34" charset="0"/>
              </a:rPr>
              <a:t>i</a:t>
            </a:r>
            <a:r>
              <a:rPr lang="en-US" altLang="zh-CN" sz="1800" spc="120" baseline="-12345" dirty="0">
                <a:cs typeface="Arial" panose="020B0604020202020204" pitchFamily="34" charset="0"/>
              </a:rPr>
              <a:t> </a:t>
            </a:r>
            <a:r>
              <a:rPr lang="en-US" altLang="zh-CN" sz="1800" dirty="0">
                <a:cs typeface="Arial" panose="020B0604020202020204" pitchFamily="34" charset="0"/>
              </a:rPr>
              <a:t>×</a:t>
            </a:r>
            <a:r>
              <a:rPr lang="en-US" altLang="zh-CN" sz="1800" spc="-20" dirty="0">
                <a:cs typeface="Arial" panose="020B0604020202020204" pitchFamily="34" charset="0"/>
              </a:rPr>
              <a:t> </a:t>
            </a:r>
            <a:r>
              <a:rPr lang="en-US" altLang="zh-CN" sz="1800" spc="-10" dirty="0">
                <a:cs typeface="Arial" panose="020B0604020202020204" pitchFamily="34" charset="0"/>
              </a:rPr>
              <a:t>C</a:t>
            </a:r>
            <a:r>
              <a:rPr lang="en-US" altLang="zh-CN" sz="1800" spc="-15" baseline="-12345" dirty="0">
                <a:cs typeface="Arial" panose="020B0604020202020204" pitchFamily="34" charset="0"/>
              </a:rPr>
              <a:t>i</a:t>
            </a:r>
            <a:r>
              <a:rPr lang="en-US" altLang="zh-CN" sz="1800" spc="-10" dirty="0">
                <a:cs typeface="Arial" panose="020B0604020202020204" pitchFamily="34" charset="0"/>
              </a:rPr>
              <a:t>)</a:t>
            </a:r>
            <a:endParaRPr lang="en-US" altLang="zh-CN" sz="1800" dirty="0">
              <a:cs typeface="Arial" panose="020B0604020202020204" pitchFamily="34" charset="0"/>
            </a:endParaRPr>
          </a:p>
        </p:txBody>
      </p:sp>
      <p:sp>
        <p:nvSpPr>
          <p:cNvPr id="47" name="object 22">
            <a:extLst>
              <a:ext uri="{FF2B5EF4-FFF2-40B4-BE49-F238E27FC236}">
                <a16:creationId xmlns:a16="http://schemas.microsoft.com/office/drawing/2014/main" id="{0E2029A8-616B-4A84-7D40-CF621DDC5ABA}"/>
              </a:ext>
            </a:extLst>
          </p:cNvPr>
          <p:cNvSpPr txBox="1"/>
          <p:nvPr/>
        </p:nvSpPr>
        <p:spPr>
          <a:xfrm>
            <a:off x="3582261" y="6045864"/>
            <a:ext cx="6205657" cy="36356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Gatys, Ecker, and Bethge, “Texture Synthesis Using Convolutional Neural Networks”, NIPS 2015</a:t>
            </a:r>
          </a:p>
          <a:p>
            <a:r>
              <a:rPr dirty="0"/>
              <a:t>Figure copyright Leon Gatys, Alexander S. Ecker, and Matthias Bethge, 2015. Reproduced with permission.</a:t>
            </a:r>
          </a:p>
        </p:txBody>
      </p:sp>
    </p:spTree>
    <p:extLst>
      <p:ext uri="{BB962C8B-B14F-4D97-AF65-F5344CB8AC3E}">
        <p14:creationId xmlns:p14="http://schemas.microsoft.com/office/powerpoint/2010/main" val="2821786462"/>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618E2A02-A489-3AB4-E511-5A529A85B8D7}"/>
              </a:ext>
            </a:extLst>
          </p:cNvPr>
          <p:cNvGrpSpPr/>
          <p:nvPr/>
        </p:nvGrpSpPr>
        <p:grpSpPr>
          <a:xfrm>
            <a:off x="880626" y="1367087"/>
            <a:ext cx="8185165" cy="4128355"/>
            <a:chOff x="230314" y="155164"/>
            <a:chExt cx="8812530" cy="4337587"/>
          </a:xfrm>
        </p:grpSpPr>
        <p:pic>
          <p:nvPicPr>
            <p:cNvPr id="32" name="object 3">
              <a:extLst>
                <a:ext uri="{FF2B5EF4-FFF2-40B4-BE49-F238E27FC236}">
                  <a16:creationId xmlns:a16="http://schemas.microsoft.com/office/drawing/2014/main" id="{84DAB829-9404-86DF-EFE8-B5ABB8ECD413}"/>
                </a:ext>
              </a:extLst>
            </p:cNvPr>
            <p:cNvPicPr/>
            <p:nvPr/>
          </p:nvPicPr>
          <p:blipFill>
            <a:blip r:embed="rId2" cstate="print"/>
            <a:stretch>
              <a:fillRect/>
            </a:stretch>
          </p:blipFill>
          <p:spPr>
            <a:xfrm>
              <a:off x="3432047" y="777239"/>
              <a:ext cx="5608320" cy="3715512"/>
            </a:xfrm>
            <a:prstGeom prst="rect">
              <a:avLst/>
            </a:prstGeom>
          </p:spPr>
        </p:pic>
        <p:grpSp>
          <p:nvGrpSpPr>
            <p:cNvPr id="33" name="object 7">
              <a:extLst>
                <a:ext uri="{FF2B5EF4-FFF2-40B4-BE49-F238E27FC236}">
                  <a16:creationId xmlns:a16="http://schemas.microsoft.com/office/drawing/2014/main" id="{A9D829A7-CB18-F3CD-DBE0-2353D8A69532}"/>
                </a:ext>
              </a:extLst>
            </p:cNvPr>
            <p:cNvGrpSpPr/>
            <p:nvPr/>
          </p:nvGrpSpPr>
          <p:grpSpPr>
            <a:xfrm>
              <a:off x="230314" y="155164"/>
              <a:ext cx="8812530" cy="4275992"/>
              <a:chOff x="230314" y="155164"/>
              <a:chExt cx="8812530" cy="4275992"/>
            </a:xfrm>
          </p:grpSpPr>
          <p:sp>
            <p:nvSpPr>
              <p:cNvPr id="34" name="object 8">
                <a:extLst>
                  <a:ext uri="{FF2B5EF4-FFF2-40B4-BE49-F238E27FC236}">
                    <a16:creationId xmlns:a16="http://schemas.microsoft.com/office/drawing/2014/main" id="{AB2695BA-7587-46D5-BA58-F04921F2E4DD}"/>
                  </a:ext>
                </a:extLst>
              </p:cNvPr>
              <p:cNvSpPr/>
              <p:nvPr/>
            </p:nvSpPr>
            <p:spPr>
              <a:xfrm>
                <a:off x="6614049" y="638425"/>
                <a:ext cx="892175" cy="393700"/>
              </a:xfrm>
              <a:custGeom>
                <a:avLst/>
                <a:gdLst/>
                <a:ahLst/>
                <a:cxnLst/>
                <a:rect l="l" t="t" r="r" b="b"/>
                <a:pathLst>
                  <a:path w="892175" h="393700">
                    <a:moveTo>
                      <a:pt x="891603" y="0"/>
                    </a:moveTo>
                    <a:lnTo>
                      <a:pt x="0" y="0"/>
                    </a:lnTo>
                    <a:lnTo>
                      <a:pt x="0" y="393598"/>
                    </a:lnTo>
                    <a:lnTo>
                      <a:pt x="891603" y="393598"/>
                    </a:lnTo>
                    <a:lnTo>
                      <a:pt x="891603" y="0"/>
                    </a:lnTo>
                    <a:close/>
                  </a:path>
                </a:pathLst>
              </a:custGeom>
              <a:solidFill>
                <a:srgbClr val="FFFFFF"/>
              </a:solidFill>
            </p:spPr>
            <p:txBody>
              <a:bodyPr wrap="square" lIns="0" tIns="0" rIns="0" bIns="0" rtlCol="0"/>
              <a:lstStyle/>
              <a:p>
                <a:endParaRPr/>
              </a:p>
            </p:txBody>
          </p:sp>
          <p:sp>
            <p:nvSpPr>
              <p:cNvPr id="35" name="object 9">
                <a:extLst>
                  <a:ext uri="{FF2B5EF4-FFF2-40B4-BE49-F238E27FC236}">
                    <a16:creationId xmlns:a16="http://schemas.microsoft.com/office/drawing/2014/main" id="{E0CAA9F8-63FD-D125-E180-F3C669AA7A7F}"/>
                  </a:ext>
                </a:extLst>
              </p:cNvPr>
              <p:cNvSpPr/>
              <p:nvPr/>
            </p:nvSpPr>
            <p:spPr>
              <a:xfrm>
                <a:off x="6614049" y="638425"/>
                <a:ext cx="891540" cy="393700"/>
              </a:xfrm>
              <a:custGeom>
                <a:avLst/>
                <a:gdLst/>
                <a:ahLst/>
                <a:cxnLst/>
                <a:rect l="l" t="t" r="r" b="b"/>
                <a:pathLst>
                  <a:path w="891540" h="393700">
                    <a:moveTo>
                      <a:pt x="0" y="0"/>
                    </a:moveTo>
                    <a:lnTo>
                      <a:pt x="891145" y="0"/>
                    </a:lnTo>
                    <a:lnTo>
                      <a:pt x="891145" y="393399"/>
                    </a:lnTo>
                    <a:lnTo>
                      <a:pt x="0" y="393399"/>
                    </a:lnTo>
                    <a:lnTo>
                      <a:pt x="0" y="0"/>
                    </a:lnTo>
                    <a:close/>
                  </a:path>
                </a:pathLst>
              </a:custGeom>
              <a:ln w="9520">
                <a:solidFill>
                  <a:srgbClr val="FFFFFF"/>
                </a:solidFill>
              </a:ln>
            </p:spPr>
            <p:txBody>
              <a:bodyPr wrap="square" lIns="0" tIns="0" rIns="0" bIns="0" rtlCol="0"/>
              <a:lstStyle/>
              <a:p>
                <a:endParaRPr/>
              </a:p>
            </p:txBody>
          </p:sp>
          <p:sp>
            <p:nvSpPr>
              <p:cNvPr id="36" name="object 10">
                <a:extLst>
                  <a:ext uri="{FF2B5EF4-FFF2-40B4-BE49-F238E27FC236}">
                    <a16:creationId xmlns:a16="http://schemas.microsoft.com/office/drawing/2014/main" id="{6EA5D6D5-89CC-A677-7CC1-9525D9F55B45}"/>
                  </a:ext>
                </a:extLst>
              </p:cNvPr>
              <p:cNvSpPr/>
              <p:nvPr/>
            </p:nvSpPr>
            <p:spPr>
              <a:xfrm>
                <a:off x="3470399" y="3612850"/>
                <a:ext cx="624205" cy="393700"/>
              </a:xfrm>
              <a:custGeom>
                <a:avLst/>
                <a:gdLst/>
                <a:ahLst/>
                <a:cxnLst/>
                <a:rect l="l" t="t" r="r" b="b"/>
                <a:pathLst>
                  <a:path w="624204" h="393700">
                    <a:moveTo>
                      <a:pt x="623697" y="0"/>
                    </a:moveTo>
                    <a:lnTo>
                      <a:pt x="0" y="0"/>
                    </a:lnTo>
                    <a:lnTo>
                      <a:pt x="0" y="393598"/>
                    </a:lnTo>
                    <a:lnTo>
                      <a:pt x="623697" y="393598"/>
                    </a:lnTo>
                    <a:lnTo>
                      <a:pt x="623697" y="0"/>
                    </a:lnTo>
                    <a:close/>
                  </a:path>
                </a:pathLst>
              </a:custGeom>
              <a:solidFill>
                <a:srgbClr val="FFFFFF"/>
              </a:solidFill>
            </p:spPr>
            <p:txBody>
              <a:bodyPr wrap="square" lIns="0" tIns="0" rIns="0" bIns="0" rtlCol="0"/>
              <a:lstStyle/>
              <a:p>
                <a:endParaRPr/>
              </a:p>
            </p:txBody>
          </p:sp>
          <p:sp>
            <p:nvSpPr>
              <p:cNvPr id="37" name="object 11">
                <a:extLst>
                  <a:ext uri="{FF2B5EF4-FFF2-40B4-BE49-F238E27FC236}">
                    <a16:creationId xmlns:a16="http://schemas.microsoft.com/office/drawing/2014/main" id="{613E4C3F-BA71-1A9D-3C4A-10861C87B07A}"/>
                  </a:ext>
                </a:extLst>
              </p:cNvPr>
              <p:cNvSpPr/>
              <p:nvPr/>
            </p:nvSpPr>
            <p:spPr>
              <a:xfrm>
                <a:off x="3470399" y="3612850"/>
                <a:ext cx="623570" cy="393700"/>
              </a:xfrm>
              <a:custGeom>
                <a:avLst/>
                <a:gdLst/>
                <a:ahLst/>
                <a:cxnLst/>
                <a:rect l="l" t="t" r="r" b="b"/>
                <a:pathLst>
                  <a:path w="623570" h="393700">
                    <a:moveTo>
                      <a:pt x="0" y="0"/>
                    </a:moveTo>
                    <a:lnTo>
                      <a:pt x="623381" y="0"/>
                    </a:lnTo>
                    <a:lnTo>
                      <a:pt x="623381" y="393399"/>
                    </a:lnTo>
                    <a:lnTo>
                      <a:pt x="0" y="393399"/>
                    </a:lnTo>
                    <a:lnTo>
                      <a:pt x="0" y="0"/>
                    </a:lnTo>
                    <a:close/>
                  </a:path>
                </a:pathLst>
              </a:custGeom>
              <a:ln w="9520">
                <a:solidFill>
                  <a:srgbClr val="FFFFFF"/>
                </a:solidFill>
              </a:ln>
            </p:spPr>
            <p:txBody>
              <a:bodyPr wrap="square" lIns="0" tIns="0" rIns="0" bIns="0" rtlCol="0"/>
              <a:lstStyle/>
              <a:p>
                <a:endParaRPr/>
              </a:p>
            </p:txBody>
          </p:sp>
          <p:sp>
            <p:nvSpPr>
              <p:cNvPr id="38" name="object 12">
                <a:extLst>
                  <a:ext uri="{FF2B5EF4-FFF2-40B4-BE49-F238E27FC236}">
                    <a16:creationId xmlns:a16="http://schemas.microsoft.com/office/drawing/2014/main" id="{108CD925-BD31-5E66-AC37-A25D85903FD1}"/>
                  </a:ext>
                </a:extLst>
              </p:cNvPr>
              <p:cNvSpPr/>
              <p:nvPr/>
            </p:nvSpPr>
            <p:spPr>
              <a:xfrm>
                <a:off x="5646050" y="3895200"/>
                <a:ext cx="1282700" cy="435609"/>
              </a:xfrm>
              <a:custGeom>
                <a:avLst/>
                <a:gdLst/>
                <a:ahLst/>
                <a:cxnLst/>
                <a:rect l="l" t="t" r="r" b="b"/>
                <a:pathLst>
                  <a:path w="1282700" h="435610">
                    <a:moveTo>
                      <a:pt x="1282496" y="0"/>
                    </a:moveTo>
                    <a:lnTo>
                      <a:pt x="0" y="0"/>
                    </a:lnTo>
                    <a:lnTo>
                      <a:pt x="0" y="435597"/>
                    </a:lnTo>
                    <a:lnTo>
                      <a:pt x="1282496" y="435597"/>
                    </a:lnTo>
                    <a:lnTo>
                      <a:pt x="1282496" y="0"/>
                    </a:lnTo>
                    <a:close/>
                  </a:path>
                </a:pathLst>
              </a:custGeom>
              <a:solidFill>
                <a:srgbClr val="FFFFFF"/>
              </a:solidFill>
            </p:spPr>
            <p:txBody>
              <a:bodyPr wrap="square" lIns="0" tIns="0" rIns="0" bIns="0" rtlCol="0"/>
              <a:lstStyle/>
              <a:p>
                <a:endParaRPr/>
              </a:p>
            </p:txBody>
          </p:sp>
          <p:sp>
            <p:nvSpPr>
              <p:cNvPr id="39" name="object 13">
                <a:extLst>
                  <a:ext uri="{FF2B5EF4-FFF2-40B4-BE49-F238E27FC236}">
                    <a16:creationId xmlns:a16="http://schemas.microsoft.com/office/drawing/2014/main" id="{78EAD84B-29B4-F12C-F20B-F81D8C925685}"/>
                  </a:ext>
                </a:extLst>
              </p:cNvPr>
              <p:cNvSpPr/>
              <p:nvPr/>
            </p:nvSpPr>
            <p:spPr>
              <a:xfrm>
                <a:off x="5646050" y="3895200"/>
                <a:ext cx="1282065" cy="435609"/>
              </a:xfrm>
              <a:custGeom>
                <a:avLst/>
                <a:gdLst/>
                <a:ahLst/>
                <a:cxnLst/>
                <a:rect l="l" t="t" r="r" b="b"/>
                <a:pathLst>
                  <a:path w="1282065" h="435610">
                    <a:moveTo>
                      <a:pt x="0" y="0"/>
                    </a:moveTo>
                    <a:lnTo>
                      <a:pt x="1281845" y="0"/>
                    </a:lnTo>
                    <a:lnTo>
                      <a:pt x="1281845" y="435377"/>
                    </a:lnTo>
                    <a:lnTo>
                      <a:pt x="0" y="435377"/>
                    </a:lnTo>
                    <a:lnTo>
                      <a:pt x="0" y="0"/>
                    </a:lnTo>
                    <a:close/>
                  </a:path>
                </a:pathLst>
              </a:custGeom>
              <a:ln w="9520">
                <a:solidFill>
                  <a:srgbClr val="FFFFFF"/>
                </a:solidFill>
              </a:ln>
            </p:spPr>
            <p:txBody>
              <a:bodyPr wrap="square" lIns="0" tIns="0" rIns="0" bIns="0" rtlCol="0"/>
              <a:lstStyle/>
              <a:p>
                <a:endParaRPr/>
              </a:p>
            </p:txBody>
          </p:sp>
          <p:sp>
            <p:nvSpPr>
              <p:cNvPr id="40" name="object 14">
                <a:extLst>
                  <a:ext uri="{FF2B5EF4-FFF2-40B4-BE49-F238E27FC236}">
                    <a16:creationId xmlns:a16="http://schemas.microsoft.com/office/drawing/2014/main" id="{466639A6-E40A-28D2-E7FB-F811D34C1176}"/>
                  </a:ext>
                </a:extLst>
              </p:cNvPr>
              <p:cNvSpPr/>
              <p:nvPr/>
            </p:nvSpPr>
            <p:spPr>
              <a:xfrm>
                <a:off x="6582250" y="3473175"/>
                <a:ext cx="484505" cy="348615"/>
              </a:xfrm>
              <a:custGeom>
                <a:avLst/>
                <a:gdLst/>
                <a:ahLst/>
                <a:cxnLst/>
                <a:rect l="l" t="t" r="r" b="b"/>
                <a:pathLst>
                  <a:path w="484504" h="348614">
                    <a:moveTo>
                      <a:pt x="483895" y="0"/>
                    </a:moveTo>
                    <a:lnTo>
                      <a:pt x="0" y="0"/>
                    </a:lnTo>
                    <a:lnTo>
                      <a:pt x="0" y="348602"/>
                    </a:lnTo>
                    <a:lnTo>
                      <a:pt x="483895" y="348602"/>
                    </a:lnTo>
                    <a:lnTo>
                      <a:pt x="483895" y="0"/>
                    </a:lnTo>
                    <a:close/>
                  </a:path>
                </a:pathLst>
              </a:custGeom>
              <a:solidFill>
                <a:srgbClr val="FFFFFF"/>
              </a:solidFill>
            </p:spPr>
            <p:txBody>
              <a:bodyPr wrap="square" lIns="0" tIns="0" rIns="0" bIns="0" rtlCol="0"/>
              <a:lstStyle/>
              <a:p>
                <a:endParaRPr/>
              </a:p>
            </p:txBody>
          </p:sp>
          <p:sp>
            <p:nvSpPr>
              <p:cNvPr id="41" name="object 15">
                <a:extLst>
                  <a:ext uri="{FF2B5EF4-FFF2-40B4-BE49-F238E27FC236}">
                    <a16:creationId xmlns:a16="http://schemas.microsoft.com/office/drawing/2014/main" id="{181E2354-4513-D3BC-4711-BD88F10DF51E}"/>
                  </a:ext>
                </a:extLst>
              </p:cNvPr>
              <p:cNvSpPr/>
              <p:nvPr/>
            </p:nvSpPr>
            <p:spPr>
              <a:xfrm>
                <a:off x="6582250" y="3473175"/>
                <a:ext cx="483870" cy="348615"/>
              </a:xfrm>
              <a:custGeom>
                <a:avLst/>
                <a:gdLst/>
                <a:ahLst/>
                <a:cxnLst/>
                <a:rect l="l" t="t" r="r" b="b"/>
                <a:pathLst>
                  <a:path w="483870" h="348614">
                    <a:moveTo>
                      <a:pt x="0" y="0"/>
                    </a:moveTo>
                    <a:lnTo>
                      <a:pt x="483653" y="0"/>
                    </a:lnTo>
                    <a:lnTo>
                      <a:pt x="483653" y="348422"/>
                    </a:lnTo>
                    <a:lnTo>
                      <a:pt x="0" y="348422"/>
                    </a:lnTo>
                    <a:lnTo>
                      <a:pt x="0" y="0"/>
                    </a:lnTo>
                    <a:close/>
                  </a:path>
                </a:pathLst>
              </a:custGeom>
              <a:ln w="9520">
                <a:solidFill>
                  <a:srgbClr val="FFFFFF"/>
                </a:solidFill>
              </a:ln>
            </p:spPr>
            <p:txBody>
              <a:bodyPr wrap="square" lIns="0" tIns="0" rIns="0" bIns="0" rtlCol="0"/>
              <a:lstStyle/>
              <a:p>
                <a:endParaRPr/>
              </a:p>
            </p:txBody>
          </p:sp>
          <p:sp>
            <p:nvSpPr>
              <p:cNvPr id="43" name="object 17">
                <a:extLst>
                  <a:ext uri="{FF2B5EF4-FFF2-40B4-BE49-F238E27FC236}">
                    <a16:creationId xmlns:a16="http://schemas.microsoft.com/office/drawing/2014/main" id="{E8138A88-FA9A-538A-C235-5BADE7709771}"/>
                  </a:ext>
                </a:extLst>
              </p:cNvPr>
              <p:cNvSpPr/>
              <p:nvPr/>
            </p:nvSpPr>
            <p:spPr>
              <a:xfrm>
                <a:off x="7058352" y="155164"/>
                <a:ext cx="1407795" cy="582295"/>
              </a:xfrm>
              <a:custGeom>
                <a:avLst/>
                <a:gdLst/>
                <a:ahLst/>
                <a:cxnLst/>
                <a:rect l="l" t="t" r="r" b="b"/>
                <a:pathLst>
                  <a:path w="1407795" h="582295">
                    <a:moveTo>
                      <a:pt x="0" y="0"/>
                    </a:moveTo>
                    <a:lnTo>
                      <a:pt x="1407376" y="0"/>
                    </a:lnTo>
                    <a:lnTo>
                      <a:pt x="1407376" y="581928"/>
                    </a:lnTo>
                    <a:lnTo>
                      <a:pt x="0" y="581928"/>
                    </a:lnTo>
                    <a:lnTo>
                      <a:pt x="0" y="0"/>
                    </a:lnTo>
                    <a:close/>
                  </a:path>
                </a:pathLst>
              </a:custGeom>
              <a:ln w="9520">
                <a:solidFill>
                  <a:srgbClr val="FFFFFF"/>
                </a:solidFill>
              </a:ln>
            </p:spPr>
            <p:txBody>
              <a:bodyPr wrap="square" lIns="0" tIns="0" rIns="0" bIns="0" rtlCol="0"/>
              <a:lstStyle/>
              <a:p>
                <a:endParaRPr/>
              </a:p>
            </p:txBody>
          </p:sp>
          <p:sp>
            <p:nvSpPr>
              <p:cNvPr id="45" name="object 19">
                <a:extLst>
                  <a:ext uri="{FF2B5EF4-FFF2-40B4-BE49-F238E27FC236}">
                    <a16:creationId xmlns:a16="http://schemas.microsoft.com/office/drawing/2014/main" id="{AE95A1DA-350F-1D43-B99D-3E2234F2A41A}"/>
                  </a:ext>
                </a:extLst>
              </p:cNvPr>
              <p:cNvSpPr/>
              <p:nvPr/>
            </p:nvSpPr>
            <p:spPr>
              <a:xfrm>
                <a:off x="4730058" y="176715"/>
                <a:ext cx="2035175" cy="539115"/>
              </a:xfrm>
              <a:custGeom>
                <a:avLst/>
                <a:gdLst/>
                <a:ahLst/>
                <a:cxnLst/>
                <a:rect l="l" t="t" r="r" b="b"/>
                <a:pathLst>
                  <a:path w="2035175" h="539115">
                    <a:moveTo>
                      <a:pt x="0" y="0"/>
                    </a:moveTo>
                    <a:lnTo>
                      <a:pt x="2035017" y="0"/>
                    </a:lnTo>
                    <a:lnTo>
                      <a:pt x="2035017" y="538850"/>
                    </a:lnTo>
                    <a:lnTo>
                      <a:pt x="0" y="538850"/>
                    </a:lnTo>
                    <a:lnTo>
                      <a:pt x="0" y="0"/>
                    </a:lnTo>
                    <a:close/>
                  </a:path>
                </a:pathLst>
              </a:custGeom>
              <a:ln w="9520">
                <a:solidFill>
                  <a:srgbClr val="FFFFFF"/>
                </a:solidFill>
              </a:ln>
            </p:spPr>
            <p:txBody>
              <a:bodyPr wrap="square" lIns="0" tIns="0" rIns="0" bIns="0" rtlCol="0"/>
              <a:lstStyle/>
              <a:p>
                <a:endParaRPr/>
              </a:p>
            </p:txBody>
          </p:sp>
          <p:sp>
            <p:nvSpPr>
              <p:cNvPr id="46" name="object 20">
                <a:extLst>
                  <a:ext uri="{FF2B5EF4-FFF2-40B4-BE49-F238E27FC236}">
                    <a16:creationId xmlns:a16="http://schemas.microsoft.com/office/drawing/2014/main" id="{CE5C8936-3614-9E38-9A0A-29FDD65C5612}"/>
                  </a:ext>
                </a:extLst>
              </p:cNvPr>
              <p:cNvSpPr/>
              <p:nvPr/>
            </p:nvSpPr>
            <p:spPr>
              <a:xfrm>
                <a:off x="230314" y="1199006"/>
                <a:ext cx="8812530" cy="3232150"/>
              </a:xfrm>
              <a:custGeom>
                <a:avLst/>
                <a:gdLst/>
                <a:ahLst/>
                <a:cxnLst/>
                <a:rect l="l" t="t" r="r" b="b"/>
                <a:pathLst>
                  <a:path w="8812530" h="3232150">
                    <a:moveTo>
                      <a:pt x="3203105" y="2495575"/>
                    </a:moveTo>
                    <a:lnTo>
                      <a:pt x="0" y="2495575"/>
                    </a:lnTo>
                    <a:lnTo>
                      <a:pt x="0" y="3131870"/>
                    </a:lnTo>
                    <a:lnTo>
                      <a:pt x="3203105" y="3131870"/>
                    </a:lnTo>
                    <a:lnTo>
                      <a:pt x="3203105" y="2495575"/>
                    </a:lnTo>
                    <a:close/>
                  </a:path>
                  <a:path w="8812530" h="3232150">
                    <a:moveTo>
                      <a:pt x="6918376" y="1729054"/>
                    </a:moveTo>
                    <a:lnTo>
                      <a:pt x="6328575" y="1729054"/>
                    </a:lnTo>
                    <a:lnTo>
                      <a:pt x="6328575" y="1973249"/>
                    </a:lnTo>
                    <a:lnTo>
                      <a:pt x="6918376" y="1973249"/>
                    </a:lnTo>
                    <a:lnTo>
                      <a:pt x="6918376" y="1729054"/>
                    </a:lnTo>
                    <a:close/>
                  </a:path>
                  <a:path w="8812530" h="3232150">
                    <a:moveTo>
                      <a:pt x="7134682" y="1183894"/>
                    </a:moveTo>
                    <a:lnTo>
                      <a:pt x="6328575" y="1183894"/>
                    </a:lnTo>
                    <a:lnTo>
                      <a:pt x="6328575" y="1428089"/>
                    </a:lnTo>
                    <a:lnTo>
                      <a:pt x="7134682" y="1428089"/>
                    </a:lnTo>
                    <a:lnTo>
                      <a:pt x="7134682" y="1183894"/>
                    </a:lnTo>
                    <a:close/>
                  </a:path>
                  <a:path w="8812530" h="3232150">
                    <a:moveTo>
                      <a:pt x="7158025" y="570953"/>
                    </a:moveTo>
                    <a:lnTo>
                      <a:pt x="6351930" y="570953"/>
                    </a:lnTo>
                    <a:lnTo>
                      <a:pt x="6351930" y="815149"/>
                    </a:lnTo>
                    <a:lnTo>
                      <a:pt x="7158025" y="815149"/>
                    </a:lnTo>
                    <a:lnTo>
                      <a:pt x="7158025" y="570953"/>
                    </a:lnTo>
                    <a:close/>
                  </a:path>
                  <a:path w="8812530" h="3232150">
                    <a:moveTo>
                      <a:pt x="7823124" y="1844967"/>
                    </a:moveTo>
                    <a:lnTo>
                      <a:pt x="7158025" y="1844967"/>
                    </a:lnTo>
                    <a:lnTo>
                      <a:pt x="7158025" y="2089162"/>
                    </a:lnTo>
                    <a:lnTo>
                      <a:pt x="7823124" y="2089162"/>
                    </a:lnTo>
                    <a:lnTo>
                      <a:pt x="7823124" y="1844967"/>
                    </a:lnTo>
                    <a:close/>
                  </a:path>
                  <a:path w="8812530" h="3232150">
                    <a:moveTo>
                      <a:pt x="7823124" y="132080"/>
                    </a:moveTo>
                    <a:lnTo>
                      <a:pt x="7324826" y="132080"/>
                    </a:lnTo>
                    <a:lnTo>
                      <a:pt x="7324826" y="0"/>
                    </a:lnTo>
                    <a:lnTo>
                      <a:pt x="6383731" y="0"/>
                    </a:lnTo>
                    <a:lnTo>
                      <a:pt x="6383731" y="393598"/>
                    </a:lnTo>
                    <a:lnTo>
                      <a:pt x="7324826" y="393598"/>
                    </a:lnTo>
                    <a:lnTo>
                      <a:pt x="7324826" y="376275"/>
                    </a:lnTo>
                    <a:lnTo>
                      <a:pt x="7823124" y="376275"/>
                    </a:lnTo>
                    <a:lnTo>
                      <a:pt x="7823124" y="132080"/>
                    </a:lnTo>
                    <a:close/>
                  </a:path>
                  <a:path w="8812530" h="3232150">
                    <a:moveTo>
                      <a:pt x="7864627" y="1326870"/>
                    </a:moveTo>
                    <a:lnTo>
                      <a:pt x="7199528" y="1326870"/>
                    </a:lnTo>
                    <a:lnTo>
                      <a:pt x="7199528" y="1571066"/>
                    </a:lnTo>
                    <a:lnTo>
                      <a:pt x="7864627" y="1571066"/>
                    </a:lnTo>
                    <a:lnTo>
                      <a:pt x="7864627" y="1326870"/>
                    </a:lnTo>
                    <a:close/>
                  </a:path>
                  <a:path w="8812530" h="3232150">
                    <a:moveTo>
                      <a:pt x="7890154" y="729475"/>
                    </a:moveTo>
                    <a:lnTo>
                      <a:pt x="7225055" y="729475"/>
                    </a:lnTo>
                    <a:lnTo>
                      <a:pt x="7225055" y="973670"/>
                    </a:lnTo>
                    <a:lnTo>
                      <a:pt x="7890154" y="973670"/>
                    </a:lnTo>
                    <a:lnTo>
                      <a:pt x="7890154" y="729475"/>
                    </a:lnTo>
                    <a:close/>
                  </a:path>
                  <a:path w="8812530" h="3232150">
                    <a:moveTo>
                      <a:pt x="8812454" y="2383129"/>
                    </a:moveTo>
                    <a:lnTo>
                      <a:pt x="7799781" y="2383129"/>
                    </a:lnTo>
                    <a:lnTo>
                      <a:pt x="7799781" y="2363076"/>
                    </a:lnTo>
                    <a:lnTo>
                      <a:pt x="7134682" y="2363076"/>
                    </a:lnTo>
                    <a:lnTo>
                      <a:pt x="7134682" y="2669070"/>
                    </a:lnTo>
                    <a:lnTo>
                      <a:pt x="7719860" y="2669070"/>
                    </a:lnTo>
                    <a:lnTo>
                      <a:pt x="7719860" y="3232124"/>
                    </a:lnTo>
                    <a:lnTo>
                      <a:pt x="8812454" y="3232124"/>
                    </a:lnTo>
                    <a:lnTo>
                      <a:pt x="8812454" y="2383129"/>
                    </a:lnTo>
                    <a:close/>
                  </a:path>
                </a:pathLst>
              </a:custGeom>
              <a:solidFill>
                <a:srgbClr val="FFFFFF"/>
              </a:solidFill>
            </p:spPr>
            <p:txBody>
              <a:bodyPr wrap="square" lIns="0" tIns="0" rIns="0" bIns="0" rtlCol="0"/>
              <a:lstStyle/>
              <a:p>
                <a:endParaRPr/>
              </a:p>
            </p:txBody>
          </p:sp>
        </p:grpSp>
      </p:grpSp>
      <p:sp>
        <p:nvSpPr>
          <p:cNvPr id="2" name="标题 1">
            <a:extLst>
              <a:ext uri="{FF2B5EF4-FFF2-40B4-BE49-F238E27FC236}">
                <a16:creationId xmlns:a16="http://schemas.microsoft.com/office/drawing/2014/main" id="{C0AB4137-C206-F2DF-5EC0-727716C35B71}"/>
              </a:ext>
            </a:extLst>
          </p:cNvPr>
          <p:cNvSpPr>
            <a:spLocks noGrp="1"/>
          </p:cNvSpPr>
          <p:nvPr>
            <p:ph type="title"/>
          </p:nvPr>
        </p:nvSpPr>
        <p:spPr/>
        <p:txBody>
          <a:bodyPr/>
          <a:lstStyle/>
          <a:p>
            <a:r>
              <a:rPr lang="en-US" altLang="zh-CN" sz="2800" dirty="0"/>
              <a:t>Neural</a:t>
            </a:r>
            <a:r>
              <a:rPr lang="en-US" altLang="zh-CN" sz="2800" spc="-35" dirty="0"/>
              <a:t> </a:t>
            </a:r>
            <a:r>
              <a:rPr lang="en-US" altLang="zh-CN" sz="2800" dirty="0"/>
              <a:t>Texture</a:t>
            </a:r>
            <a:r>
              <a:rPr lang="en-US" altLang="zh-CN" sz="2800" spc="-30" dirty="0"/>
              <a:t> </a:t>
            </a:r>
            <a:r>
              <a:rPr lang="en-US" altLang="zh-CN" sz="2800" dirty="0"/>
              <a:t>Synthesis</a:t>
            </a:r>
            <a:endParaRPr lang="zh-CN" altLang="en-US" dirty="0"/>
          </a:p>
        </p:txBody>
      </p:sp>
      <p:sp>
        <p:nvSpPr>
          <p:cNvPr id="4" name="object 4">
            <a:extLst>
              <a:ext uri="{FF2B5EF4-FFF2-40B4-BE49-F238E27FC236}">
                <a16:creationId xmlns:a16="http://schemas.microsoft.com/office/drawing/2014/main" id="{A8DA45D0-2AC8-710B-325C-AFD80E6FDE19}"/>
              </a:ext>
            </a:extLst>
          </p:cNvPr>
          <p:cNvSpPr txBox="1"/>
          <p:nvPr/>
        </p:nvSpPr>
        <p:spPr>
          <a:xfrm>
            <a:off x="357158" y="1284160"/>
            <a:ext cx="3813626" cy="2228815"/>
          </a:xfrm>
          <a:prstGeom prst="rect">
            <a:avLst/>
          </a:prstGeom>
        </p:spPr>
        <p:txBody>
          <a:bodyPr vert="horz" wrap="square" lIns="0" tIns="12700" rIns="0" bIns="0" rtlCol="0">
            <a:spAutoFit/>
          </a:bodyPr>
          <a:lstStyle/>
          <a:p>
            <a:pPr marL="311150" marR="119380" indent="-311150">
              <a:spcBef>
                <a:spcPts val="100"/>
              </a:spcBef>
              <a:buAutoNum type="arabicPeriod"/>
              <a:tabLst>
                <a:tab pos="311150" algn="l"/>
                <a:tab pos="311785" algn="l"/>
              </a:tabLst>
            </a:pPr>
            <a:r>
              <a:rPr sz="1600" spc="-5" dirty="0">
                <a:cs typeface="Arial" panose="020B0604020202020204" pitchFamily="34" charset="0"/>
              </a:rPr>
              <a:t>Pretrain </a:t>
            </a:r>
            <a:r>
              <a:rPr sz="1600" dirty="0">
                <a:cs typeface="Arial" panose="020B0604020202020204" pitchFamily="34" charset="0"/>
              </a:rPr>
              <a:t>a </a:t>
            </a:r>
            <a:r>
              <a:rPr sz="1600" spc="-5" dirty="0">
                <a:cs typeface="Arial" panose="020B0604020202020204" pitchFamily="34" charset="0"/>
              </a:rPr>
              <a:t>CNN </a:t>
            </a:r>
            <a:r>
              <a:rPr sz="1600" dirty="0">
                <a:cs typeface="Arial" panose="020B0604020202020204" pitchFamily="34" charset="0"/>
              </a:rPr>
              <a:t>on </a:t>
            </a:r>
            <a:r>
              <a:rPr sz="1600" spc="-5" dirty="0">
                <a:cs typeface="Arial" panose="020B0604020202020204" pitchFamily="34" charset="0"/>
              </a:rPr>
              <a:t>ImageNet </a:t>
            </a:r>
            <a:r>
              <a:rPr sz="1600" dirty="0">
                <a:cs typeface="Arial" panose="020B0604020202020204" pitchFamily="34" charset="0"/>
              </a:rPr>
              <a:t>(VGG-19)</a:t>
            </a:r>
          </a:p>
          <a:p>
            <a:pPr marL="311150" marR="81280" indent="-311150">
              <a:buAutoNum type="arabicPeriod"/>
              <a:tabLst>
                <a:tab pos="311150" algn="l"/>
                <a:tab pos="311785" algn="l"/>
              </a:tabLst>
            </a:pPr>
            <a:r>
              <a:rPr sz="1600" spc="-5" dirty="0">
                <a:cs typeface="Arial" panose="020B0604020202020204" pitchFamily="34" charset="0"/>
              </a:rPr>
              <a:t>Run</a:t>
            </a:r>
            <a:r>
              <a:rPr sz="1600" spc="-10" dirty="0">
                <a:cs typeface="Arial" panose="020B0604020202020204" pitchFamily="34" charset="0"/>
              </a:rPr>
              <a:t> </a:t>
            </a:r>
            <a:r>
              <a:rPr sz="1600" spc="-5" dirty="0">
                <a:cs typeface="Arial" panose="020B0604020202020204" pitchFamily="34" charset="0"/>
              </a:rPr>
              <a:t>input </a:t>
            </a:r>
            <a:r>
              <a:rPr sz="1600" dirty="0">
                <a:cs typeface="Arial" panose="020B0604020202020204" pitchFamily="34" charset="0"/>
              </a:rPr>
              <a:t>texture</a:t>
            </a:r>
            <a:r>
              <a:rPr sz="1600" spc="-10" dirty="0">
                <a:cs typeface="Arial" panose="020B0604020202020204" pitchFamily="34" charset="0"/>
              </a:rPr>
              <a:t> </a:t>
            </a:r>
            <a:r>
              <a:rPr sz="1600" spc="-5" dirty="0">
                <a:cs typeface="Arial" panose="020B0604020202020204" pitchFamily="34" charset="0"/>
              </a:rPr>
              <a:t>forward </a:t>
            </a:r>
            <a:r>
              <a:rPr sz="1600" dirty="0">
                <a:cs typeface="Arial" panose="020B0604020202020204" pitchFamily="34" charset="0"/>
              </a:rPr>
              <a:t>through</a:t>
            </a:r>
            <a:r>
              <a:rPr sz="1600" spc="-5" dirty="0">
                <a:cs typeface="Arial" panose="020B0604020202020204" pitchFamily="34" charset="0"/>
              </a:rPr>
              <a:t> CNN,</a:t>
            </a:r>
            <a:r>
              <a:rPr lang="en-US" sz="1600" spc="-5" dirty="0">
                <a:cs typeface="Arial" panose="020B0604020202020204" pitchFamily="34" charset="0"/>
              </a:rPr>
              <a:t> </a:t>
            </a:r>
            <a:r>
              <a:rPr sz="1600" dirty="0">
                <a:cs typeface="Arial" panose="020B0604020202020204" pitchFamily="34" charset="0"/>
              </a:rPr>
              <a:t>record</a:t>
            </a:r>
            <a:r>
              <a:rPr sz="1600" spc="-5" dirty="0">
                <a:cs typeface="Arial" panose="020B0604020202020204" pitchFamily="34" charset="0"/>
              </a:rPr>
              <a:t> activations</a:t>
            </a:r>
            <a:r>
              <a:rPr sz="1600" dirty="0">
                <a:cs typeface="Arial" panose="020B0604020202020204" pitchFamily="34" charset="0"/>
              </a:rPr>
              <a:t> on</a:t>
            </a:r>
            <a:r>
              <a:rPr lang="en-US" sz="1600" dirty="0">
                <a:cs typeface="Arial" panose="020B0604020202020204" pitchFamily="34" charset="0"/>
              </a:rPr>
              <a:t> </a:t>
            </a:r>
            <a:r>
              <a:rPr sz="1600" dirty="0">
                <a:cs typeface="Arial" panose="020B0604020202020204" pitchFamily="34" charset="0"/>
              </a:rPr>
              <a:t>every</a:t>
            </a:r>
            <a:r>
              <a:rPr sz="1600" spc="-5" dirty="0">
                <a:cs typeface="Arial" panose="020B0604020202020204" pitchFamily="34" charset="0"/>
              </a:rPr>
              <a:t> layer;</a:t>
            </a:r>
            <a:r>
              <a:rPr sz="1600" dirty="0">
                <a:cs typeface="Arial" panose="020B0604020202020204" pitchFamily="34" charset="0"/>
              </a:rPr>
              <a:t> </a:t>
            </a:r>
            <a:r>
              <a:rPr sz="1600" spc="-5" dirty="0">
                <a:cs typeface="Arial" panose="020B0604020202020204" pitchFamily="34" charset="0"/>
              </a:rPr>
              <a:t>layer</a:t>
            </a:r>
            <a:r>
              <a:rPr sz="1600" spc="5" dirty="0">
                <a:cs typeface="Arial" panose="020B0604020202020204" pitchFamily="34" charset="0"/>
              </a:rPr>
              <a:t> </a:t>
            </a:r>
            <a:r>
              <a:rPr sz="1600" dirty="0">
                <a:cs typeface="Arial" panose="020B0604020202020204" pitchFamily="34" charset="0"/>
              </a:rPr>
              <a:t>i </a:t>
            </a:r>
            <a:r>
              <a:rPr sz="1600" spc="-350" dirty="0">
                <a:cs typeface="Arial" panose="020B0604020202020204" pitchFamily="34" charset="0"/>
              </a:rPr>
              <a:t> </a:t>
            </a:r>
            <a:r>
              <a:rPr sz="1600" spc="-5" dirty="0">
                <a:cs typeface="Arial" panose="020B0604020202020204" pitchFamily="34" charset="0"/>
              </a:rPr>
              <a:t>gives</a:t>
            </a:r>
            <a:r>
              <a:rPr sz="1600" spc="-10" dirty="0">
                <a:cs typeface="Arial" panose="020B0604020202020204" pitchFamily="34" charset="0"/>
              </a:rPr>
              <a:t> </a:t>
            </a:r>
            <a:r>
              <a:rPr sz="1600" dirty="0">
                <a:cs typeface="Arial" panose="020B0604020202020204" pitchFamily="34" charset="0"/>
              </a:rPr>
              <a:t>feature</a:t>
            </a:r>
            <a:r>
              <a:rPr sz="1600" spc="-5" dirty="0">
                <a:cs typeface="Arial" panose="020B0604020202020204" pitchFamily="34" charset="0"/>
              </a:rPr>
              <a:t> </a:t>
            </a:r>
            <a:r>
              <a:rPr sz="1600" dirty="0">
                <a:cs typeface="Arial" panose="020B0604020202020204" pitchFamily="34" charset="0"/>
              </a:rPr>
              <a:t>map</a:t>
            </a:r>
            <a:r>
              <a:rPr sz="1600" spc="-5" dirty="0">
                <a:cs typeface="Arial" panose="020B0604020202020204" pitchFamily="34" charset="0"/>
              </a:rPr>
              <a:t> </a:t>
            </a:r>
            <a:r>
              <a:rPr sz="1600" dirty="0">
                <a:cs typeface="Arial" panose="020B0604020202020204" pitchFamily="34" charset="0"/>
              </a:rPr>
              <a:t>of</a:t>
            </a:r>
            <a:r>
              <a:rPr sz="1600" spc="-10" dirty="0">
                <a:cs typeface="Arial" panose="020B0604020202020204" pitchFamily="34" charset="0"/>
              </a:rPr>
              <a:t> </a:t>
            </a:r>
            <a:r>
              <a:rPr sz="1600" dirty="0">
                <a:cs typeface="Arial" panose="020B0604020202020204" pitchFamily="34" charset="0"/>
              </a:rPr>
              <a:t>shape</a:t>
            </a:r>
            <a:r>
              <a:rPr sz="1600" spc="-5" dirty="0">
                <a:cs typeface="Arial" panose="020B0604020202020204" pitchFamily="34" charset="0"/>
              </a:rPr>
              <a:t> C</a:t>
            </a:r>
            <a:r>
              <a:rPr sz="1600" spc="-7" baseline="-12345" dirty="0">
                <a:cs typeface="Arial" panose="020B0604020202020204" pitchFamily="34" charset="0"/>
              </a:rPr>
              <a:t>i</a:t>
            </a:r>
            <a:r>
              <a:rPr sz="1600" spc="142" baseline="-12345" dirty="0">
                <a:cs typeface="Arial" panose="020B0604020202020204" pitchFamily="34" charset="0"/>
              </a:rPr>
              <a:t> </a:t>
            </a:r>
            <a:r>
              <a:rPr sz="1600" dirty="0">
                <a:cs typeface="Arial" panose="020B0604020202020204" pitchFamily="34" charset="0"/>
              </a:rPr>
              <a:t>×</a:t>
            </a:r>
            <a:r>
              <a:rPr sz="1600" spc="-10" dirty="0">
                <a:cs typeface="Arial" panose="020B0604020202020204" pitchFamily="34" charset="0"/>
              </a:rPr>
              <a:t> </a:t>
            </a:r>
            <a:r>
              <a:rPr sz="1600" spc="-5" dirty="0">
                <a:cs typeface="Arial" panose="020B0604020202020204" pitchFamily="34" charset="0"/>
              </a:rPr>
              <a:t>H</a:t>
            </a:r>
            <a:r>
              <a:rPr sz="1600" spc="-7" baseline="-12345" dirty="0">
                <a:cs typeface="Arial" panose="020B0604020202020204" pitchFamily="34" charset="0"/>
              </a:rPr>
              <a:t>i</a:t>
            </a:r>
            <a:r>
              <a:rPr sz="1600" spc="142" baseline="-12345" dirty="0">
                <a:cs typeface="Arial" panose="020B0604020202020204" pitchFamily="34" charset="0"/>
              </a:rPr>
              <a:t> </a:t>
            </a:r>
            <a:r>
              <a:rPr sz="1600" dirty="0">
                <a:cs typeface="Arial" panose="020B0604020202020204" pitchFamily="34" charset="0"/>
              </a:rPr>
              <a:t>×</a:t>
            </a:r>
            <a:r>
              <a:rPr sz="1600" spc="-5" dirty="0">
                <a:cs typeface="Arial" panose="020B0604020202020204" pitchFamily="34" charset="0"/>
              </a:rPr>
              <a:t> W</a:t>
            </a:r>
            <a:r>
              <a:rPr sz="1600" spc="-7" baseline="-12345" dirty="0">
                <a:cs typeface="Arial" panose="020B0604020202020204" pitchFamily="34" charset="0"/>
              </a:rPr>
              <a:t>i</a:t>
            </a:r>
            <a:endParaRPr sz="1600" baseline="-12345" dirty="0">
              <a:cs typeface="Arial" panose="020B0604020202020204" pitchFamily="34" charset="0"/>
            </a:endParaRPr>
          </a:p>
          <a:p>
            <a:pPr marL="311150" marR="117475" indent="-311150">
              <a:spcBef>
                <a:spcPts val="10"/>
              </a:spcBef>
              <a:buAutoNum type="arabicPeriod" startAt="3"/>
              <a:tabLst>
                <a:tab pos="311150" algn="l"/>
                <a:tab pos="311785" algn="l"/>
              </a:tabLst>
            </a:pPr>
            <a:r>
              <a:rPr sz="1600" spc="-5" dirty="0">
                <a:cs typeface="Arial" panose="020B0604020202020204" pitchFamily="34" charset="0"/>
              </a:rPr>
              <a:t>At</a:t>
            </a:r>
            <a:r>
              <a:rPr sz="1600" spc="-15" dirty="0">
                <a:cs typeface="Arial" panose="020B0604020202020204" pitchFamily="34" charset="0"/>
              </a:rPr>
              <a:t> </a:t>
            </a:r>
            <a:r>
              <a:rPr sz="1600" dirty="0">
                <a:cs typeface="Arial" panose="020B0604020202020204" pitchFamily="34" charset="0"/>
              </a:rPr>
              <a:t>each</a:t>
            </a:r>
            <a:r>
              <a:rPr sz="1600" spc="-10" dirty="0">
                <a:cs typeface="Arial" panose="020B0604020202020204" pitchFamily="34" charset="0"/>
              </a:rPr>
              <a:t> </a:t>
            </a:r>
            <a:r>
              <a:rPr sz="1600" spc="-5" dirty="0">
                <a:cs typeface="Arial" panose="020B0604020202020204" pitchFamily="34" charset="0"/>
              </a:rPr>
              <a:t>layer </a:t>
            </a:r>
            <a:r>
              <a:rPr sz="1600" dirty="0">
                <a:cs typeface="Arial" panose="020B0604020202020204" pitchFamily="34" charset="0"/>
              </a:rPr>
              <a:t>compute</a:t>
            </a:r>
            <a:r>
              <a:rPr sz="1600" spc="-15" dirty="0">
                <a:cs typeface="Arial" panose="020B0604020202020204" pitchFamily="34" charset="0"/>
              </a:rPr>
              <a:t> </a:t>
            </a:r>
            <a:r>
              <a:rPr sz="1600" dirty="0">
                <a:cs typeface="Arial" panose="020B0604020202020204" pitchFamily="34" charset="0"/>
              </a:rPr>
              <a:t>the</a:t>
            </a:r>
            <a:r>
              <a:rPr sz="1600" spc="-10" dirty="0">
                <a:cs typeface="Arial" panose="020B0604020202020204" pitchFamily="34" charset="0"/>
              </a:rPr>
              <a:t> </a:t>
            </a:r>
            <a:r>
              <a:rPr sz="1600" i="1" dirty="0">
                <a:cs typeface="Arial" panose="020B0604020202020204" pitchFamily="34" charset="0"/>
              </a:rPr>
              <a:t>Gram</a:t>
            </a:r>
            <a:r>
              <a:rPr sz="1600" i="1" spc="-5" dirty="0">
                <a:cs typeface="Arial" panose="020B0604020202020204" pitchFamily="34" charset="0"/>
              </a:rPr>
              <a:t> </a:t>
            </a:r>
            <a:r>
              <a:rPr sz="1600" i="1" dirty="0">
                <a:cs typeface="Arial" panose="020B0604020202020204" pitchFamily="34" charset="0"/>
              </a:rPr>
              <a:t>matrix</a:t>
            </a:r>
            <a:r>
              <a:rPr lang="en-US" sz="1600" i="1" dirty="0">
                <a:cs typeface="Arial" panose="020B0604020202020204" pitchFamily="34" charset="0"/>
              </a:rPr>
              <a:t> </a:t>
            </a:r>
            <a:r>
              <a:rPr sz="1600" spc="-5" dirty="0">
                <a:cs typeface="Arial" panose="020B0604020202020204" pitchFamily="34" charset="0"/>
              </a:rPr>
              <a:t>giving</a:t>
            </a:r>
            <a:r>
              <a:rPr sz="1600" spc="-20" dirty="0">
                <a:cs typeface="Arial" panose="020B0604020202020204" pitchFamily="34" charset="0"/>
              </a:rPr>
              <a:t> </a:t>
            </a:r>
            <a:r>
              <a:rPr sz="1600" dirty="0">
                <a:cs typeface="Arial" panose="020B0604020202020204" pitchFamily="34" charset="0"/>
              </a:rPr>
              <a:t>outer</a:t>
            </a:r>
            <a:r>
              <a:rPr sz="1600" spc="-10" dirty="0">
                <a:cs typeface="Arial" panose="020B0604020202020204" pitchFamily="34" charset="0"/>
              </a:rPr>
              <a:t> </a:t>
            </a:r>
            <a:r>
              <a:rPr sz="1600" dirty="0">
                <a:cs typeface="Arial" panose="020B0604020202020204" pitchFamily="34" charset="0"/>
              </a:rPr>
              <a:t>product</a:t>
            </a:r>
            <a:r>
              <a:rPr sz="1600" spc="-15" dirty="0">
                <a:cs typeface="Arial" panose="020B0604020202020204" pitchFamily="34" charset="0"/>
              </a:rPr>
              <a:t> </a:t>
            </a:r>
            <a:r>
              <a:rPr sz="1600" dirty="0">
                <a:cs typeface="Arial" panose="020B0604020202020204" pitchFamily="34" charset="0"/>
              </a:rPr>
              <a:t>of</a:t>
            </a:r>
            <a:r>
              <a:rPr sz="1600" spc="-15" dirty="0">
                <a:cs typeface="Arial" panose="020B0604020202020204" pitchFamily="34" charset="0"/>
              </a:rPr>
              <a:t> </a:t>
            </a:r>
            <a:r>
              <a:rPr sz="1600" dirty="0">
                <a:cs typeface="Arial" panose="020B0604020202020204" pitchFamily="34" charset="0"/>
              </a:rPr>
              <a:t>features:</a:t>
            </a:r>
          </a:p>
        </p:txBody>
      </p:sp>
      <p:sp>
        <p:nvSpPr>
          <p:cNvPr id="7" name="文本框 6">
            <a:extLst>
              <a:ext uri="{FF2B5EF4-FFF2-40B4-BE49-F238E27FC236}">
                <a16:creationId xmlns:a16="http://schemas.microsoft.com/office/drawing/2014/main" id="{C497DF29-5C34-7ECA-B925-ED0CEC6CFDE5}"/>
              </a:ext>
            </a:extLst>
          </p:cNvPr>
          <p:cNvSpPr txBox="1"/>
          <p:nvPr/>
        </p:nvSpPr>
        <p:spPr>
          <a:xfrm>
            <a:off x="167951" y="4096680"/>
            <a:ext cx="4002833" cy="1569660"/>
          </a:xfrm>
          <a:prstGeom prst="rect">
            <a:avLst/>
          </a:prstGeom>
          <a:noFill/>
        </p:spPr>
        <p:txBody>
          <a:bodyPr wrap="square">
            <a:spAutoFit/>
          </a:bodyPr>
          <a:lstStyle/>
          <a:p>
            <a:pPr marL="400050" marR="139065" indent="-311785">
              <a:spcBef>
                <a:spcPts val="5"/>
              </a:spcBef>
              <a:buAutoNum type="arabicPeriod" startAt="4"/>
              <a:tabLst>
                <a:tab pos="399415" algn="l"/>
                <a:tab pos="400685" algn="l"/>
              </a:tabLst>
            </a:pPr>
            <a:r>
              <a:rPr lang="en-US" altLang="zh-CN" sz="1600" spc="-5" dirty="0">
                <a:cs typeface="Arial" panose="020B0604020202020204" pitchFamily="34" charset="0"/>
              </a:rPr>
              <a:t>Initialize </a:t>
            </a:r>
            <a:r>
              <a:rPr lang="en-US" altLang="zh-CN" sz="1600" dirty="0">
                <a:cs typeface="Arial" panose="020B0604020202020204" pitchFamily="34" charset="0"/>
              </a:rPr>
              <a:t>generated </a:t>
            </a:r>
            <a:r>
              <a:rPr lang="en-US" altLang="zh-CN" sz="1600" spc="-5" dirty="0">
                <a:cs typeface="Arial" panose="020B0604020202020204" pitchFamily="34" charset="0"/>
              </a:rPr>
              <a:t>image </a:t>
            </a:r>
            <a:r>
              <a:rPr lang="en-US" altLang="zh-CN" sz="1600" dirty="0">
                <a:cs typeface="Arial" panose="020B0604020202020204" pitchFamily="34" charset="0"/>
              </a:rPr>
              <a:t>from random </a:t>
            </a:r>
            <a:r>
              <a:rPr lang="en-US" altLang="zh-CN" sz="1600" spc="-350" dirty="0">
                <a:cs typeface="Arial" panose="020B0604020202020204" pitchFamily="34" charset="0"/>
              </a:rPr>
              <a:t> </a:t>
            </a:r>
            <a:r>
              <a:rPr lang="en-US" altLang="zh-CN" sz="1600" spc="-5" dirty="0">
                <a:cs typeface="Arial" panose="020B0604020202020204" pitchFamily="34" charset="0"/>
              </a:rPr>
              <a:t>noise</a:t>
            </a:r>
            <a:endParaRPr lang="en-US" altLang="zh-CN" sz="1600" dirty="0">
              <a:cs typeface="Arial" panose="020B0604020202020204" pitchFamily="34" charset="0"/>
            </a:endParaRPr>
          </a:p>
          <a:p>
            <a:pPr marL="400050" indent="-317500">
              <a:buSzPct val="107692"/>
              <a:buAutoNum type="arabicPeriod" startAt="4"/>
              <a:tabLst>
                <a:tab pos="399415" algn="l"/>
                <a:tab pos="400050" algn="l"/>
              </a:tabLst>
            </a:pPr>
            <a:r>
              <a:rPr lang="en-US" altLang="zh-CN" sz="1600" spc="-5" dirty="0">
                <a:cs typeface="Arial" panose="020B0604020202020204" pitchFamily="34" charset="0"/>
              </a:rPr>
              <a:t>Pass</a:t>
            </a:r>
            <a:r>
              <a:rPr lang="en-US" altLang="zh-CN" sz="1600" spc="-15" dirty="0">
                <a:cs typeface="Arial" panose="020B0604020202020204" pitchFamily="34" charset="0"/>
              </a:rPr>
              <a:t> </a:t>
            </a:r>
            <a:r>
              <a:rPr lang="en-US" altLang="zh-CN" sz="1600" dirty="0">
                <a:cs typeface="Arial" panose="020B0604020202020204" pitchFamily="34" charset="0"/>
              </a:rPr>
              <a:t>generated</a:t>
            </a:r>
            <a:r>
              <a:rPr lang="en-US" altLang="zh-CN" sz="1600" spc="-10" dirty="0">
                <a:cs typeface="Arial" panose="020B0604020202020204" pitchFamily="34" charset="0"/>
              </a:rPr>
              <a:t> </a:t>
            </a:r>
            <a:r>
              <a:rPr lang="en-US" altLang="zh-CN" sz="1600" spc="-5" dirty="0">
                <a:cs typeface="Arial" panose="020B0604020202020204" pitchFamily="34" charset="0"/>
              </a:rPr>
              <a:t>image</a:t>
            </a:r>
            <a:r>
              <a:rPr lang="en-US" altLang="zh-CN" sz="1600" spc="-10" dirty="0">
                <a:cs typeface="Arial" panose="020B0604020202020204" pitchFamily="34" charset="0"/>
              </a:rPr>
              <a:t> </a:t>
            </a:r>
            <a:r>
              <a:rPr lang="en-US" altLang="zh-CN" sz="1600" dirty="0">
                <a:cs typeface="Arial" panose="020B0604020202020204" pitchFamily="34" charset="0"/>
              </a:rPr>
              <a:t>through</a:t>
            </a:r>
            <a:r>
              <a:rPr lang="en-US" altLang="zh-CN" sz="1600" spc="-15" dirty="0">
                <a:cs typeface="Arial" panose="020B0604020202020204" pitchFamily="34" charset="0"/>
              </a:rPr>
              <a:t> </a:t>
            </a:r>
            <a:r>
              <a:rPr lang="en-US" altLang="zh-CN" sz="1600" spc="-5" dirty="0">
                <a:cs typeface="Arial" panose="020B0604020202020204" pitchFamily="34" charset="0"/>
              </a:rPr>
              <a:t>CNN,</a:t>
            </a:r>
            <a:endParaRPr lang="en-US" altLang="zh-CN" sz="1600" dirty="0">
              <a:cs typeface="Arial" panose="020B0604020202020204" pitchFamily="34" charset="0"/>
            </a:endParaRPr>
          </a:p>
          <a:p>
            <a:pPr marL="399415">
              <a:spcBef>
                <a:spcPts val="25"/>
              </a:spcBef>
            </a:pPr>
            <a:r>
              <a:rPr lang="en-US" altLang="zh-CN" sz="1600" dirty="0">
                <a:cs typeface="Arial" panose="020B0604020202020204" pitchFamily="34" charset="0"/>
              </a:rPr>
              <a:t>compute</a:t>
            </a:r>
            <a:r>
              <a:rPr lang="en-US" altLang="zh-CN" sz="1600" spc="-10" dirty="0">
                <a:cs typeface="Arial" panose="020B0604020202020204" pitchFamily="34" charset="0"/>
              </a:rPr>
              <a:t> </a:t>
            </a:r>
            <a:r>
              <a:rPr lang="en-US" altLang="zh-CN" sz="1600" dirty="0">
                <a:cs typeface="Arial" panose="020B0604020202020204" pitchFamily="34" charset="0"/>
              </a:rPr>
              <a:t>Gram</a:t>
            </a:r>
            <a:r>
              <a:rPr lang="en-US" altLang="zh-CN" sz="1600" spc="-5" dirty="0">
                <a:cs typeface="Arial" panose="020B0604020202020204" pitchFamily="34" charset="0"/>
              </a:rPr>
              <a:t> matrix</a:t>
            </a:r>
            <a:r>
              <a:rPr lang="en-US" altLang="zh-CN" sz="1600" spc="-10" dirty="0">
                <a:cs typeface="Arial" panose="020B0604020202020204" pitchFamily="34" charset="0"/>
              </a:rPr>
              <a:t> </a:t>
            </a:r>
            <a:r>
              <a:rPr lang="en-US" altLang="zh-CN" sz="1600" dirty="0">
                <a:cs typeface="Arial" panose="020B0604020202020204" pitchFamily="34" charset="0"/>
              </a:rPr>
              <a:t>on</a:t>
            </a:r>
            <a:r>
              <a:rPr lang="en-US" altLang="zh-CN" sz="1600" spc="-10" dirty="0">
                <a:cs typeface="Arial" panose="020B0604020202020204" pitchFamily="34" charset="0"/>
              </a:rPr>
              <a:t> </a:t>
            </a:r>
            <a:r>
              <a:rPr lang="en-US" altLang="zh-CN" sz="1600" dirty="0">
                <a:cs typeface="Arial" panose="020B0604020202020204" pitchFamily="34" charset="0"/>
              </a:rPr>
              <a:t>each</a:t>
            </a:r>
            <a:r>
              <a:rPr lang="en-US" altLang="zh-CN" sz="1600" spc="-5" dirty="0">
                <a:cs typeface="Arial" panose="020B0604020202020204" pitchFamily="34" charset="0"/>
              </a:rPr>
              <a:t> layer</a:t>
            </a:r>
            <a:endParaRPr lang="en-US" altLang="zh-CN" sz="1600" dirty="0">
              <a:cs typeface="Arial" panose="020B0604020202020204" pitchFamily="34" charset="0"/>
            </a:endParaRPr>
          </a:p>
          <a:p>
            <a:pPr marL="400050" marR="290195" indent="-318135">
              <a:spcBef>
                <a:spcPts val="5"/>
              </a:spcBef>
              <a:buAutoNum type="arabicPeriod" startAt="6"/>
              <a:tabLst>
                <a:tab pos="399415" algn="l"/>
                <a:tab pos="400685" algn="l"/>
              </a:tabLst>
            </a:pPr>
            <a:r>
              <a:rPr lang="en-US" altLang="zh-CN" sz="1600" spc="-5" dirty="0">
                <a:cs typeface="Arial" panose="020B0604020202020204" pitchFamily="34" charset="0"/>
              </a:rPr>
              <a:t>Compute loss: weighted sum of L2 </a:t>
            </a:r>
            <a:r>
              <a:rPr lang="en-US" altLang="zh-CN" sz="1600" spc="-375" dirty="0">
                <a:cs typeface="Arial" panose="020B0604020202020204" pitchFamily="34" charset="0"/>
              </a:rPr>
              <a:t> </a:t>
            </a:r>
            <a:r>
              <a:rPr lang="en-US" altLang="zh-CN" sz="1600" spc="-5" dirty="0">
                <a:cs typeface="Arial" panose="020B0604020202020204" pitchFamily="34" charset="0"/>
              </a:rPr>
              <a:t>distance</a:t>
            </a:r>
            <a:r>
              <a:rPr lang="en-US" altLang="zh-CN" sz="1600" spc="-15" dirty="0">
                <a:cs typeface="Arial" panose="020B0604020202020204" pitchFamily="34" charset="0"/>
              </a:rPr>
              <a:t> </a:t>
            </a:r>
            <a:r>
              <a:rPr lang="en-US" altLang="zh-CN" sz="1600" spc="-5" dirty="0">
                <a:cs typeface="Arial" panose="020B0604020202020204" pitchFamily="34" charset="0"/>
              </a:rPr>
              <a:t>between</a:t>
            </a:r>
            <a:r>
              <a:rPr lang="en-US" altLang="zh-CN" sz="1600" spc="-15" dirty="0">
                <a:cs typeface="Arial" panose="020B0604020202020204" pitchFamily="34" charset="0"/>
              </a:rPr>
              <a:t> </a:t>
            </a:r>
            <a:r>
              <a:rPr lang="en-US" altLang="zh-CN" sz="1600" spc="-5" dirty="0">
                <a:cs typeface="Arial" panose="020B0604020202020204" pitchFamily="34" charset="0"/>
              </a:rPr>
              <a:t>Gram</a:t>
            </a:r>
            <a:r>
              <a:rPr lang="en-US" altLang="zh-CN" sz="1600" spc="-20" dirty="0">
                <a:cs typeface="Arial" panose="020B0604020202020204" pitchFamily="34" charset="0"/>
              </a:rPr>
              <a:t> </a:t>
            </a:r>
            <a:r>
              <a:rPr lang="en-US" altLang="zh-CN" sz="1600" spc="-5" dirty="0">
                <a:cs typeface="Arial" panose="020B0604020202020204" pitchFamily="34" charset="0"/>
              </a:rPr>
              <a:t>matrices</a:t>
            </a:r>
            <a:endParaRPr lang="en-US" altLang="zh-CN" sz="1600" dirty="0">
              <a:cs typeface="Arial" panose="020B0604020202020204" pitchFamily="34" charset="0"/>
            </a:endParaRPr>
          </a:p>
        </p:txBody>
      </p:sp>
      <p:pic>
        <p:nvPicPr>
          <p:cNvPr id="13" name="object 5">
            <a:extLst>
              <a:ext uri="{FF2B5EF4-FFF2-40B4-BE49-F238E27FC236}">
                <a16:creationId xmlns:a16="http://schemas.microsoft.com/office/drawing/2014/main" id="{D9E46784-A565-5118-1D53-E548C9477BFE}"/>
              </a:ext>
            </a:extLst>
          </p:cNvPr>
          <p:cNvPicPr/>
          <p:nvPr/>
        </p:nvPicPr>
        <p:blipFill>
          <a:blip r:embed="rId3" cstate="print"/>
          <a:stretch>
            <a:fillRect/>
          </a:stretch>
        </p:blipFill>
        <p:spPr>
          <a:xfrm>
            <a:off x="394984" y="3578289"/>
            <a:ext cx="1671159" cy="583705"/>
          </a:xfrm>
          <a:prstGeom prst="rect">
            <a:avLst/>
          </a:prstGeom>
        </p:spPr>
      </p:pic>
      <p:sp>
        <p:nvSpPr>
          <p:cNvPr id="14" name="文本框 13">
            <a:extLst>
              <a:ext uri="{FF2B5EF4-FFF2-40B4-BE49-F238E27FC236}">
                <a16:creationId xmlns:a16="http://schemas.microsoft.com/office/drawing/2014/main" id="{3F94BEB2-5E9E-C7CD-626A-917F75977D3E}"/>
              </a:ext>
            </a:extLst>
          </p:cNvPr>
          <p:cNvSpPr txBox="1"/>
          <p:nvPr/>
        </p:nvSpPr>
        <p:spPr>
          <a:xfrm>
            <a:off x="1838407" y="3583935"/>
            <a:ext cx="2174034" cy="369332"/>
          </a:xfrm>
          <a:prstGeom prst="rect">
            <a:avLst/>
          </a:prstGeom>
          <a:noFill/>
        </p:spPr>
        <p:txBody>
          <a:bodyPr wrap="square">
            <a:spAutoFit/>
          </a:bodyPr>
          <a:lstStyle/>
          <a:p>
            <a:pPr marL="305435" algn="ctr">
              <a:lnSpc>
                <a:spcPct val="100000"/>
              </a:lnSpc>
            </a:pPr>
            <a:r>
              <a:rPr lang="en-US" altLang="zh-CN" sz="1800" dirty="0">
                <a:cs typeface="Arial" panose="020B0604020202020204" pitchFamily="34" charset="0"/>
              </a:rPr>
              <a:t>(shape</a:t>
            </a:r>
            <a:r>
              <a:rPr lang="en-US" altLang="zh-CN" sz="1800" spc="-25" dirty="0">
                <a:cs typeface="Arial" panose="020B0604020202020204" pitchFamily="34" charset="0"/>
              </a:rPr>
              <a:t> </a:t>
            </a:r>
            <a:r>
              <a:rPr lang="en-US" altLang="zh-CN" sz="1800" spc="-5" dirty="0">
                <a:cs typeface="Arial" panose="020B0604020202020204" pitchFamily="34" charset="0"/>
              </a:rPr>
              <a:t>C</a:t>
            </a:r>
            <a:r>
              <a:rPr lang="en-US" altLang="zh-CN" sz="1800" spc="-7" baseline="-12345" dirty="0">
                <a:cs typeface="Arial" panose="020B0604020202020204" pitchFamily="34" charset="0"/>
              </a:rPr>
              <a:t>i</a:t>
            </a:r>
            <a:r>
              <a:rPr lang="en-US" altLang="zh-CN" sz="1800" spc="120" baseline="-12345" dirty="0">
                <a:cs typeface="Arial" panose="020B0604020202020204" pitchFamily="34" charset="0"/>
              </a:rPr>
              <a:t> </a:t>
            </a:r>
            <a:r>
              <a:rPr lang="en-US" altLang="zh-CN" sz="1800" dirty="0">
                <a:cs typeface="Arial" panose="020B0604020202020204" pitchFamily="34" charset="0"/>
              </a:rPr>
              <a:t>×</a:t>
            </a:r>
            <a:r>
              <a:rPr lang="en-US" altLang="zh-CN" sz="1800" spc="-20" dirty="0">
                <a:cs typeface="Arial" panose="020B0604020202020204" pitchFamily="34" charset="0"/>
              </a:rPr>
              <a:t> </a:t>
            </a:r>
            <a:r>
              <a:rPr lang="en-US" altLang="zh-CN" sz="1800" spc="-10" dirty="0">
                <a:cs typeface="Arial" panose="020B0604020202020204" pitchFamily="34" charset="0"/>
              </a:rPr>
              <a:t>C</a:t>
            </a:r>
            <a:r>
              <a:rPr lang="en-US" altLang="zh-CN" sz="1800" spc="-15" baseline="-12345" dirty="0">
                <a:cs typeface="Arial" panose="020B0604020202020204" pitchFamily="34" charset="0"/>
              </a:rPr>
              <a:t>i</a:t>
            </a:r>
            <a:r>
              <a:rPr lang="en-US" altLang="zh-CN" sz="1800" spc="-10" dirty="0">
                <a:cs typeface="Arial" panose="020B0604020202020204" pitchFamily="34" charset="0"/>
              </a:rPr>
              <a:t>)</a:t>
            </a:r>
            <a:endParaRPr lang="en-US" altLang="zh-CN" sz="1800" dirty="0">
              <a:cs typeface="Arial" panose="020B0604020202020204" pitchFamily="34" charset="0"/>
            </a:endParaRPr>
          </a:p>
        </p:txBody>
      </p:sp>
      <p:pic>
        <p:nvPicPr>
          <p:cNvPr id="47" name="object 15">
            <a:extLst>
              <a:ext uri="{FF2B5EF4-FFF2-40B4-BE49-F238E27FC236}">
                <a16:creationId xmlns:a16="http://schemas.microsoft.com/office/drawing/2014/main" id="{A25371C3-ACF8-1FC5-263C-18C54A13060E}"/>
              </a:ext>
            </a:extLst>
          </p:cNvPr>
          <p:cNvPicPr/>
          <p:nvPr/>
        </p:nvPicPr>
        <p:blipFill>
          <a:blip r:embed="rId4" cstate="print"/>
          <a:stretch>
            <a:fillRect/>
          </a:stretch>
        </p:blipFill>
        <p:spPr>
          <a:xfrm>
            <a:off x="7052671" y="1230838"/>
            <a:ext cx="1690005" cy="694372"/>
          </a:xfrm>
          <a:prstGeom prst="rect">
            <a:avLst/>
          </a:prstGeom>
        </p:spPr>
      </p:pic>
      <p:pic>
        <p:nvPicPr>
          <p:cNvPr id="48" name="object 17">
            <a:extLst>
              <a:ext uri="{FF2B5EF4-FFF2-40B4-BE49-F238E27FC236}">
                <a16:creationId xmlns:a16="http://schemas.microsoft.com/office/drawing/2014/main" id="{43745CA9-9CC1-23E0-C3EA-236BAACC97A7}"/>
              </a:ext>
            </a:extLst>
          </p:cNvPr>
          <p:cNvPicPr/>
          <p:nvPr/>
        </p:nvPicPr>
        <p:blipFill>
          <a:blip r:embed="rId5" cstate="print"/>
          <a:stretch>
            <a:fillRect/>
          </a:stretch>
        </p:blipFill>
        <p:spPr>
          <a:xfrm>
            <a:off x="4388310" y="1265692"/>
            <a:ext cx="2446835" cy="642937"/>
          </a:xfrm>
          <a:prstGeom prst="rect">
            <a:avLst/>
          </a:prstGeom>
        </p:spPr>
      </p:pic>
      <p:sp>
        <p:nvSpPr>
          <p:cNvPr id="49" name="object 22">
            <a:extLst>
              <a:ext uri="{FF2B5EF4-FFF2-40B4-BE49-F238E27FC236}">
                <a16:creationId xmlns:a16="http://schemas.microsoft.com/office/drawing/2014/main" id="{0E2029A8-616B-4A84-7D40-CF621DDC5ABA}"/>
              </a:ext>
            </a:extLst>
          </p:cNvPr>
          <p:cNvSpPr txBox="1"/>
          <p:nvPr/>
        </p:nvSpPr>
        <p:spPr>
          <a:xfrm>
            <a:off x="3582261" y="6045864"/>
            <a:ext cx="6205657" cy="36356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Gatys, Ecker, and Bethge, “Texture Synthesis Using Convolutional Neural Networks”, NIPS 2015</a:t>
            </a:r>
          </a:p>
          <a:p>
            <a:r>
              <a:rPr dirty="0"/>
              <a:t>Figure copyright Leon Gatys, Alexander S. Ecker, and Matthias Bethge, 2015. Reproduced with permission.</a:t>
            </a:r>
          </a:p>
        </p:txBody>
      </p:sp>
    </p:spTree>
    <p:extLst>
      <p:ext uri="{BB962C8B-B14F-4D97-AF65-F5344CB8AC3E}">
        <p14:creationId xmlns:p14="http://schemas.microsoft.com/office/powerpoint/2010/main" val="593259736"/>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AB4137-C206-F2DF-5EC0-727716C35B71}"/>
              </a:ext>
            </a:extLst>
          </p:cNvPr>
          <p:cNvSpPr>
            <a:spLocks noGrp="1"/>
          </p:cNvSpPr>
          <p:nvPr>
            <p:ph type="title"/>
          </p:nvPr>
        </p:nvSpPr>
        <p:spPr/>
        <p:txBody>
          <a:bodyPr/>
          <a:lstStyle/>
          <a:p>
            <a:r>
              <a:rPr lang="en-US" altLang="zh-CN" sz="2800" dirty="0"/>
              <a:t>Neural</a:t>
            </a:r>
            <a:r>
              <a:rPr lang="en-US" altLang="zh-CN" sz="2800" spc="-35" dirty="0"/>
              <a:t> </a:t>
            </a:r>
            <a:r>
              <a:rPr lang="en-US" altLang="zh-CN" sz="2800" dirty="0"/>
              <a:t>Texture</a:t>
            </a:r>
            <a:r>
              <a:rPr lang="en-US" altLang="zh-CN" sz="2800" spc="-30" dirty="0"/>
              <a:t> </a:t>
            </a:r>
            <a:r>
              <a:rPr lang="en-US" altLang="zh-CN" sz="2800" dirty="0"/>
              <a:t>Synthesis</a:t>
            </a:r>
            <a:endParaRPr lang="zh-CN" altLang="en-US" dirty="0"/>
          </a:p>
        </p:txBody>
      </p:sp>
      <p:sp>
        <p:nvSpPr>
          <p:cNvPr id="4" name="object 4">
            <a:extLst>
              <a:ext uri="{FF2B5EF4-FFF2-40B4-BE49-F238E27FC236}">
                <a16:creationId xmlns:a16="http://schemas.microsoft.com/office/drawing/2014/main" id="{A8DA45D0-2AC8-710B-325C-AFD80E6FDE19}"/>
              </a:ext>
            </a:extLst>
          </p:cNvPr>
          <p:cNvSpPr txBox="1"/>
          <p:nvPr/>
        </p:nvSpPr>
        <p:spPr>
          <a:xfrm>
            <a:off x="357158" y="1284160"/>
            <a:ext cx="3813626" cy="2228815"/>
          </a:xfrm>
          <a:prstGeom prst="rect">
            <a:avLst/>
          </a:prstGeom>
        </p:spPr>
        <p:txBody>
          <a:bodyPr vert="horz" wrap="square" lIns="0" tIns="12700" rIns="0" bIns="0" rtlCol="0">
            <a:spAutoFit/>
          </a:bodyPr>
          <a:lstStyle/>
          <a:p>
            <a:pPr marL="311150" marR="119380" indent="-311150">
              <a:spcBef>
                <a:spcPts val="100"/>
              </a:spcBef>
              <a:buAutoNum type="arabicPeriod"/>
              <a:tabLst>
                <a:tab pos="311150" algn="l"/>
                <a:tab pos="311785" algn="l"/>
              </a:tabLst>
            </a:pPr>
            <a:r>
              <a:rPr sz="1600" spc="-5" dirty="0">
                <a:latin typeface="+mn-lt"/>
                <a:cs typeface="Arial MT"/>
              </a:rPr>
              <a:t>Pretrain </a:t>
            </a:r>
            <a:r>
              <a:rPr sz="1600" dirty="0">
                <a:latin typeface="+mn-lt"/>
                <a:cs typeface="Arial MT"/>
              </a:rPr>
              <a:t>a </a:t>
            </a:r>
            <a:r>
              <a:rPr sz="1600" spc="-5" dirty="0">
                <a:latin typeface="+mn-lt"/>
                <a:cs typeface="Arial MT"/>
              </a:rPr>
              <a:t>CNN </a:t>
            </a:r>
            <a:r>
              <a:rPr sz="1600" dirty="0">
                <a:latin typeface="+mn-lt"/>
                <a:cs typeface="Arial MT"/>
              </a:rPr>
              <a:t>on </a:t>
            </a:r>
            <a:r>
              <a:rPr sz="1600" spc="-5" dirty="0">
                <a:latin typeface="+mn-lt"/>
                <a:cs typeface="Arial MT"/>
              </a:rPr>
              <a:t>ImageNet </a:t>
            </a:r>
            <a:r>
              <a:rPr sz="1600" dirty="0">
                <a:latin typeface="+mn-lt"/>
                <a:cs typeface="Arial MT"/>
              </a:rPr>
              <a:t>(VGG-19)</a:t>
            </a:r>
          </a:p>
          <a:p>
            <a:pPr marL="311150" marR="81280" indent="-311150">
              <a:buAutoNum type="arabicPeriod"/>
              <a:tabLst>
                <a:tab pos="311150" algn="l"/>
                <a:tab pos="311785" algn="l"/>
              </a:tabLst>
            </a:pPr>
            <a:r>
              <a:rPr sz="1600" spc="-5" dirty="0">
                <a:latin typeface="+mn-lt"/>
                <a:cs typeface="Arial MT"/>
              </a:rPr>
              <a:t>Run</a:t>
            </a:r>
            <a:r>
              <a:rPr sz="1600" spc="-10" dirty="0">
                <a:latin typeface="+mn-lt"/>
                <a:cs typeface="Arial MT"/>
              </a:rPr>
              <a:t> </a:t>
            </a:r>
            <a:r>
              <a:rPr sz="1600" spc="-5" dirty="0">
                <a:latin typeface="+mn-lt"/>
                <a:cs typeface="Arial MT"/>
              </a:rPr>
              <a:t>input </a:t>
            </a:r>
            <a:r>
              <a:rPr sz="1600" dirty="0">
                <a:latin typeface="+mn-lt"/>
                <a:cs typeface="Arial MT"/>
              </a:rPr>
              <a:t>texture</a:t>
            </a:r>
            <a:r>
              <a:rPr sz="1600" spc="-10" dirty="0">
                <a:latin typeface="+mn-lt"/>
                <a:cs typeface="Arial MT"/>
              </a:rPr>
              <a:t> </a:t>
            </a:r>
            <a:r>
              <a:rPr sz="1600" spc="-5" dirty="0">
                <a:latin typeface="+mn-lt"/>
                <a:cs typeface="Arial MT"/>
              </a:rPr>
              <a:t>forward </a:t>
            </a:r>
            <a:r>
              <a:rPr sz="1600" dirty="0">
                <a:latin typeface="+mn-lt"/>
                <a:cs typeface="Arial MT"/>
              </a:rPr>
              <a:t>through</a:t>
            </a:r>
            <a:r>
              <a:rPr sz="1600" spc="-5" dirty="0">
                <a:latin typeface="+mn-lt"/>
                <a:cs typeface="Arial MT"/>
              </a:rPr>
              <a:t> CNN,</a:t>
            </a:r>
            <a:r>
              <a:rPr lang="en-US" sz="1600" spc="-5" dirty="0">
                <a:latin typeface="+mn-lt"/>
                <a:cs typeface="Arial MT"/>
              </a:rPr>
              <a:t> </a:t>
            </a:r>
            <a:r>
              <a:rPr sz="1600" dirty="0">
                <a:latin typeface="+mn-lt"/>
                <a:cs typeface="Arial MT"/>
              </a:rPr>
              <a:t>record</a:t>
            </a:r>
            <a:r>
              <a:rPr sz="1600" spc="-5" dirty="0">
                <a:latin typeface="+mn-lt"/>
                <a:cs typeface="Arial MT"/>
              </a:rPr>
              <a:t> activations</a:t>
            </a:r>
            <a:r>
              <a:rPr sz="1600" dirty="0">
                <a:latin typeface="+mn-lt"/>
                <a:cs typeface="Arial MT"/>
              </a:rPr>
              <a:t> on</a:t>
            </a:r>
            <a:r>
              <a:rPr lang="en-US" sz="1600" dirty="0">
                <a:latin typeface="+mn-lt"/>
                <a:cs typeface="Arial MT"/>
              </a:rPr>
              <a:t> </a:t>
            </a:r>
            <a:r>
              <a:rPr sz="1600" dirty="0">
                <a:latin typeface="+mn-lt"/>
                <a:cs typeface="Arial MT"/>
              </a:rPr>
              <a:t>every</a:t>
            </a:r>
            <a:r>
              <a:rPr sz="1600" spc="-5" dirty="0">
                <a:latin typeface="+mn-lt"/>
                <a:cs typeface="Arial MT"/>
              </a:rPr>
              <a:t> layer;</a:t>
            </a:r>
            <a:r>
              <a:rPr sz="1600" dirty="0">
                <a:latin typeface="+mn-lt"/>
                <a:cs typeface="Arial MT"/>
              </a:rPr>
              <a:t> </a:t>
            </a:r>
            <a:r>
              <a:rPr sz="1600" spc="-5" dirty="0">
                <a:latin typeface="+mn-lt"/>
                <a:cs typeface="Arial MT"/>
              </a:rPr>
              <a:t>layer</a:t>
            </a:r>
            <a:r>
              <a:rPr sz="1600" spc="5" dirty="0">
                <a:latin typeface="+mn-lt"/>
                <a:cs typeface="Arial MT"/>
              </a:rPr>
              <a:t> </a:t>
            </a:r>
            <a:r>
              <a:rPr sz="1600" dirty="0">
                <a:latin typeface="+mn-lt"/>
                <a:cs typeface="Arial MT"/>
              </a:rPr>
              <a:t>i </a:t>
            </a:r>
            <a:r>
              <a:rPr sz="1600" spc="-350" dirty="0">
                <a:latin typeface="+mn-lt"/>
                <a:cs typeface="Arial MT"/>
              </a:rPr>
              <a:t> </a:t>
            </a:r>
            <a:r>
              <a:rPr sz="1600" spc="-5" dirty="0">
                <a:latin typeface="+mn-lt"/>
                <a:cs typeface="Arial MT"/>
              </a:rPr>
              <a:t>gives</a:t>
            </a:r>
            <a:r>
              <a:rPr sz="1600" spc="-10" dirty="0">
                <a:latin typeface="+mn-lt"/>
                <a:cs typeface="Arial MT"/>
              </a:rPr>
              <a:t> </a:t>
            </a:r>
            <a:r>
              <a:rPr sz="1600" dirty="0">
                <a:latin typeface="+mn-lt"/>
                <a:cs typeface="Arial MT"/>
              </a:rPr>
              <a:t>feature</a:t>
            </a:r>
            <a:r>
              <a:rPr sz="1600" spc="-5" dirty="0">
                <a:latin typeface="+mn-lt"/>
                <a:cs typeface="Arial MT"/>
              </a:rPr>
              <a:t> </a:t>
            </a:r>
            <a:r>
              <a:rPr sz="1600" dirty="0">
                <a:latin typeface="+mn-lt"/>
                <a:cs typeface="Arial MT"/>
              </a:rPr>
              <a:t>map</a:t>
            </a:r>
            <a:r>
              <a:rPr sz="1600" spc="-5" dirty="0">
                <a:latin typeface="+mn-lt"/>
                <a:cs typeface="Arial MT"/>
              </a:rPr>
              <a:t> </a:t>
            </a:r>
            <a:r>
              <a:rPr sz="1600" dirty="0">
                <a:latin typeface="+mn-lt"/>
                <a:cs typeface="Arial MT"/>
              </a:rPr>
              <a:t>of</a:t>
            </a:r>
            <a:r>
              <a:rPr sz="1600" spc="-10" dirty="0">
                <a:latin typeface="+mn-lt"/>
                <a:cs typeface="Arial MT"/>
              </a:rPr>
              <a:t> </a:t>
            </a:r>
            <a:r>
              <a:rPr sz="1600" dirty="0">
                <a:latin typeface="+mn-lt"/>
                <a:cs typeface="Arial MT"/>
              </a:rPr>
              <a:t>shape</a:t>
            </a:r>
            <a:r>
              <a:rPr sz="1600" spc="-5" dirty="0">
                <a:latin typeface="+mn-lt"/>
                <a:cs typeface="Arial MT"/>
              </a:rPr>
              <a:t> C</a:t>
            </a:r>
            <a:r>
              <a:rPr sz="1600" spc="-7" baseline="-12345" dirty="0">
                <a:latin typeface="+mn-lt"/>
                <a:cs typeface="Arial MT"/>
              </a:rPr>
              <a:t>i</a:t>
            </a:r>
            <a:r>
              <a:rPr sz="1600" spc="142" baseline="-12345" dirty="0">
                <a:latin typeface="+mn-lt"/>
                <a:cs typeface="Arial MT"/>
              </a:rPr>
              <a:t> </a:t>
            </a:r>
            <a:r>
              <a:rPr sz="1600" dirty="0">
                <a:latin typeface="+mn-lt"/>
                <a:cs typeface="Arial MT"/>
              </a:rPr>
              <a:t>×</a:t>
            </a:r>
            <a:r>
              <a:rPr sz="1600" spc="-10" dirty="0">
                <a:latin typeface="+mn-lt"/>
                <a:cs typeface="Arial MT"/>
              </a:rPr>
              <a:t> </a:t>
            </a:r>
            <a:r>
              <a:rPr sz="1600" spc="-5" dirty="0">
                <a:latin typeface="+mn-lt"/>
                <a:cs typeface="Arial MT"/>
              </a:rPr>
              <a:t>H</a:t>
            </a:r>
            <a:r>
              <a:rPr sz="1600" spc="-7" baseline="-12345" dirty="0">
                <a:latin typeface="+mn-lt"/>
                <a:cs typeface="Arial MT"/>
              </a:rPr>
              <a:t>i</a:t>
            </a:r>
            <a:r>
              <a:rPr sz="1600" spc="142" baseline="-12345" dirty="0">
                <a:latin typeface="+mn-lt"/>
                <a:cs typeface="Arial MT"/>
              </a:rPr>
              <a:t> </a:t>
            </a:r>
            <a:r>
              <a:rPr sz="1600" dirty="0">
                <a:latin typeface="+mn-lt"/>
                <a:cs typeface="Arial MT"/>
              </a:rPr>
              <a:t>×</a:t>
            </a:r>
            <a:r>
              <a:rPr sz="1600" spc="-5" dirty="0">
                <a:latin typeface="+mn-lt"/>
                <a:cs typeface="Arial MT"/>
              </a:rPr>
              <a:t> W</a:t>
            </a:r>
            <a:r>
              <a:rPr sz="1600" spc="-7" baseline="-12345" dirty="0">
                <a:latin typeface="+mn-lt"/>
                <a:cs typeface="Arial MT"/>
              </a:rPr>
              <a:t>i</a:t>
            </a:r>
            <a:endParaRPr sz="1600" baseline="-12345" dirty="0">
              <a:latin typeface="+mn-lt"/>
              <a:cs typeface="Arial MT"/>
            </a:endParaRPr>
          </a:p>
          <a:p>
            <a:pPr marL="311150" marR="117475" indent="-311150">
              <a:spcBef>
                <a:spcPts val="10"/>
              </a:spcBef>
              <a:buAutoNum type="arabicPeriod" startAt="3"/>
              <a:tabLst>
                <a:tab pos="311150" algn="l"/>
                <a:tab pos="311785" algn="l"/>
              </a:tabLst>
            </a:pPr>
            <a:r>
              <a:rPr sz="1600" spc="-5" dirty="0">
                <a:latin typeface="+mn-lt"/>
                <a:cs typeface="Arial MT"/>
              </a:rPr>
              <a:t>At</a:t>
            </a:r>
            <a:r>
              <a:rPr sz="1600" spc="-15" dirty="0">
                <a:latin typeface="+mn-lt"/>
                <a:cs typeface="Arial MT"/>
              </a:rPr>
              <a:t> </a:t>
            </a:r>
            <a:r>
              <a:rPr sz="1600" dirty="0">
                <a:latin typeface="+mn-lt"/>
                <a:cs typeface="Arial MT"/>
              </a:rPr>
              <a:t>each</a:t>
            </a:r>
            <a:r>
              <a:rPr sz="1600" spc="-10" dirty="0">
                <a:latin typeface="+mn-lt"/>
                <a:cs typeface="Arial MT"/>
              </a:rPr>
              <a:t> </a:t>
            </a:r>
            <a:r>
              <a:rPr sz="1600" spc="-5" dirty="0">
                <a:latin typeface="+mn-lt"/>
                <a:cs typeface="Arial MT"/>
              </a:rPr>
              <a:t>layer </a:t>
            </a:r>
            <a:r>
              <a:rPr sz="1600" dirty="0">
                <a:latin typeface="+mn-lt"/>
                <a:cs typeface="Arial MT"/>
              </a:rPr>
              <a:t>compute</a:t>
            </a:r>
            <a:r>
              <a:rPr sz="1600" spc="-15" dirty="0">
                <a:latin typeface="+mn-lt"/>
                <a:cs typeface="Arial MT"/>
              </a:rPr>
              <a:t> </a:t>
            </a:r>
            <a:r>
              <a:rPr sz="1600" dirty="0">
                <a:latin typeface="+mn-lt"/>
                <a:cs typeface="Arial MT"/>
              </a:rPr>
              <a:t>the</a:t>
            </a:r>
            <a:r>
              <a:rPr sz="1600" spc="-10" dirty="0">
                <a:latin typeface="+mn-lt"/>
                <a:cs typeface="Arial MT"/>
              </a:rPr>
              <a:t> </a:t>
            </a:r>
            <a:r>
              <a:rPr sz="1600" i="1" dirty="0">
                <a:latin typeface="+mn-lt"/>
                <a:cs typeface="Arial"/>
              </a:rPr>
              <a:t>Gram</a:t>
            </a:r>
            <a:r>
              <a:rPr sz="1600" i="1" spc="-5" dirty="0">
                <a:latin typeface="+mn-lt"/>
                <a:cs typeface="Arial"/>
              </a:rPr>
              <a:t> </a:t>
            </a:r>
            <a:r>
              <a:rPr sz="1600" i="1" dirty="0">
                <a:latin typeface="+mn-lt"/>
                <a:cs typeface="Arial"/>
              </a:rPr>
              <a:t>matrix</a:t>
            </a:r>
            <a:r>
              <a:rPr lang="en-US" sz="1600" i="1" dirty="0">
                <a:latin typeface="+mn-lt"/>
                <a:cs typeface="Arial"/>
              </a:rPr>
              <a:t> </a:t>
            </a:r>
            <a:r>
              <a:rPr sz="1600" spc="-5" dirty="0">
                <a:latin typeface="+mn-lt"/>
                <a:cs typeface="Arial MT"/>
              </a:rPr>
              <a:t>giving</a:t>
            </a:r>
            <a:r>
              <a:rPr sz="1600" spc="-20" dirty="0">
                <a:latin typeface="+mn-lt"/>
                <a:cs typeface="Arial MT"/>
              </a:rPr>
              <a:t> </a:t>
            </a:r>
            <a:r>
              <a:rPr sz="1600" dirty="0">
                <a:latin typeface="+mn-lt"/>
                <a:cs typeface="Arial MT"/>
              </a:rPr>
              <a:t>outer</a:t>
            </a:r>
            <a:r>
              <a:rPr sz="1600" spc="-10" dirty="0">
                <a:latin typeface="+mn-lt"/>
                <a:cs typeface="Arial MT"/>
              </a:rPr>
              <a:t> </a:t>
            </a:r>
            <a:r>
              <a:rPr sz="1600" dirty="0">
                <a:latin typeface="+mn-lt"/>
                <a:cs typeface="Arial MT"/>
              </a:rPr>
              <a:t>product</a:t>
            </a:r>
            <a:r>
              <a:rPr sz="1600" spc="-15" dirty="0">
                <a:latin typeface="+mn-lt"/>
                <a:cs typeface="Arial MT"/>
              </a:rPr>
              <a:t> </a:t>
            </a:r>
            <a:r>
              <a:rPr sz="1600" dirty="0">
                <a:latin typeface="+mn-lt"/>
                <a:cs typeface="Arial MT"/>
              </a:rPr>
              <a:t>of</a:t>
            </a:r>
            <a:r>
              <a:rPr sz="1600" spc="-15" dirty="0">
                <a:latin typeface="+mn-lt"/>
                <a:cs typeface="Arial MT"/>
              </a:rPr>
              <a:t> </a:t>
            </a:r>
            <a:r>
              <a:rPr sz="1600" dirty="0">
                <a:latin typeface="+mn-lt"/>
                <a:cs typeface="Arial MT"/>
              </a:rPr>
              <a:t>features:</a:t>
            </a:r>
          </a:p>
        </p:txBody>
      </p:sp>
      <p:sp>
        <p:nvSpPr>
          <p:cNvPr id="7" name="文本框 6">
            <a:extLst>
              <a:ext uri="{FF2B5EF4-FFF2-40B4-BE49-F238E27FC236}">
                <a16:creationId xmlns:a16="http://schemas.microsoft.com/office/drawing/2014/main" id="{C497DF29-5C34-7ECA-B925-ED0CEC6CFDE5}"/>
              </a:ext>
            </a:extLst>
          </p:cNvPr>
          <p:cNvSpPr txBox="1"/>
          <p:nvPr/>
        </p:nvSpPr>
        <p:spPr>
          <a:xfrm>
            <a:off x="167951" y="4096680"/>
            <a:ext cx="4002833" cy="2308324"/>
          </a:xfrm>
          <a:prstGeom prst="rect">
            <a:avLst/>
          </a:prstGeom>
          <a:noFill/>
        </p:spPr>
        <p:txBody>
          <a:bodyPr wrap="square">
            <a:spAutoFit/>
          </a:bodyPr>
          <a:lstStyle/>
          <a:p>
            <a:pPr marL="400050" marR="139065" indent="-311785">
              <a:spcBef>
                <a:spcPts val="5"/>
              </a:spcBef>
              <a:buAutoNum type="arabicPeriod" startAt="4"/>
              <a:tabLst>
                <a:tab pos="399415" algn="l"/>
                <a:tab pos="400685" algn="l"/>
              </a:tabLst>
            </a:pPr>
            <a:r>
              <a:rPr lang="en-US" altLang="zh-CN" sz="1600" spc="-5" dirty="0">
                <a:latin typeface="+mn-lt"/>
                <a:cs typeface="Arial MT"/>
              </a:rPr>
              <a:t>Initialize </a:t>
            </a:r>
            <a:r>
              <a:rPr lang="en-US" altLang="zh-CN" sz="1600" dirty="0">
                <a:latin typeface="+mn-lt"/>
                <a:cs typeface="Arial MT"/>
              </a:rPr>
              <a:t>generated </a:t>
            </a:r>
            <a:r>
              <a:rPr lang="en-US" altLang="zh-CN" sz="1600" spc="-5" dirty="0">
                <a:latin typeface="+mn-lt"/>
                <a:cs typeface="Arial MT"/>
              </a:rPr>
              <a:t>image </a:t>
            </a:r>
            <a:r>
              <a:rPr lang="en-US" altLang="zh-CN" sz="1600" dirty="0">
                <a:latin typeface="+mn-lt"/>
                <a:cs typeface="Arial MT"/>
              </a:rPr>
              <a:t>from random </a:t>
            </a:r>
            <a:r>
              <a:rPr lang="en-US" altLang="zh-CN" sz="1600" spc="-350" dirty="0">
                <a:latin typeface="+mn-lt"/>
                <a:cs typeface="Arial MT"/>
              </a:rPr>
              <a:t> </a:t>
            </a:r>
            <a:r>
              <a:rPr lang="en-US" altLang="zh-CN" sz="1600" spc="-5" dirty="0">
                <a:latin typeface="+mn-lt"/>
                <a:cs typeface="Arial MT"/>
              </a:rPr>
              <a:t>noise</a:t>
            </a:r>
            <a:endParaRPr lang="en-US" altLang="zh-CN" sz="1600" dirty="0">
              <a:latin typeface="+mn-lt"/>
              <a:cs typeface="Arial MT"/>
            </a:endParaRPr>
          </a:p>
          <a:p>
            <a:pPr marL="400050" indent="-317500">
              <a:buSzPct val="107692"/>
              <a:buAutoNum type="arabicPeriod" startAt="4"/>
              <a:tabLst>
                <a:tab pos="399415" algn="l"/>
                <a:tab pos="400050" algn="l"/>
              </a:tabLst>
            </a:pPr>
            <a:r>
              <a:rPr lang="en-US" altLang="zh-CN" sz="1600" spc="-5" dirty="0">
                <a:latin typeface="+mn-lt"/>
                <a:cs typeface="Arial MT"/>
              </a:rPr>
              <a:t>Pass</a:t>
            </a:r>
            <a:r>
              <a:rPr lang="en-US" altLang="zh-CN" sz="1600" spc="-15" dirty="0">
                <a:latin typeface="+mn-lt"/>
                <a:cs typeface="Arial MT"/>
              </a:rPr>
              <a:t> </a:t>
            </a:r>
            <a:r>
              <a:rPr lang="en-US" altLang="zh-CN" sz="1600" dirty="0">
                <a:latin typeface="+mn-lt"/>
                <a:cs typeface="Arial MT"/>
              </a:rPr>
              <a:t>generated</a:t>
            </a:r>
            <a:r>
              <a:rPr lang="en-US" altLang="zh-CN" sz="1600" spc="-10" dirty="0">
                <a:latin typeface="+mn-lt"/>
                <a:cs typeface="Arial MT"/>
              </a:rPr>
              <a:t> </a:t>
            </a:r>
            <a:r>
              <a:rPr lang="en-US" altLang="zh-CN" sz="1600" spc="-5" dirty="0">
                <a:latin typeface="+mn-lt"/>
                <a:cs typeface="Arial MT"/>
              </a:rPr>
              <a:t>image</a:t>
            </a:r>
            <a:r>
              <a:rPr lang="en-US" altLang="zh-CN" sz="1600" spc="-10" dirty="0">
                <a:latin typeface="+mn-lt"/>
                <a:cs typeface="Arial MT"/>
              </a:rPr>
              <a:t> </a:t>
            </a:r>
            <a:r>
              <a:rPr lang="en-US" altLang="zh-CN" sz="1600" dirty="0">
                <a:latin typeface="+mn-lt"/>
                <a:cs typeface="Arial MT"/>
              </a:rPr>
              <a:t>through</a:t>
            </a:r>
            <a:r>
              <a:rPr lang="en-US" altLang="zh-CN" sz="1600" spc="-15" dirty="0">
                <a:latin typeface="+mn-lt"/>
                <a:cs typeface="Arial MT"/>
              </a:rPr>
              <a:t> </a:t>
            </a:r>
            <a:r>
              <a:rPr lang="en-US" altLang="zh-CN" sz="1600" spc="-5" dirty="0">
                <a:latin typeface="+mn-lt"/>
                <a:cs typeface="Arial MT"/>
              </a:rPr>
              <a:t>CNN,</a:t>
            </a:r>
            <a:endParaRPr lang="en-US" altLang="zh-CN" sz="1600" dirty="0">
              <a:latin typeface="+mn-lt"/>
              <a:cs typeface="Arial MT"/>
            </a:endParaRPr>
          </a:p>
          <a:p>
            <a:pPr marL="399415">
              <a:spcBef>
                <a:spcPts val="25"/>
              </a:spcBef>
            </a:pPr>
            <a:r>
              <a:rPr lang="en-US" altLang="zh-CN" sz="1600" dirty="0">
                <a:latin typeface="+mn-lt"/>
                <a:cs typeface="Arial MT"/>
              </a:rPr>
              <a:t>compute</a:t>
            </a:r>
            <a:r>
              <a:rPr lang="en-US" altLang="zh-CN" sz="1600" spc="-10" dirty="0">
                <a:latin typeface="+mn-lt"/>
                <a:cs typeface="Arial MT"/>
              </a:rPr>
              <a:t> </a:t>
            </a:r>
            <a:r>
              <a:rPr lang="en-US" altLang="zh-CN" sz="1600" dirty="0">
                <a:latin typeface="+mn-lt"/>
                <a:cs typeface="Arial MT"/>
              </a:rPr>
              <a:t>Gram</a:t>
            </a:r>
            <a:r>
              <a:rPr lang="en-US" altLang="zh-CN" sz="1600" spc="-5" dirty="0">
                <a:latin typeface="+mn-lt"/>
                <a:cs typeface="Arial MT"/>
              </a:rPr>
              <a:t> matrix</a:t>
            </a:r>
            <a:r>
              <a:rPr lang="en-US" altLang="zh-CN" sz="1600" spc="-10" dirty="0">
                <a:latin typeface="+mn-lt"/>
                <a:cs typeface="Arial MT"/>
              </a:rPr>
              <a:t> </a:t>
            </a:r>
            <a:r>
              <a:rPr lang="en-US" altLang="zh-CN" sz="1600" dirty="0">
                <a:latin typeface="+mn-lt"/>
                <a:cs typeface="Arial MT"/>
              </a:rPr>
              <a:t>on</a:t>
            </a:r>
            <a:r>
              <a:rPr lang="en-US" altLang="zh-CN" sz="1600" spc="-10" dirty="0">
                <a:latin typeface="+mn-lt"/>
                <a:cs typeface="Arial MT"/>
              </a:rPr>
              <a:t> </a:t>
            </a:r>
            <a:r>
              <a:rPr lang="en-US" altLang="zh-CN" sz="1600" dirty="0">
                <a:latin typeface="+mn-lt"/>
                <a:cs typeface="Arial MT"/>
              </a:rPr>
              <a:t>each</a:t>
            </a:r>
            <a:r>
              <a:rPr lang="en-US" altLang="zh-CN" sz="1600" spc="-5" dirty="0">
                <a:latin typeface="+mn-lt"/>
                <a:cs typeface="Arial MT"/>
              </a:rPr>
              <a:t> layer</a:t>
            </a:r>
            <a:endParaRPr lang="en-US" altLang="zh-CN" sz="1600" dirty="0">
              <a:latin typeface="+mn-lt"/>
              <a:cs typeface="Arial MT"/>
            </a:endParaRPr>
          </a:p>
          <a:p>
            <a:pPr marL="400050" marR="290195" indent="-318135">
              <a:spcBef>
                <a:spcPts val="5"/>
              </a:spcBef>
              <a:buAutoNum type="arabicPeriod" startAt="6"/>
              <a:tabLst>
                <a:tab pos="399415" algn="l"/>
                <a:tab pos="400685" algn="l"/>
              </a:tabLst>
            </a:pPr>
            <a:r>
              <a:rPr lang="en-US" altLang="zh-CN" sz="1600" spc="-5" dirty="0">
                <a:latin typeface="+mn-lt"/>
                <a:cs typeface="Arial MT"/>
              </a:rPr>
              <a:t>Compute loss: weighted sum of L2 </a:t>
            </a:r>
            <a:r>
              <a:rPr lang="en-US" altLang="zh-CN" sz="1600" spc="-375" dirty="0">
                <a:latin typeface="+mn-lt"/>
                <a:cs typeface="Arial MT"/>
              </a:rPr>
              <a:t> </a:t>
            </a:r>
            <a:r>
              <a:rPr lang="en-US" altLang="zh-CN" sz="1600" spc="-5" dirty="0">
                <a:latin typeface="+mn-lt"/>
                <a:cs typeface="Arial MT"/>
              </a:rPr>
              <a:t>distance</a:t>
            </a:r>
            <a:r>
              <a:rPr lang="en-US" altLang="zh-CN" sz="1600" spc="-15" dirty="0">
                <a:latin typeface="+mn-lt"/>
                <a:cs typeface="Arial MT"/>
              </a:rPr>
              <a:t> </a:t>
            </a:r>
            <a:r>
              <a:rPr lang="en-US" altLang="zh-CN" sz="1600" spc="-5" dirty="0">
                <a:latin typeface="+mn-lt"/>
                <a:cs typeface="Arial MT"/>
              </a:rPr>
              <a:t>between</a:t>
            </a:r>
            <a:r>
              <a:rPr lang="en-US" altLang="zh-CN" sz="1600" spc="-15" dirty="0">
                <a:latin typeface="+mn-lt"/>
                <a:cs typeface="Arial MT"/>
              </a:rPr>
              <a:t> </a:t>
            </a:r>
            <a:r>
              <a:rPr lang="en-US" altLang="zh-CN" sz="1600" spc="-5" dirty="0">
                <a:latin typeface="+mn-lt"/>
                <a:cs typeface="Arial MT"/>
              </a:rPr>
              <a:t>Gram</a:t>
            </a:r>
            <a:r>
              <a:rPr lang="en-US" altLang="zh-CN" sz="1600" spc="-20" dirty="0">
                <a:latin typeface="+mn-lt"/>
                <a:cs typeface="Arial MT"/>
              </a:rPr>
              <a:t> </a:t>
            </a:r>
            <a:r>
              <a:rPr lang="en-US" altLang="zh-CN" sz="1600" spc="-5" dirty="0">
                <a:latin typeface="+mn-lt"/>
                <a:cs typeface="Arial MT"/>
              </a:rPr>
              <a:t>matrices</a:t>
            </a:r>
            <a:endParaRPr lang="en-US" altLang="zh-CN" sz="1600" dirty="0">
              <a:latin typeface="+mn-lt"/>
              <a:cs typeface="Arial MT"/>
            </a:endParaRPr>
          </a:p>
          <a:p>
            <a:pPr marL="400050" indent="-318135">
              <a:buAutoNum type="arabicPeriod" startAt="6"/>
              <a:tabLst>
                <a:tab pos="399415" algn="l"/>
                <a:tab pos="400685" algn="l"/>
              </a:tabLst>
            </a:pPr>
            <a:r>
              <a:rPr lang="en-US" altLang="zh-CN" sz="1600" spc="-5" dirty="0">
                <a:latin typeface="+mn-lt"/>
                <a:cs typeface="Arial MT"/>
              </a:rPr>
              <a:t>Backprop</a:t>
            </a:r>
            <a:r>
              <a:rPr lang="en-US" altLang="zh-CN" sz="1600" spc="-15" dirty="0">
                <a:latin typeface="+mn-lt"/>
                <a:cs typeface="Arial MT"/>
              </a:rPr>
              <a:t> </a:t>
            </a:r>
            <a:r>
              <a:rPr lang="en-US" altLang="zh-CN" sz="1600" spc="-5" dirty="0">
                <a:latin typeface="+mn-lt"/>
                <a:cs typeface="Arial MT"/>
              </a:rPr>
              <a:t>to</a:t>
            </a:r>
            <a:r>
              <a:rPr lang="en-US" altLang="zh-CN" sz="1600" spc="-10" dirty="0">
                <a:latin typeface="+mn-lt"/>
                <a:cs typeface="Arial MT"/>
              </a:rPr>
              <a:t> </a:t>
            </a:r>
            <a:r>
              <a:rPr lang="en-US" altLang="zh-CN" sz="1600" spc="-5" dirty="0">
                <a:latin typeface="+mn-lt"/>
                <a:cs typeface="Arial MT"/>
              </a:rPr>
              <a:t>get</a:t>
            </a:r>
            <a:r>
              <a:rPr lang="en-US" altLang="zh-CN" sz="1600" spc="-15" dirty="0">
                <a:latin typeface="+mn-lt"/>
                <a:cs typeface="Arial MT"/>
              </a:rPr>
              <a:t> </a:t>
            </a:r>
            <a:r>
              <a:rPr lang="en-US" altLang="zh-CN" sz="1600" spc="-5" dirty="0">
                <a:latin typeface="+mn-lt"/>
                <a:cs typeface="Arial MT"/>
              </a:rPr>
              <a:t>gradient</a:t>
            </a:r>
            <a:r>
              <a:rPr lang="en-US" altLang="zh-CN" sz="1600" spc="-10" dirty="0">
                <a:latin typeface="+mn-lt"/>
                <a:cs typeface="Arial MT"/>
              </a:rPr>
              <a:t> </a:t>
            </a:r>
            <a:r>
              <a:rPr lang="en-US" altLang="zh-CN" sz="1600" spc="-5" dirty="0">
                <a:latin typeface="+mn-lt"/>
                <a:cs typeface="Arial MT"/>
              </a:rPr>
              <a:t>on</a:t>
            </a:r>
            <a:r>
              <a:rPr lang="en-US" altLang="zh-CN" sz="1600" spc="-15" dirty="0">
                <a:latin typeface="+mn-lt"/>
                <a:cs typeface="Arial MT"/>
              </a:rPr>
              <a:t> </a:t>
            </a:r>
            <a:r>
              <a:rPr lang="en-US" altLang="zh-CN" sz="1600" spc="-5" dirty="0">
                <a:latin typeface="+mn-lt"/>
                <a:cs typeface="Arial MT"/>
              </a:rPr>
              <a:t>image</a:t>
            </a:r>
            <a:endParaRPr lang="en-US" altLang="zh-CN" sz="1600" dirty="0">
              <a:latin typeface="+mn-lt"/>
              <a:cs typeface="Arial MT"/>
            </a:endParaRPr>
          </a:p>
          <a:p>
            <a:pPr marL="400050" indent="-318135">
              <a:spcBef>
                <a:spcPts val="20"/>
              </a:spcBef>
              <a:buAutoNum type="arabicPeriod" startAt="6"/>
              <a:tabLst>
                <a:tab pos="399415" algn="l"/>
                <a:tab pos="400685" algn="l"/>
              </a:tabLst>
            </a:pPr>
            <a:r>
              <a:rPr lang="en-US" altLang="zh-CN" sz="1600" spc="-5" dirty="0">
                <a:latin typeface="+mn-lt"/>
                <a:cs typeface="Arial MT"/>
              </a:rPr>
              <a:t>Make</a:t>
            </a:r>
            <a:r>
              <a:rPr lang="en-US" altLang="zh-CN" sz="1600" spc="-20" dirty="0">
                <a:latin typeface="+mn-lt"/>
                <a:cs typeface="Arial MT"/>
              </a:rPr>
              <a:t> </a:t>
            </a:r>
            <a:r>
              <a:rPr lang="en-US" altLang="zh-CN" sz="1600" spc="-5" dirty="0">
                <a:latin typeface="+mn-lt"/>
                <a:cs typeface="Arial MT"/>
              </a:rPr>
              <a:t>gradient</a:t>
            </a:r>
            <a:r>
              <a:rPr lang="en-US" altLang="zh-CN" sz="1600" spc="-15" dirty="0">
                <a:latin typeface="+mn-lt"/>
                <a:cs typeface="Arial MT"/>
              </a:rPr>
              <a:t> </a:t>
            </a:r>
            <a:r>
              <a:rPr lang="en-US" altLang="zh-CN" sz="1600" spc="-5" dirty="0">
                <a:latin typeface="+mn-lt"/>
                <a:cs typeface="Arial MT"/>
              </a:rPr>
              <a:t>step</a:t>
            </a:r>
            <a:r>
              <a:rPr lang="en-US" altLang="zh-CN" sz="1600" spc="-15" dirty="0">
                <a:latin typeface="+mn-lt"/>
                <a:cs typeface="Arial MT"/>
              </a:rPr>
              <a:t> </a:t>
            </a:r>
            <a:r>
              <a:rPr lang="en-US" altLang="zh-CN" sz="1600" spc="-5" dirty="0">
                <a:latin typeface="+mn-lt"/>
                <a:cs typeface="Arial MT"/>
              </a:rPr>
              <a:t>on</a:t>
            </a:r>
            <a:r>
              <a:rPr lang="en-US" altLang="zh-CN" sz="1600" spc="-15" dirty="0">
                <a:latin typeface="+mn-lt"/>
                <a:cs typeface="Arial MT"/>
              </a:rPr>
              <a:t> </a:t>
            </a:r>
            <a:r>
              <a:rPr lang="en-US" altLang="zh-CN" sz="1600" spc="-5" dirty="0">
                <a:latin typeface="+mn-lt"/>
                <a:cs typeface="Arial MT"/>
              </a:rPr>
              <a:t>image</a:t>
            </a:r>
            <a:endParaRPr lang="en-US" altLang="zh-CN" sz="1600" dirty="0">
              <a:latin typeface="+mn-lt"/>
              <a:cs typeface="Arial MT"/>
            </a:endParaRPr>
          </a:p>
          <a:p>
            <a:pPr marL="400050" indent="-318135">
              <a:spcBef>
                <a:spcPts val="25"/>
              </a:spcBef>
              <a:buAutoNum type="arabicPeriod" startAt="6"/>
              <a:tabLst>
                <a:tab pos="399415" algn="l"/>
                <a:tab pos="400685" algn="l"/>
              </a:tabLst>
            </a:pPr>
            <a:r>
              <a:rPr lang="en-US" altLang="zh-CN" sz="1600" spc="-5" dirty="0">
                <a:latin typeface="+mn-lt"/>
                <a:cs typeface="Arial MT"/>
              </a:rPr>
              <a:t>GOTO</a:t>
            </a:r>
            <a:r>
              <a:rPr lang="en-US" altLang="zh-CN" sz="1600" spc="-55" dirty="0">
                <a:latin typeface="+mn-lt"/>
                <a:cs typeface="Arial MT"/>
              </a:rPr>
              <a:t> </a:t>
            </a:r>
            <a:r>
              <a:rPr lang="en-US" altLang="zh-CN" sz="1600" dirty="0">
                <a:latin typeface="+mn-lt"/>
                <a:cs typeface="Arial MT"/>
              </a:rPr>
              <a:t>5</a:t>
            </a:r>
          </a:p>
        </p:txBody>
      </p:sp>
      <p:pic>
        <p:nvPicPr>
          <p:cNvPr id="8" name="object 5">
            <a:extLst>
              <a:ext uri="{FF2B5EF4-FFF2-40B4-BE49-F238E27FC236}">
                <a16:creationId xmlns:a16="http://schemas.microsoft.com/office/drawing/2014/main" id="{0D0BC6EB-1156-981F-CF1D-603698E090C2}"/>
              </a:ext>
            </a:extLst>
          </p:cNvPr>
          <p:cNvPicPr/>
          <p:nvPr/>
        </p:nvPicPr>
        <p:blipFill>
          <a:blip r:embed="rId2" cstate="print"/>
          <a:stretch>
            <a:fillRect/>
          </a:stretch>
        </p:blipFill>
        <p:spPr>
          <a:xfrm>
            <a:off x="394984" y="3578289"/>
            <a:ext cx="1671159" cy="583705"/>
          </a:xfrm>
          <a:prstGeom prst="rect">
            <a:avLst/>
          </a:prstGeom>
        </p:spPr>
      </p:pic>
      <p:sp>
        <p:nvSpPr>
          <p:cNvPr id="10" name="文本框 9">
            <a:extLst>
              <a:ext uri="{FF2B5EF4-FFF2-40B4-BE49-F238E27FC236}">
                <a16:creationId xmlns:a16="http://schemas.microsoft.com/office/drawing/2014/main" id="{4A6D3C18-A14B-EE48-5967-C6C9793EB8D0}"/>
              </a:ext>
            </a:extLst>
          </p:cNvPr>
          <p:cNvSpPr txBox="1"/>
          <p:nvPr/>
        </p:nvSpPr>
        <p:spPr>
          <a:xfrm>
            <a:off x="1838407" y="3583935"/>
            <a:ext cx="2174034" cy="369332"/>
          </a:xfrm>
          <a:prstGeom prst="rect">
            <a:avLst/>
          </a:prstGeom>
          <a:noFill/>
        </p:spPr>
        <p:txBody>
          <a:bodyPr wrap="square">
            <a:spAutoFit/>
          </a:bodyPr>
          <a:lstStyle/>
          <a:p>
            <a:pPr marL="305435" algn="ctr">
              <a:lnSpc>
                <a:spcPct val="100000"/>
              </a:lnSpc>
            </a:pPr>
            <a:r>
              <a:rPr lang="en-US" altLang="zh-CN" sz="1800" dirty="0">
                <a:latin typeface="+mn-lt"/>
                <a:cs typeface="Arial MT"/>
              </a:rPr>
              <a:t>(shape</a:t>
            </a:r>
            <a:r>
              <a:rPr lang="en-US" altLang="zh-CN" sz="1800" spc="-25" dirty="0">
                <a:latin typeface="+mn-lt"/>
                <a:cs typeface="Arial MT"/>
              </a:rPr>
              <a:t> </a:t>
            </a:r>
            <a:r>
              <a:rPr lang="en-US" altLang="zh-CN" sz="1800" spc="-5" dirty="0">
                <a:latin typeface="+mn-lt"/>
                <a:cs typeface="Arial MT"/>
              </a:rPr>
              <a:t>C</a:t>
            </a:r>
            <a:r>
              <a:rPr lang="en-US" altLang="zh-CN" sz="1800" spc="-7" baseline="-12345" dirty="0">
                <a:latin typeface="+mn-lt"/>
                <a:cs typeface="Arial MT"/>
              </a:rPr>
              <a:t>i</a:t>
            </a:r>
            <a:r>
              <a:rPr lang="en-US" altLang="zh-CN" sz="1800" spc="120" baseline="-12345" dirty="0">
                <a:latin typeface="+mn-lt"/>
                <a:cs typeface="Arial MT"/>
              </a:rPr>
              <a:t> </a:t>
            </a:r>
            <a:r>
              <a:rPr lang="en-US" altLang="zh-CN" sz="1800" dirty="0">
                <a:latin typeface="+mn-lt"/>
                <a:cs typeface="Arial MT"/>
              </a:rPr>
              <a:t>×</a:t>
            </a:r>
            <a:r>
              <a:rPr lang="en-US" altLang="zh-CN" sz="1800" spc="-20" dirty="0">
                <a:latin typeface="+mn-lt"/>
                <a:cs typeface="Arial MT"/>
              </a:rPr>
              <a:t> </a:t>
            </a:r>
            <a:r>
              <a:rPr lang="en-US" altLang="zh-CN" sz="1800" spc="-10" dirty="0">
                <a:latin typeface="+mn-lt"/>
                <a:cs typeface="Arial MT"/>
              </a:rPr>
              <a:t>C</a:t>
            </a:r>
            <a:r>
              <a:rPr lang="en-US" altLang="zh-CN" sz="1800" spc="-15" baseline="-12345" dirty="0">
                <a:latin typeface="+mn-lt"/>
                <a:cs typeface="Arial MT"/>
              </a:rPr>
              <a:t>i</a:t>
            </a:r>
            <a:r>
              <a:rPr lang="en-US" altLang="zh-CN" sz="1800" spc="-10" dirty="0">
                <a:latin typeface="+mn-lt"/>
                <a:cs typeface="Arial MT"/>
              </a:rPr>
              <a:t>)</a:t>
            </a:r>
            <a:endParaRPr lang="en-US" altLang="zh-CN" sz="1800" dirty="0">
              <a:latin typeface="+mn-lt"/>
              <a:cs typeface="Arial MT"/>
            </a:endParaRPr>
          </a:p>
        </p:txBody>
      </p:sp>
      <p:pic>
        <p:nvPicPr>
          <p:cNvPr id="11" name="object 15">
            <a:extLst>
              <a:ext uri="{FF2B5EF4-FFF2-40B4-BE49-F238E27FC236}">
                <a16:creationId xmlns:a16="http://schemas.microsoft.com/office/drawing/2014/main" id="{8F1B2B57-6735-808C-A829-AB716E8878C0}"/>
              </a:ext>
            </a:extLst>
          </p:cNvPr>
          <p:cNvPicPr/>
          <p:nvPr/>
        </p:nvPicPr>
        <p:blipFill>
          <a:blip r:embed="rId3" cstate="print"/>
          <a:stretch>
            <a:fillRect/>
          </a:stretch>
        </p:blipFill>
        <p:spPr>
          <a:xfrm>
            <a:off x="7052671" y="1230838"/>
            <a:ext cx="1690005" cy="694372"/>
          </a:xfrm>
          <a:prstGeom prst="rect">
            <a:avLst/>
          </a:prstGeom>
        </p:spPr>
      </p:pic>
      <p:pic>
        <p:nvPicPr>
          <p:cNvPr id="12" name="object 17">
            <a:extLst>
              <a:ext uri="{FF2B5EF4-FFF2-40B4-BE49-F238E27FC236}">
                <a16:creationId xmlns:a16="http://schemas.microsoft.com/office/drawing/2014/main" id="{192BBC76-2F3D-D522-831E-0803F980BE45}"/>
              </a:ext>
            </a:extLst>
          </p:cNvPr>
          <p:cNvPicPr/>
          <p:nvPr/>
        </p:nvPicPr>
        <p:blipFill>
          <a:blip r:embed="rId4" cstate="print"/>
          <a:stretch>
            <a:fillRect/>
          </a:stretch>
        </p:blipFill>
        <p:spPr>
          <a:xfrm>
            <a:off x="4388310" y="1265692"/>
            <a:ext cx="2446835" cy="642937"/>
          </a:xfrm>
          <a:prstGeom prst="rect">
            <a:avLst/>
          </a:prstGeom>
        </p:spPr>
      </p:pic>
      <p:pic>
        <p:nvPicPr>
          <p:cNvPr id="3" name="object 3">
            <a:extLst>
              <a:ext uri="{FF2B5EF4-FFF2-40B4-BE49-F238E27FC236}">
                <a16:creationId xmlns:a16="http://schemas.microsoft.com/office/drawing/2014/main" id="{A6700465-321F-CE4C-B51D-A9777A40D6AB}"/>
              </a:ext>
            </a:extLst>
          </p:cNvPr>
          <p:cNvPicPr/>
          <p:nvPr/>
        </p:nvPicPr>
        <p:blipFill>
          <a:blip r:embed="rId5" cstate="print"/>
          <a:stretch>
            <a:fillRect/>
          </a:stretch>
        </p:blipFill>
        <p:spPr>
          <a:xfrm>
            <a:off x="4087086" y="2225946"/>
            <a:ext cx="4963608" cy="3288390"/>
          </a:xfrm>
          <a:prstGeom prst="rect">
            <a:avLst/>
          </a:prstGeom>
        </p:spPr>
      </p:pic>
      <p:sp>
        <p:nvSpPr>
          <p:cNvPr id="13" name="object 22">
            <a:extLst>
              <a:ext uri="{FF2B5EF4-FFF2-40B4-BE49-F238E27FC236}">
                <a16:creationId xmlns:a16="http://schemas.microsoft.com/office/drawing/2014/main" id="{0E2029A8-616B-4A84-7D40-CF621DDC5ABA}"/>
              </a:ext>
            </a:extLst>
          </p:cNvPr>
          <p:cNvSpPr txBox="1"/>
          <p:nvPr/>
        </p:nvSpPr>
        <p:spPr>
          <a:xfrm>
            <a:off x="3582261" y="6045864"/>
            <a:ext cx="6205657" cy="36356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Gatys, Ecker, and Bethge, “Texture Synthesis Using Convolutional Neural Networks”, NIPS 2015</a:t>
            </a:r>
          </a:p>
          <a:p>
            <a:r>
              <a:rPr dirty="0"/>
              <a:t>Figure copyright Leon Gatys, Alexander S. Ecker, and Matthias Bethge, 2015. Reproduced with permission.</a:t>
            </a:r>
          </a:p>
        </p:txBody>
      </p:sp>
    </p:spTree>
    <p:extLst>
      <p:ext uri="{BB962C8B-B14F-4D97-AF65-F5344CB8AC3E}">
        <p14:creationId xmlns:p14="http://schemas.microsoft.com/office/powerpoint/2010/main" val="2060253134"/>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77CF0-341F-7C1F-F2AD-949B6D021B50}"/>
              </a:ext>
            </a:extLst>
          </p:cNvPr>
          <p:cNvSpPr>
            <a:spLocks noGrp="1"/>
          </p:cNvSpPr>
          <p:nvPr>
            <p:ph type="title"/>
          </p:nvPr>
        </p:nvSpPr>
        <p:spPr/>
        <p:txBody>
          <a:bodyPr/>
          <a:lstStyle/>
          <a:p>
            <a:r>
              <a:rPr lang="en-US" altLang="zh-CN" sz="2800" dirty="0"/>
              <a:t>Neural</a:t>
            </a:r>
            <a:r>
              <a:rPr lang="en-US" altLang="zh-CN" sz="2800" spc="-35" dirty="0"/>
              <a:t> </a:t>
            </a:r>
            <a:r>
              <a:rPr lang="en-US" altLang="zh-CN" sz="2800" dirty="0"/>
              <a:t>Texture</a:t>
            </a:r>
            <a:r>
              <a:rPr lang="en-US" altLang="zh-CN" sz="2800" spc="-30" dirty="0"/>
              <a:t> </a:t>
            </a:r>
            <a:r>
              <a:rPr lang="en-US" altLang="zh-CN" sz="2800" dirty="0"/>
              <a:t>Synthesis</a:t>
            </a:r>
            <a:endParaRPr lang="zh-CN" altLang="en-US" dirty="0"/>
          </a:p>
        </p:txBody>
      </p:sp>
      <p:grpSp>
        <p:nvGrpSpPr>
          <p:cNvPr id="4" name="object 3">
            <a:extLst>
              <a:ext uri="{FF2B5EF4-FFF2-40B4-BE49-F238E27FC236}">
                <a16:creationId xmlns:a16="http://schemas.microsoft.com/office/drawing/2014/main" id="{7CDDD486-3F19-4840-4ECA-A386D8F0652B}"/>
              </a:ext>
            </a:extLst>
          </p:cNvPr>
          <p:cNvGrpSpPr/>
          <p:nvPr/>
        </p:nvGrpSpPr>
        <p:grpSpPr>
          <a:xfrm>
            <a:off x="3782627" y="1609219"/>
            <a:ext cx="4924454" cy="4194421"/>
            <a:chOff x="4526279" y="396240"/>
            <a:chExt cx="4544695" cy="3870960"/>
          </a:xfrm>
        </p:grpSpPr>
        <p:pic>
          <p:nvPicPr>
            <p:cNvPr id="5" name="object 4">
              <a:extLst>
                <a:ext uri="{FF2B5EF4-FFF2-40B4-BE49-F238E27FC236}">
                  <a16:creationId xmlns:a16="http://schemas.microsoft.com/office/drawing/2014/main" id="{4C7139E2-D145-B85A-F8F6-02E65A802412}"/>
                </a:ext>
              </a:extLst>
            </p:cNvPr>
            <p:cNvPicPr/>
            <p:nvPr/>
          </p:nvPicPr>
          <p:blipFill>
            <a:blip r:embed="rId2" cstate="print"/>
            <a:stretch>
              <a:fillRect/>
            </a:stretch>
          </p:blipFill>
          <p:spPr>
            <a:xfrm>
              <a:off x="4526279" y="396240"/>
              <a:ext cx="4544568" cy="1036319"/>
            </a:xfrm>
            <a:prstGeom prst="rect">
              <a:avLst/>
            </a:prstGeom>
          </p:spPr>
        </p:pic>
        <p:pic>
          <p:nvPicPr>
            <p:cNvPr id="6" name="object 5">
              <a:extLst>
                <a:ext uri="{FF2B5EF4-FFF2-40B4-BE49-F238E27FC236}">
                  <a16:creationId xmlns:a16="http://schemas.microsoft.com/office/drawing/2014/main" id="{94C668CA-A521-D4D6-321D-7381C74BC5B6}"/>
                </a:ext>
              </a:extLst>
            </p:cNvPr>
            <p:cNvPicPr/>
            <p:nvPr/>
          </p:nvPicPr>
          <p:blipFill>
            <a:blip r:embed="rId3" cstate="print"/>
            <a:stretch>
              <a:fillRect/>
            </a:stretch>
          </p:blipFill>
          <p:spPr>
            <a:xfrm>
              <a:off x="4529327" y="1338072"/>
              <a:ext cx="4501896" cy="2929127"/>
            </a:xfrm>
            <a:prstGeom prst="rect">
              <a:avLst/>
            </a:prstGeom>
          </p:spPr>
        </p:pic>
      </p:grpSp>
      <p:sp>
        <p:nvSpPr>
          <p:cNvPr id="7" name="object 6">
            <a:extLst>
              <a:ext uri="{FF2B5EF4-FFF2-40B4-BE49-F238E27FC236}">
                <a16:creationId xmlns:a16="http://schemas.microsoft.com/office/drawing/2014/main" id="{AB83FBFB-9ED2-50D5-E5E7-63D5A56D8E61}"/>
              </a:ext>
            </a:extLst>
          </p:cNvPr>
          <p:cNvSpPr txBox="1"/>
          <p:nvPr/>
        </p:nvSpPr>
        <p:spPr>
          <a:xfrm>
            <a:off x="357158" y="2876839"/>
            <a:ext cx="3197805" cy="1356782"/>
          </a:xfrm>
          <a:prstGeom prst="rect">
            <a:avLst/>
          </a:prstGeom>
        </p:spPr>
        <p:txBody>
          <a:bodyPr vert="horz" wrap="square" lIns="0" tIns="2540" rIns="0" bIns="0" rtlCol="0">
            <a:spAutoFit/>
          </a:bodyPr>
          <a:lstStyle/>
          <a:p>
            <a:pPr marL="12700" marR="5080">
              <a:spcBef>
                <a:spcPts val="20"/>
              </a:spcBef>
            </a:pPr>
            <a:r>
              <a:rPr sz="2200" spc="-5" dirty="0">
                <a:latin typeface="+mn-lt"/>
                <a:cs typeface="Arial MT"/>
              </a:rPr>
              <a:t>Reconstructing</a:t>
            </a:r>
            <a:r>
              <a:rPr sz="2200" spc="545" dirty="0">
                <a:latin typeface="+mn-lt"/>
                <a:cs typeface="Arial MT"/>
              </a:rPr>
              <a:t> </a:t>
            </a:r>
            <a:r>
              <a:rPr sz="2200" spc="-10" dirty="0">
                <a:latin typeface="+mn-lt"/>
                <a:cs typeface="Arial MT"/>
              </a:rPr>
              <a:t>texture </a:t>
            </a:r>
            <a:r>
              <a:rPr sz="2200" spc="-5" dirty="0">
                <a:latin typeface="+mn-lt"/>
                <a:cs typeface="Arial MT"/>
              </a:rPr>
              <a:t> from</a:t>
            </a:r>
            <a:r>
              <a:rPr sz="2200" spc="-35" dirty="0">
                <a:latin typeface="+mn-lt"/>
                <a:cs typeface="Arial MT"/>
              </a:rPr>
              <a:t> </a:t>
            </a:r>
            <a:r>
              <a:rPr sz="2200" spc="-5" dirty="0">
                <a:latin typeface="+mn-lt"/>
                <a:cs typeface="Arial MT"/>
              </a:rPr>
              <a:t>higher</a:t>
            </a:r>
            <a:r>
              <a:rPr sz="2200" spc="-30" dirty="0">
                <a:latin typeface="+mn-lt"/>
                <a:cs typeface="Arial MT"/>
              </a:rPr>
              <a:t> </a:t>
            </a:r>
            <a:r>
              <a:rPr sz="2200" spc="-5" dirty="0">
                <a:latin typeface="+mn-lt"/>
                <a:cs typeface="Arial MT"/>
              </a:rPr>
              <a:t>layers</a:t>
            </a:r>
            <a:r>
              <a:rPr sz="2200" spc="-30" dirty="0">
                <a:latin typeface="+mn-lt"/>
                <a:cs typeface="Arial MT"/>
              </a:rPr>
              <a:t> </a:t>
            </a:r>
            <a:r>
              <a:rPr sz="2200" spc="-5" dirty="0">
                <a:latin typeface="+mn-lt"/>
                <a:cs typeface="Arial MT"/>
              </a:rPr>
              <a:t>recovers </a:t>
            </a:r>
            <a:r>
              <a:rPr sz="2200" spc="-540" dirty="0">
                <a:latin typeface="+mn-lt"/>
                <a:cs typeface="Arial MT"/>
              </a:rPr>
              <a:t> </a:t>
            </a:r>
            <a:r>
              <a:rPr sz="2200" spc="-5" dirty="0">
                <a:latin typeface="+mn-lt"/>
                <a:cs typeface="Arial MT"/>
              </a:rPr>
              <a:t>larger </a:t>
            </a:r>
            <a:r>
              <a:rPr sz="2200" spc="-10" dirty="0">
                <a:latin typeface="+mn-lt"/>
                <a:cs typeface="Arial MT"/>
              </a:rPr>
              <a:t>features </a:t>
            </a:r>
            <a:r>
              <a:rPr sz="2200" spc="-5" dirty="0">
                <a:latin typeface="+mn-lt"/>
                <a:cs typeface="Arial MT"/>
              </a:rPr>
              <a:t>from </a:t>
            </a:r>
            <a:r>
              <a:rPr sz="2200" spc="-10" dirty="0">
                <a:latin typeface="+mn-lt"/>
                <a:cs typeface="Arial MT"/>
              </a:rPr>
              <a:t>the </a:t>
            </a:r>
            <a:r>
              <a:rPr sz="2200" spc="-5" dirty="0">
                <a:latin typeface="+mn-lt"/>
                <a:cs typeface="Arial MT"/>
              </a:rPr>
              <a:t> input</a:t>
            </a:r>
            <a:r>
              <a:rPr sz="2200" spc="-20" dirty="0">
                <a:latin typeface="+mn-lt"/>
                <a:cs typeface="Arial MT"/>
              </a:rPr>
              <a:t> </a:t>
            </a:r>
            <a:r>
              <a:rPr sz="2200" spc="-10" dirty="0">
                <a:latin typeface="+mn-lt"/>
                <a:cs typeface="Arial MT"/>
              </a:rPr>
              <a:t>texture</a:t>
            </a:r>
            <a:endParaRPr sz="2200" dirty="0">
              <a:latin typeface="+mn-lt"/>
              <a:cs typeface="Arial MT"/>
            </a:endParaRPr>
          </a:p>
        </p:txBody>
      </p:sp>
      <p:sp>
        <p:nvSpPr>
          <p:cNvPr id="8" name="object 22">
            <a:extLst>
              <a:ext uri="{FF2B5EF4-FFF2-40B4-BE49-F238E27FC236}">
                <a16:creationId xmlns:a16="http://schemas.microsoft.com/office/drawing/2014/main" id="{9DD3F199-B93E-982E-BD94-DA30C3997130}"/>
              </a:ext>
            </a:extLst>
          </p:cNvPr>
          <p:cNvSpPr txBox="1"/>
          <p:nvPr/>
        </p:nvSpPr>
        <p:spPr>
          <a:xfrm>
            <a:off x="357158" y="6253210"/>
            <a:ext cx="6205657" cy="36356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Gatys, Ecker, and Bethge, “Texture Synthesis Using Convolutional Neural Networks”, NIPS 2015</a:t>
            </a:r>
          </a:p>
          <a:p>
            <a:r>
              <a:rPr dirty="0"/>
              <a:t>Figure copyright Leon Gatys, Alexander S. Ecker, and Matthias Bethge, 2015. Reproduced with permission.</a:t>
            </a:r>
          </a:p>
        </p:txBody>
      </p:sp>
    </p:spTree>
    <p:extLst>
      <p:ext uri="{BB962C8B-B14F-4D97-AF65-F5344CB8AC3E}">
        <p14:creationId xmlns:p14="http://schemas.microsoft.com/office/powerpoint/2010/main" val="466496273"/>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83575-7F94-961E-B70C-0E598E4382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Neural Texture Synthesis: Texture = Artwork</a:t>
            </a:r>
            <a:endParaRPr lang="zh-CN" altLang="en-US" dirty="0">
              <a:cs typeface="Arial" panose="020B0604020202020204" pitchFamily="34" charset="0"/>
            </a:endParaRPr>
          </a:p>
        </p:txBody>
      </p:sp>
      <p:pic>
        <p:nvPicPr>
          <p:cNvPr id="5" name="object 2">
            <a:extLst>
              <a:ext uri="{FF2B5EF4-FFF2-40B4-BE49-F238E27FC236}">
                <a16:creationId xmlns:a16="http://schemas.microsoft.com/office/drawing/2014/main" id="{BA6F9292-1CD4-DB9C-3AEC-E243F12F8F0C}"/>
              </a:ext>
            </a:extLst>
          </p:cNvPr>
          <p:cNvPicPr/>
          <p:nvPr/>
        </p:nvPicPr>
        <p:blipFill>
          <a:blip r:embed="rId2" cstate="print"/>
          <a:stretch>
            <a:fillRect/>
          </a:stretch>
        </p:blipFill>
        <p:spPr>
          <a:xfrm>
            <a:off x="2857792" y="1056413"/>
            <a:ext cx="6031991" cy="2036063"/>
          </a:xfrm>
          <a:prstGeom prst="rect">
            <a:avLst/>
          </a:prstGeom>
        </p:spPr>
      </p:pic>
      <p:sp>
        <p:nvSpPr>
          <p:cNvPr id="6" name="object 7">
            <a:extLst>
              <a:ext uri="{FF2B5EF4-FFF2-40B4-BE49-F238E27FC236}">
                <a16:creationId xmlns:a16="http://schemas.microsoft.com/office/drawing/2014/main" id="{90722758-C503-9309-C188-940AF870DFD3}"/>
              </a:ext>
            </a:extLst>
          </p:cNvPr>
          <p:cNvSpPr txBox="1"/>
          <p:nvPr/>
        </p:nvSpPr>
        <p:spPr>
          <a:xfrm>
            <a:off x="357157" y="6198702"/>
            <a:ext cx="8429625" cy="350737"/>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Figure from Johnson, Alahi, and Fei-Fei, “Perceptual  Losses for Real-Time Style Transfer and </a:t>
            </a:r>
            <a:r>
              <a:rPr dirty="0"/>
              <a:t>Super-Resolution</a:t>
            </a:r>
            <a:r>
              <a:rPr dirty="0"/>
              <a:t>”, ECCV 2016. Copyright Springer, 2016.  Reproduced for educational purposes.</a:t>
            </a:r>
          </a:p>
        </p:txBody>
      </p:sp>
      <p:sp>
        <p:nvSpPr>
          <p:cNvPr id="7" name="object 4">
            <a:extLst>
              <a:ext uri="{FF2B5EF4-FFF2-40B4-BE49-F238E27FC236}">
                <a16:creationId xmlns:a16="http://schemas.microsoft.com/office/drawing/2014/main" id="{AC80F123-29B9-98CF-BCAA-10437EE4784E}"/>
              </a:ext>
            </a:extLst>
          </p:cNvPr>
          <p:cNvSpPr txBox="1"/>
          <p:nvPr/>
        </p:nvSpPr>
        <p:spPr>
          <a:xfrm>
            <a:off x="254217" y="1749502"/>
            <a:ext cx="2544662" cy="620554"/>
          </a:xfrm>
          <a:prstGeom prst="rect">
            <a:avLst/>
          </a:prstGeom>
        </p:spPr>
        <p:txBody>
          <a:bodyPr vert="horz" wrap="square" lIns="0" tIns="17145" rIns="0" bIns="0" rtlCol="0">
            <a:spAutoFit/>
          </a:bodyPr>
          <a:lstStyle/>
          <a:p>
            <a:pPr marL="12700" marR="5080">
              <a:lnSpc>
                <a:spcPct val="97900"/>
              </a:lnSpc>
              <a:spcBef>
                <a:spcPts val="135"/>
              </a:spcBef>
            </a:pPr>
            <a:r>
              <a:rPr sz="2000" spc="-5" dirty="0">
                <a:latin typeface="+mn-lt"/>
                <a:cs typeface="Arial MT"/>
              </a:rPr>
              <a:t>Texture</a:t>
            </a:r>
            <a:r>
              <a:rPr sz="2000" spc="-70" dirty="0">
                <a:latin typeface="+mn-lt"/>
                <a:cs typeface="Arial MT"/>
              </a:rPr>
              <a:t> </a:t>
            </a:r>
            <a:r>
              <a:rPr sz="2000" spc="-5" dirty="0">
                <a:latin typeface="+mn-lt"/>
                <a:cs typeface="Arial MT"/>
              </a:rPr>
              <a:t>synthesis </a:t>
            </a:r>
            <a:r>
              <a:rPr sz="2000" spc="-375" dirty="0">
                <a:latin typeface="+mn-lt"/>
                <a:cs typeface="Arial MT"/>
              </a:rPr>
              <a:t> </a:t>
            </a:r>
            <a:r>
              <a:rPr sz="2000" spc="-5" dirty="0">
                <a:latin typeface="+mn-lt"/>
                <a:cs typeface="Arial MT"/>
              </a:rPr>
              <a:t>(Gram </a:t>
            </a:r>
            <a:r>
              <a:rPr sz="2000" dirty="0">
                <a:latin typeface="+mn-lt"/>
                <a:cs typeface="Arial MT"/>
              </a:rPr>
              <a:t> </a:t>
            </a:r>
            <a:r>
              <a:rPr sz="2000" spc="-5" dirty="0">
                <a:latin typeface="+mn-lt"/>
                <a:cs typeface="Arial MT"/>
              </a:rPr>
              <a:t>reconstruction)</a:t>
            </a:r>
            <a:endParaRPr sz="2000" dirty="0">
              <a:latin typeface="+mn-lt"/>
              <a:cs typeface="Arial MT"/>
            </a:endParaRPr>
          </a:p>
        </p:txBody>
      </p:sp>
    </p:spTree>
    <p:extLst>
      <p:ext uri="{BB962C8B-B14F-4D97-AF65-F5344CB8AC3E}">
        <p14:creationId xmlns:p14="http://schemas.microsoft.com/office/powerpoint/2010/main" val="2817657364"/>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7CE68-453B-5A21-E9FF-9AD4CC7DA32E}"/>
              </a:ext>
            </a:extLst>
          </p:cNvPr>
          <p:cNvSpPr>
            <a:spLocks noGrp="1"/>
          </p:cNvSpPr>
          <p:nvPr>
            <p:ph type="title"/>
          </p:nvPr>
        </p:nvSpPr>
        <p:spPr/>
        <p:txBody>
          <a:bodyPr/>
          <a:lstStyle/>
          <a:p>
            <a:r>
              <a:rPr lang="en-US" altLang="zh-CN" sz="2800" spc="-5" dirty="0"/>
              <a:t>Last</a:t>
            </a:r>
            <a:r>
              <a:rPr lang="en-US" altLang="zh-CN" sz="2800" spc="-15" dirty="0"/>
              <a:t> </a:t>
            </a:r>
            <a:r>
              <a:rPr lang="en-US" altLang="zh-CN" sz="2800" spc="-5" dirty="0"/>
              <a:t>time:</a:t>
            </a:r>
            <a:r>
              <a:rPr lang="en-US" altLang="zh-CN" sz="2800" spc="-15" dirty="0"/>
              <a:t> </a:t>
            </a:r>
            <a:r>
              <a:rPr lang="en-US" altLang="zh-CN" sz="2800" spc="-5" dirty="0"/>
              <a:t>Data</a:t>
            </a:r>
            <a:r>
              <a:rPr lang="en-US" altLang="zh-CN" sz="2800" spc="-15" dirty="0"/>
              <a:t> </a:t>
            </a:r>
            <a:r>
              <a:rPr lang="en-US" altLang="zh-CN" sz="2800" spc="-10" dirty="0"/>
              <a:t>Augmentation</a:t>
            </a:r>
            <a:endParaRPr lang="zh-CN" altLang="en-US" dirty="0"/>
          </a:p>
        </p:txBody>
      </p:sp>
      <p:grpSp>
        <p:nvGrpSpPr>
          <p:cNvPr id="4" name="object 2">
            <a:extLst>
              <a:ext uri="{FF2B5EF4-FFF2-40B4-BE49-F238E27FC236}">
                <a16:creationId xmlns:a16="http://schemas.microsoft.com/office/drawing/2014/main" id="{B7B6D428-5D4B-7BBA-2044-5FDF734ECF69}"/>
              </a:ext>
            </a:extLst>
          </p:cNvPr>
          <p:cNvGrpSpPr/>
          <p:nvPr/>
        </p:nvGrpSpPr>
        <p:grpSpPr>
          <a:xfrm>
            <a:off x="507324" y="3251134"/>
            <a:ext cx="1087755" cy="876300"/>
            <a:chOff x="461604" y="2496754"/>
            <a:chExt cx="1087755" cy="876300"/>
          </a:xfrm>
        </p:grpSpPr>
        <p:sp>
          <p:nvSpPr>
            <p:cNvPr id="5" name="object 3">
              <a:extLst>
                <a:ext uri="{FF2B5EF4-FFF2-40B4-BE49-F238E27FC236}">
                  <a16:creationId xmlns:a16="http://schemas.microsoft.com/office/drawing/2014/main" id="{52A4890F-A4E5-2B01-F7C2-679B20F002F7}"/>
                </a:ext>
              </a:extLst>
            </p:cNvPr>
            <p:cNvSpPr/>
            <p:nvPr/>
          </p:nvSpPr>
          <p:spPr>
            <a:xfrm>
              <a:off x="471125" y="2613450"/>
              <a:ext cx="1069340" cy="750570"/>
            </a:xfrm>
            <a:custGeom>
              <a:avLst/>
              <a:gdLst/>
              <a:ahLst/>
              <a:cxnLst/>
              <a:rect l="l" t="t" r="r" b="b"/>
              <a:pathLst>
                <a:path w="1069340" h="750570">
                  <a:moveTo>
                    <a:pt x="1069200" y="0"/>
                  </a:moveTo>
                  <a:lnTo>
                    <a:pt x="1027189" y="41718"/>
                  </a:lnTo>
                  <a:lnTo>
                    <a:pt x="957810" y="65493"/>
                  </a:lnTo>
                  <a:lnTo>
                    <a:pt x="912620" y="75785"/>
                  </a:lnTo>
                  <a:lnTo>
                    <a:pt x="861278" y="84845"/>
                  </a:lnTo>
                  <a:lnTo>
                    <a:pt x="804423" y="92543"/>
                  </a:lnTo>
                  <a:lnTo>
                    <a:pt x="742689" y="98753"/>
                  </a:lnTo>
                  <a:lnTo>
                    <a:pt x="676715" y="103347"/>
                  </a:lnTo>
                  <a:lnTo>
                    <a:pt x="607138" y="106196"/>
                  </a:lnTo>
                  <a:lnTo>
                    <a:pt x="534593" y="107175"/>
                  </a:lnTo>
                  <a:lnTo>
                    <a:pt x="462052" y="106196"/>
                  </a:lnTo>
                  <a:lnTo>
                    <a:pt x="392477" y="103347"/>
                  </a:lnTo>
                  <a:lnTo>
                    <a:pt x="326505" y="98753"/>
                  </a:lnTo>
                  <a:lnTo>
                    <a:pt x="264773" y="92543"/>
                  </a:lnTo>
                  <a:lnTo>
                    <a:pt x="207918" y="84845"/>
                  </a:lnTo>
                  <a:lnTo>
                    <a:pt x="156578" y="75785"/>
                  </a:lnTo>
                  <a:lnTo>
                    <a:pt x="111388" y="65493"/>
                  </a:lnTo>
                  <a:lnTo>
                    <a:pt x="72987" y="54094"/>
                  </a:lnTo>
                  <a:lnTo>
                    <a:pt x="19096" y="28492"/>
                  </a:lnTo>
                  <a:lnTo>
                    <a:pt x="0" y="0"/>
                  </a:lnTo>
                  <a:lnTo>
                    <a:pt x="0" y="643051"/>
                  </a:lnTo>
                  <a:lnTo>
                    <a:pt x="42010" y="684770"/>
                  </a:lnTo>
                  <a:lnTo>
                    <a:pt x="111388" y="708544"/>
                  </a:lnTo>
                  <a:lnTo>
                    <a:pt x="156578" y="718837"/>
                  </a:lnTo>
                  <a:lnTo>
                    <a:pt x="207918" y="727896"/>
                  </a:lnTo>
                  <a:lnTo>
                    <a:pt x="264773" y="735595"/>
                  </a:lnTo>
                  <a:lnTo>
                    <a:pt x="326505" y="741805"/>
                  </a:lnTo>
                  <a:lnTo>
                    <a:pt x="392477" y="746398"/>
                  </a:lnTo>
                  <a:lnTo>
                    <a:pt x="462052" y="749248"/>
                  </a:lnTo>
                  <a:lnTo>
                    <a:pt x="534593" y="750227"/>
                  </a:lnTo>
                  <a:lnTo>
                    <a:pt x="607138" y="749248"/>
                  </a:lnTo>
                  <a:lnTo>
                    <a:pt x="676715" y="746398"/>
                  </a:lnTo>
                  <a:lnTo>
                    <a:pt x="742689" y="741805"/>
                  </a:lnTo>
                  <a:lnTo>
                    <a:pt x="804423" y="735595"/>
                  </a:lnTo>
                  <a:lnTo>
                    <a:pt x="861278" y="727896"/>
                  </a:lnTo>
                  <a:lnTo>
                    <a:pt x="912620" y="718837"/>
                  </a:lnTo>
                  <a:lnTo>
                    <a:pt x="957810" y="708544"/>
                  </a:lnTo>
                  <a:lnTo>
                    <a:pt x="996212" y="697146"/>
                  </a:lnTo>
                  <a:lnTo>
                    <a:pt x="1050104" y="671544"/>
                  </a:lnTo>
                  <a:lnTo>
                    <a:pt x="1069200" y="643051"/>
                  </a:lnTo>
                  <a:lnTo>
                    <a:pt x="1069200" y="0"/>
                  </a:lnTo>
                  <a:close/>
                </a:path>
              </a:pathLst>
            </a:custGeom>
            <a:solidFill>
              <a:srgbClr val="CCCCCC"/>
            </a:solidFill>
          </p:spPr>
          <p:txBody>
            <a:bodyPr wrap="square" lIns="0" tIns="0" rIns="0" bIns="0" rtlCol="0"/>
            <a:lstStyle/>
            <a:p>
              <a:endParaRPr>
                <a:cs typeface="Arial" panose="020B0604020202020204" pitchFamily="34" charset="0"/>
              </a:endParaRPr>
            </a:p>
          </p:txBody>
        </p:sp>
        <p:sp>
          <p:nvSpPr>
            <p:cNvPr id="6" name="object 4">
              <a:extLst>
                <a:ext uri="{FF2B5EF4-FFF2-40B4-BE49-F238E27FC236}">
                  <a16:creationId xmlns:a16="http://schemas.microsoft.com/office/drawing/2014/main" id="{A93364D0-A4F9-FD6D-9C7D-657B06E0243E}"/>
                </a:ext>
              </a:extLst>
            </p:cNvPr>
            <p:cNvSpPr/>
            <p:nvPr/>
          </p:nvSpPr>
          <p:spPr>
            <a:xfrm>
              <a:off x="471125" y="2506275"/>
              <a:ext cx="1069340" cy="214629"/>
            </a:xfrm>
            <a:custGeom>
              <a:avLst/>
              <a:gdLst/>
              <a:ahLst/>
              <a:cxnLst/>
              <a:rect l="l" t="t" r="r" b="b"/>
              <a:pathLst>
                <a:path w="1069340" h="214630">
                  <a:moveTo>
                    <a:pt x="534593" y="0"/>
                  </a:moveTo>
                  <a:lnTo>
                    <a:pt x="462052" y="978"/>
                  </a:lnTo>
                  <a:lnTo>
                    <a:pt x="392477" y="3828"/>
                  </a:lnTo>
                  <a:lnTo>
                    <a:pt x="326505" y="8421"/>
                  </a:lnTo>
                  <a:lnTo>
                    <a:pt x="264773" y="14631"/>
                  </a:lnTo>
                  <a:lnTo>
                    <a:pt x="207918" y="22330"/>
                  </a:lnTo>
                  <a:lnTo>
                    <a:pt x="156578" y="31389"/>
                  </a:lnTo>
                  <a:lnTo>
                    <a:pt x="111388" y="41682"/>
                  </a:lnTo>
                  <a:lnTo>
                    <a:pt x="72987" y="53080"/>
                  </a:lnTo>
                  <a:lnTo>
                    <a:pt x="19096" y="78682"/>
                  </a:lnTo>
                  <a:lnTo>
                    <a:pt x="0" y="107175"/>
                  </a:lnTo>
                  <a:lnTo>
                    <a:pt x="4880" y="121719"/>
                  </a:lnTo>
                  <a:lnTo>
                    <a:pt x="42010" y="148894"/>
                  </a:lnTo>
                  <a:lnTo>
                    <a:pt x="111388" y="172668"/>
                  </a:lnTo>
                  <a:lnTo>
                    <a:pt x="156578" y="182960"/>
                  </a:lnTo>
                  <a:lnTo>
                    <a:pt x="207918" y="192020"/>
                  </a:lnTo>
                  <a:lnTo>
                    <a:pt x="264773" y="199718"/>
                  </a:lnTo>
                  <a:lnTo>
                    <a:pt x="326505" y="205928"/>
                  </a:lnTo>
                  <a:lnTo>
                    <a:pt x="392477" y="210522"/>
                  </a:lnTo>
                  <a:lnTo>
                    <a:pt x="462052" y="213372"/>
                  </a:lnTo>
                  <a:lnTo>
                    <a:pt x="534593" y="214350"/>
                  </a:lnTo>
                  <a:lnTo>
                    <a:pt x="607138" y="213372"/>
                  </a:lnTo>
                  <a:lnTo>
                    <a:pt x="676715" y="210522"/>
                  </a:lnTo>
                  <a:lnTo>
                    <a:pt x="742689" y="205928"/>
                  </a:lnTo>
                  <a:lnTo>
                    <a:pt x="804423" y="199718"/>
                  </a:lnTo>
                  <a:lnTo>
                    <a:pt x="861278" y="192020"/>
                  </a:lnTo>
                  <a:lnTo>
                    <a:pt x="912620" y="182960"/>
                  </a:lnTo>
                  <a:lnTo>
                    <a:pt x="957810" y="172668"/>
                  </a:lnTo>
                  <a:lnTo>
                    <a:pt x="996212" y="161270"/>
                  </a:lnTo>
                  <a:lnTo>
                    <a:pt x="1050104" y="135667"/>
                  </a:lnTo>
                  <a:lnTo>
                    <a:pt x="1069200" y="107175"/>
                  </a:lnTo>
                  <a:lnTo>
                    <a:pt x="1064320" y="92631"/>
                  </a:lnTo>
                  <a:lnTo>
                    <a:pt x="1027189" y="65456"/>
                  </a:lnTo>
                  <a:lnTo>
                    <a:pt x="957810" y="41682"/>
                  </a:lnTo>
                  <a:lnTo>
                    <a:pt x="912620" y="31389"/>
                  </a:lnTo>
                  <a:lnTo>
                    <a:pt x="861278" y="22330"/>
                  </a:lnTo>
                  <a:lnTo>
                    <a:pt x="804423" y="14631"/>
                  </a:lnTo>
                  <a:lnTo>
                    <a:pt x="742689" y="8421"/>
                  </a:lnTo>
                  <a:lnTo>
                    <a:pt x="676715" y="3828"/>
                  </a:lnTo>
                  <a:lnTo>
                    <a:pt x="607138" y="978"/>
                  </a:lnTo>
                  <a:lnTo>
                    <a:pt x="534593" y="0"/>
                  </a:lnTo>
                  <a:close/>
                </a:path>
              </a:pathLst>
            </a:custGeom>
            <a:solidFill>
              <a:srgbClr val="E0E0E0"/>
            </a:solidFill>
          </p:spPr>
          <p:txBody>
            <a:bodyPr wrap="square" lIns="0" tIns="0" rIns="0" bIns="0" rtlCol="0"/>
            <a:lstStyle/>
            <a:p>
              <a:endParaRPr>
                <a:cs typeface="Arial" panose="020B0604020202020204" pitchFamily="34" charset="0"/>
              </a:endParaRPr>
            </a:p>
          </p:txBody>
        </p:sp>
        <p:sp>
          <p:nvSpPr>
            <p:cNvPr id="7" name="object 5">
              <a:extLst>
                <a:ext uri="{FF2B5EF4-FFF2-40B4-BE49-F238E27FC236}">
                  <a16:creationId xmlns:a16="http://schemas.microsoft.com/office/drawing/2014/main" id="{4FFC5D22-BABE-280D-79BA-502B6B0BBBB8}"/>
                </a:ext>
              </a:extLst>
            </p:cNvPr>
            <p:cNvSpPr/>
            <p:nvPr/>
          </p:nvSpPr>
          <p:spPr>
            <a:xfrm>
              <a:off x="471125" y="2506275"/>
              <a:ext cx="1068705" cy="857250"/>
            </a:xfrm>
            <a:custGeom>
              <a:avLst/>
              <a:gdLst/>
              <a:ahLst/>
              <a:cxnLst/>
              <a:rect l="l" t="t" r="r" b="b"/>
              <a:pathLst>
                <a:path w="1068705" h="857250">
                  <a:moveTo>
                    <a:pt x="1068654" y="107120"/>
                  </a:moveTo>
                  <a:lnTo>
                    <a:pt x="1026664" y="148816"/>
                  </a:lnTo>
                  <a:lnTo>
                    <a:pt x="957320" y="172578"/>
                  </a:lnTo>
                  <a:lnTo>
                    <a:pt x="912153" y="182865"/>
                  </a:lnTo>
                  <a:lnTo>
                    <a:pt x="860838" y="191920"/>
                  </a:lnTo>
                  <a:lnTo>
                    <a:pt x="804012" y="199615"/>
                  </a:lnTo>
                  <a:lnTo>
                    <a:pt x="742311" y="205822"/>
                  </a:lnTo>
                  <a:lnTo>
                    <a:pt x="676372" y="210414"/>
                  </a:lnTo>
                  <a:lnTo>
                    <a:pt x="606832" y="213262"/>
                  </a:lnTo>
                  <a:lnTo>
                    <a:pt x="534327" y="214240"/>
                  </a:lnTo>
                  <a:lnTo>
                    <a:pt x="461822" y="213262"/>
                  </a:lnTo>
                  <a:lnTo>
                    <a:pt x="392282" y="210414"/>
                  </a:lnTo>
                  <a:lnTo>
                    <a:pt x="326343" y="205822"/>
                  </a:lnTo>
                  <a:lnTo>
                    <a:pt x="264642" y="199615"/>
                  </a:lnTo>
                  <a:lnTo>
                    <a:pt x="207815" y="191920"/>
                  </a:lnTo>
                  <a:lnTo>
                    <a:pt x="156500" y="182865"/>
                  </a:lnTo>
                  <a:lnTo>
                    <a:pt x="111333" y="172578"/>
                  </a:lnTo>
                  <a:lnTo>
                    <a:pt x="72951" y="161186"/>
                  </a:lnTo>
                  <a:lnTo>
                    <a:pt x="19086" y="135597"/>
                  </a:lnTo>
                  <a:lnTo>
                    <a:pt x="0" y="107120"/>
                  </a:lnTo>
                  <a:lnTo>
                    <a:pt x="4877" y="92584"/>
                  </a:lnTo>
                  <a:lnTo>
                    <a:pt x="41990" y="65424"/>
                  </a:lnTo>
                  <a:lnTo>
                    <a:pt x="111333" y="41662"/>
                  </a:lnTo>
                  <a:lnTo>
                    <a:pt x="156500" y="31374"/>
                  </a:lnTo>
                  <a:lnTo>
                    <a:pt x="207815" y="22319"/>
                  </a:lnTo>
                  <a:lnTo>
                    <a:pt x="264642" y="14625"/>
                  </a:lnTo>
                  <a:lnTo>
                    <a:pt x="326343" y="8418"/>
                  </a:lnTo>
                  <a:lnTo>
                    <a:pt x="392282" y="3826"/>
                  </a:lnTo>
                  <a:lnTo>
                    <a:pt x="461822" y="977"/>
                  </a:lnTo>
                  <a:lnTo>
                    <a:pt x="534327" y="0"/>
                  </a:lnTo>
                  <a:lnTo>
                    <a:pt x="606832" y="977"/>
                  </a:lnTo>
                  <a:lnTo>
                    <a:pt x="676372" y="3826"/>
                  </a:lnTo>
                  <a:lnTo>
                    <a:pt x="742311" y="8418"/>
                  </a:lnTo>
                  <a:lnTo>
                    <a:pt x="804012" y="14625"/>
                  </a:lnTo>
                  <a:lnTo>
                    <a:pt x="860838" y="22319"/>
                  </a:lnTo>
                  <a:lnTo>
                    <a:pt x="912153" y="31374"/>
                  </a:lnTo>
                  <a:lnTo>
                    <a:pt x="957320" y="41662"/>
                  </a:lnTo>
                  <a:lnTo>
                    <a:pt x="995703" y="53054"/>
                  </a:lnTo>
                  <a:lnTo>
                    <a:pt x="1049568" y="78643"/>
                  </a:lnTo>
                  <a:lnTo>
                    <a:pt x="1068654" y="107120"/>
                  </a:lnTo>
                  <a:lnTo>
                    <a:pt x="1068654" y="749842"/>
                  </a:lnTo>
                  <a:lnTo>
                    <a:pt x="1026664" y="791538"/>
                  </a:lnTo>
                  <a:lnTo>
                    <a:pt x="957320" y="815300"/>
                  </a:lnTo>
                  <a:lnTo>
                    <a:pt x="912153" y="825587"/>
                  </a:lnTo>
                  <a:lnTo>
                    <a:pt x="860838" y="834642"/>
                  </a:lnTo>
                  <a:lnTo>
                    <a:pt x="804012" y="842337"/>
                  </a:lnTo>
                  <a:lnTo>
                    <a:pt x="742311" y="848544"/>
                  </a:lnTo>
                  <a:lnTo>
                    <a:pt x="676372" y="853136"/>
                  </a:lnTo>
                  <a:lnTo>
                    <a:pt x="606832" y="855984"/>
                  </a:lnTo>
                  <a:lnTo>
                    <a:pt x="534327" y="856962"/>
                  </a:lnTo>
                  <a:lnTo>
                    <a:pt x="461822" y="855984"/>
                  </a:lnTo>
                  <a:lnTo>
                    <a:pt x="392282" y="853136"/>
                  </a:lnTo>
                  <a:lnTo>
                    <a:pt x="326343" y="848544"/>
                  </a:lnTo>
                  <a:lnTo>
                    <a:pt x="264642" y="842337"/>
                  </a:lnTo>
                  <a:lnTo>
                    <a:pt x="207815" y="834642"/>
                  </a:lnTo>
                  <a:lnTo>
                    <a:pt x="156500" y="825587"/>
                  </a:lnTo>
                  <a:lnTo>
                    <a:pt x="111333" y="815300"/>
                  </a:lnTo>
                  <a:lnTo>
                    <a:pt x="72951" y="803908"/>
                  </a:lnTo>
                  <a:lnTo>
                    <a:pt x="19086" y="778319"/>
                  </a:lnTo>
                  <a:lnTo>
                    <a:pt x="0" y="749842"/>
                  </a:lnTo>
                  <a:lnTo>
                    <a:pt x="0" y="107120"/>
                  </a:lnTo>
                </a:path>
              </a:pathLst>
            </a:custGeom>
            <a:ln w="19040">
              <a:solidFill>
                <a:srgbClr val="000000"/>
              </a:solidFill>
            </a:ln>
          </p:spPr>
          <p:txBody>
            <a:bodyPr wrap="square" lIns="0" tIns="0" rIns="0" bIns="0" rtlCol="0"/>
            <a:lstStyle/>
            <a:p>
              <a:endParaRPr>
                <a:cs typeface="Arial" panose="020B0604020202020204" pitchFamily="34" charset="0"/>
              </a:endParaRPr>
            </a:p>
          </p:txBody>
        </p:sp>
      </p:grpSp>
      <p:sp>
        <p:nvSpPr>
          <p:cNvPr id="8" name="object 6">
            <a:extLst>
              <a:ext uri="{FF2B5EF4-FFF2-40B4-BE49-F238E27FC236}">
                <a16:creationId xmlns:a16="http://schemas.microsoft.com/office/drawing/2014/main" id="{3C9A05D1-5AC3-739A-D400-4F0A7D4EBCE7}"/>
              </a:ext>
            </a:extLst>
          </p:cNvPr>
          <p:cNvSpPr/>
          <p:nvPr/>
        </p:nvSpPr>
        <p:spPr>
          <a:xfrm>
            <a:off x="1799845" y="3665842"/>
            <a:ext cx="753745" cy="85725"/>
          </a:xfrm>
          <a:custGeom>
            <a:avLst/>
            <a:gdLst/>
            <a:ahLst/>
            <a:cxnLst/>
            <a:rect l="l" t="t" r="r" b="b"/>
            <a:pathLst>
              <a:path w="753744" h="85725">
                <a:moveTo>
                  <a:pt x="667880" y="0"/>
                </a:moveTo>
                <a:lnTo>
                  <a:pt x="667880" y="85725"/>
                </a:lnTo>
                <a:lnTo>
                  <a:pt x="725030" y="57150"/>
                </a:lnTo>
                <a:lnTo>
                  <a:pt x="682167" y="57150"/>
                </a:lnTo>
                <a:lnTo>
                  <a:pt x="682167" y="28575"/>
                </a:lnTo>
                <a:lnTo>
                  <a:pt x="725030" y="28575"/>
                </a:lnTo>
                <a:lnTo>
                  <a:pt x="667880" y="0"/>
                </a:lnTo>
                <a:close/>
              </a:path>
              <a:path w="753744" h="85725">
                <a:moveTo>
                  <a:pt x="667880" y="28575"/>
                </a:moveTo>
                <a:lnTo>
                  <a:pt x="0" y="28575"/>
                </a:lnTo>
                <a:lnTo>
                  <a:pt x="0" y="57150"/>
                </a:lnTo>
                <a:lnTo>
                  <a:pt x="667880" y="57150"/>
                </a:lnTo>
                <a:lnTo>
                  <a:pt x="667880" y="28575"/>
                </a:lnTo>
                <a:close/>
              </a:path>
              <a:path w="753744" h="85725">
                <a:moveTo>
                  <a:pt x="725030" y="28575"/>
                </a:moveTo>
                <a:lnTo>
                  <a:pt x="682167" y="28575"/>
                </a:lnTo>
                <a:lnTo>
                  <a:pt x="682167" y="57150"/>
                </a:lnTo>
                <a:lnTo>
                  <a:pt x="725030" y="57150"/>
                </a:lnTo>
                <a:lnTo>
                  <a:pt x="753605" y="42862"/>
                </a:lnTo>
                <a:lnTo>
                  <a:pt x="725030" y="28575"/>
                </a:lnTo>
                <a:close/>
              </a:path>
            </a:pathLst>
          </a:custGeom>
          <a:solidFill>
            <a:srgbClr val="666666"/>
          </a:solidFill>
        </p:spPr>
        <p:txBody>
          <a:bodyPr wrap="square" lIns="0" tIns="0" rIns="0" bIns="0" rtlCol="0"/>
          <a:lstStyle/>
          <a:p>
            <a:endParaRPr>
              <a:cs typeface="Arial" panose="020B0604020202020204" pitchFamily="34" charset="0"/>
            </a:endParaRPr>
          </a:p>
        </p:txBody>
      </p:sp>
      <p:sp>
        <p:nvSpPr>
          <p:cNvPr id="9" name="object 7">
            <a:extLst>
              <a:ext uri="{FF2B5EF4-FFF2-40B4-BE49-F238E27FC236}">
                <a16:creationId xmlns:a16="http://schemas.microsoft.com/office/drawing/2014/main" id="{261841F2-FA68-0F5F-260C-78AEC05456FD}"/>
              </a:ext>
            </a:extLst>
          </p:cNvPr>
          <p:cNvSpPr txBox="1"/>
          <p:nvPr/>
        </p:nvSpPr>
        <p:spPr>
          <a:xfrm>
            <a:off x="1393048" y="1983659"/>
            <a:ext cx="1572473" cy="830356"/>
          </a:xfrm>
          <a:prstGeom prst="rect">
            <a:avLst/>
          </a:prstGeom>
        </p:spPr>
        <p:txBody>
          <a:bodyPr vert="horz" wrap="square" lIns="0" tIns="29845" rIns="0" bIns="0" rtlCol="0">
            <a:spAutoFit/>
          </a:bodyPr>
          <a:lstStyle/>
          <a:p>
            <a:pPr marL="12700" marR="5080">
              <a:lnSpc>
                <a:spcPct val="130000"/>
              </a:lnSpc>
              <a:spcBef>
                <a:spcPts val="235"/>
              </a:spcBef>
            </a:pPr>
            <a:r>
              <a:rPr sz="2000" spc="-5" dirty="0">
                <a:cs typeface="Arial" panose="020B0604020202020204" pitchFamily="34" charset="0"/>
              </a:rPr>
              <a:t>Loa</a:t>
            </a:r>
            <a:r>
              <a:rPr sz="2000" dirty="0">
                <a:cs typeface="Arial" panose="020B0604020202020204" pitchFamily="34" charset="0"/>
              </a:rPr>
              <a:t>d</a:t>
            </a:r>
            <a:r>
              <a:rPr sz="2000" spc="-10" dirty="0">
                <a:cs typeface="Arial" panose="020B0604020202020204" pitchFamily="34" charset="0"/>
              </a:rPr>
              <a:t> </a:t>
            </a:r>
            <a:r>
              <a:rPr sz="2000" dirty="0">
                <a:cs typeface="Arial" panose="020B0604020202020204" pitchFamily="34" charset="0"/>
              </a:rPr>
              <a:t>i</a:t>
            </a:r>
            <a:r>
              <a:rPr sz="2000" spc="-5" dirty="0">
                <a:cs typeface="Arial" panose="020B0604020202020204" pitchFamily="34" charset="0"/>
              </a:rPr>
              <a:t>mage  and</a:t>
            </a:r>
            <a:r>
              <a:rPr sz="2000" spc="-30" dirty="0">
                <a:cs typeface="Arial" panose="020B0604020202020204" pitchFamily="34" charset="0"/>
              </a:rPr>
              <a:t> </a:t>
            </a:r>
            <a:r>
              <a:rPr sz="2000" spc="-5" dirty="0">
                <a:cs typeface="Arial" panose="020B0604020202020204" pitchFamily="34" charset="0"/>
              </a:rPr>
              <a:t>label</a:t>
            </a:r>
            <a:endParaRPr sz="2000" dirty="0">
              <a:cs typeface="Arial" panose="020B0604020202020204" pitchFamily="34" charset="0"/>
            </a:endParaRPr>
          </a:p>
        </p:txBody>
      </p:sp>
      <p:sp>
        <p:nvSpPr>
          <p:cNvPr id="10" name="object 8">
            <a:extLst>
              <a:ext uri="{FF2B5EF4-FFF2-40B4-BE49-F238E27FC236}">
                <a16:creationId xmlns:a16="http://schemas.microsoft.com/office/drawing/2014/main" id="{B0114EDF-05FF-D628-9650-73BB51653ACE}"/>
              </a:ext>
            </a:extLst>
          </p:cNvPr>
          <p:cNvSpPr txBox="1"/>
          <p:nvPr/>
        </p:nvSpPr>
        <p:spPr>
          <a:xfrm>
            <a:off x="3305238" y="2102686"/>
            <a:ext cx="995489" cy="330200"/>
          </a:xfrm>
          <a:prstGeom prst="rect">
            <a:avLst/>
          </a:prstGeom>
        </p:spPr>
        <p:txBody>
          <a:bodyPr vert="horz" wrap="square" lIns="0" tIns="12700" rIns="0" bIns="0" rtlCol="0">
            <a:spAutoFit/>
          </a:bodyPr>
          <a:lstStyle/>
          <a:p>
            <a:pPr marL="12700">
              <a:lnSpc>
                <a:spcPct val="100000"/>
              </a:lnSpc>
              <a:spcBef>
                <a:spcPts val="100"/>
              </a:spcBef>
            </a:pPr>
            <a:r>
              <a:rPr sz="2000" spc="-5" dirty="0">
                <a:cs typeface="Arial" panose="020B0604020202020204" pitchFamily="34" charset="0"/>
              </a:rPr>
              <a:t>“</a:t>
            </a:r>
            <a:r>
              <a:rPr sz="2000" dirty="0">
                <a:cs typeface="Arial" panose="020B0604020202020204" pitchFamily="34" charset="0"/>
              </a:rPr>
              <a:t>ca</a:t>
            </a:r>
            <a:r>
              <a:rPr sz="2000" spc="-10" dirty="0">
                <a:cs typeface="Arial" panose="020B0604020202020204" pitchFamily="34" charset="0"/>
              </a:rPr>
              <a:t>t</a:t>
            </a:r>
            <a:r>
              <a:rPr sz="2000" dirty="0">
                <a:cs typeface="Arial" panose="020B0604020202020204" pitchFamily="34" charset="0"/>
              </a:rPr>
              <a:t>”</a:t>
            </a:r>
          </a:p>
        </p:txBody>
      </p:sp>
      <p:grpSp>
        <p:nvGrpSpPr>
          <p:cNvPr id="11" name="object 9">
            <a:extLst>
              <a:ext uri="{FF2B5EF4-FFF2-40B4-BE49-F238E27FC236}">
                <a16:creationId xmlns:a16="http://schemas.microsoft.com/office/drawing/2014/main" id="{71D920A9-3959-3C83-1D3D-38BC260A0432}"/>
              </a:ext>
            </a:extLst>
          </p:cNvPr>
          <p:cNvGrpSpPr/>
          <p:nvPr/>
        </p:nvGrpSpPr>
        <p:grpSpPr>
          <a:xfrm>
            <a:off x="5937969" y="3077560"/>
            <a:ext cx="1120775" cy="1261745"/>
            <a:chOff x="5892249" y="2323180"/>
            <a:chExt cx="1120775" cy="1261745"/>
          </a:xfrm>
        </p:grpSpPr>
        <p:sp>
          <p:nvSpPr>
            <p:cNvPr id="12" name="object 10">
              <a:extLst>
                <a:ext uri="{FF2B5EF4-FFF2-40B4-BE49-F238E27FC236}">
                  <a16:creationId xmlns:a16="http://schemas.microsoft.com/office/drawing/2014/main" id="{3E6FA8E0-FE2E-A390-95C7-C4103356E430}"/>
                </a:ext>
              </a:extLst>
            </p:cNvPr>
            <p:cNvSpPr/>
            <p:nvPr/>
          </p:nvSpPr>
          <p:spPr>
            <a:xfrm>
              <a:off x="5896442" y="2328205"/>
              <a:ext cx="1112520" cy="1252855"/>
            </a:xfrm>
            <a:custGeom>
              <a:avLst/>
              <a:gdLst/>
              <a:ahLst/>
              <a:cxnLst/>
              <a:rect l="l" t="t" r="r" b="b"/>
              <a:pathLst>
                <a:path w="1112520" h="1252854">
                  <a:moveTo>
                    <a:pt x="0" y="0"/>
                  </a:moveTo>
                  <a:lnTo>
                    <a:pt x="304" y="1252499"/>
                  </a:lnTo>
                  <a:lnTo>
                    <a:pt x="1112037" y="974280"/>
                  </a:lnTo>
                  <a:lnTo>
                    <a:pt x="1111872" y="277685"/>
                  </a:lnTo>
                  <a:lnTo>
                    <a:pt x="0" y="0"/>
                  </a:lnTo>
                  <a:close/>
                </a:path>
              </a:pathLst>
            </a:custGeom>
            <a:solidFill>
              <a:srgbClr val="CCCCCC"/>
            </a:solidFill>
          </p:spPr>
          <p:txBody>
            <a:bodyPr wrap="square" lIns="0" tIns="0" rIns="0" bIns="0" rtlCol="0"/>
            <a:lstStyle/>
            <a:p>
              <a:endParaRPr>
                <a:cs typeface="Arial" panose="020B0604020202020204" pitchFamily="34" charset="0"/>
              </a:endParaRPr>
            </a:p>
          </p:txBody>
        </p:sp>
        <p:sp>
          <p:nvSpPr>
            <p:cNvPr id="13" name="object 11">
              <a:extLst>
                <a:ext uri="{FF2B5EF4-FFF2-40B4-BE49-F238E27FC236}">
                  <a16:creationId xmlns:a16="http://schemas.microsoft.com/office/drawing/2014/main" id="{C9705EB7-2F2A-66D7-08DB-475DF6D23B81}"/>
                </a:ext>
              </a:extLst>
            </p:cNvPr>
            <p:cNvSpPr/>
            <p:nvPr/>
          </p:nvSpPr>
          <p:spPr>
            <a:xfrm>
              <a:off x="5897009" y="2327940"/>
              <a:ext cx="1111250" cy="1252220"/>
            </a:xfrm>
            <a:custGeom>
              <a:avLst/>
              <a:gdLst/>
              <a:ahLst/>
              <a:cxnLst/>
              <a:rect l="l" t="t" r="r" b="b"/>
              <a:pathLst>
                <a:path w="1111250" h="1252220">
                  <a:moveTo>
                    <a:pt x="0" y="0"/>
                  </a:moveTo>
                  <a:lnTo>
                    <a:pt x="1111233" y="277808"/>
                  </a:lnTo>
                  <a:lnTo>
                    <a:pt x="1111233" y="974053"/>
                  </a:lnTo>
                  <a:lnTo>
                    <a:pt x="0" y="1251861"/>
                  </a:lnTo>
                  <a:lnTo>
                    <a:pt x="0" y="0"/>
                  </a:lnTo>
                  <a:close/>
                </a:path>
              </a:pathLst>
            </a:custGeom>
            <a:ln w="9520">
              <a:solidFill>
                <a:srgbClr val="666666"/>
              </a:solidFill>
            </a:ln>
          </p:spPr>
          <p:txBody>
            <a:bodyPr wrap="square" lIns="0" tIns="0" rIns="0" bIns="0" rtlCol="0"/>
            <a:lstStyle/>
            <a:p>
              <a:endParaRPr>
                <a:cs typeface="Arial" panose="020B0604020202020204" pitchFamily="34" charset="0"/>
              </a:endParaRPr>
            </a:p>
          </p:txBody>
        </p:sp>
      </p:grpSp>
      <p:grpSp>
        <p:nvGrpSpPr>
          <p:cNvPr id="14" name="object 12">
            <a:extLst>
              <a:ext uri="{FF2B5EF4-FFF2-40B4-BE49-F238E27FC236}">
                <a16:creationId xmlns:a16="http://schemas.microsoft.com/office/drawing/2014/main" id="{033B55E5-93D0-B91F-FFDF-E1B01F30A768}"/>
              </a:ext>
            </a:extLst>
          </p:cNvPr>
          <p:cNvGrpSpPr/>
          <p:nvPr/>
        </p:nvGrpSpPr>
        <p:grpSpPr>
          <a:xfrm>
            <a:off x="1741803" y="2316756"/>
            <a:ext cx="3056255" cy="2366010"/>
            <a:chOff x="1696083" y="1562376"/>
            <a:chExt cx="3056255" cy="2366010"/>
          </a:xfrm>
        </p:grpSpPr>
        <p:sp>
          <p:nvSpPr>
            <p:cNvPr id="15" name="object 13">
              <a:extLst>
                <a:ext uri="{FF2B5EF4-FFF2-40B4-BE49-F238E27FC236}">
                  <a16:creationId xmlns:a16="http://schemas.microsoft.com/office/drawing/2014/main" id="{9EE3C3AF-F1A5-9C10-2ED6-84A40CF1A70E}"/>
                </a:ext>
              </a:extLst>
            </p:cNvPr>
            <p:cNvSpPr/>
            <p:nvPr/>
          </p:nvSpPr>
          <p:spPr>
            <a:xfrm>
              <a:off x="1696072" y="1562379"/>
              <a:ext cx="2559685" cy="2366010"/>
            </a:xfrm>
            <a:custGeom>
              <a:avLst/>
              <a:gdLst/>
              <a:ahLst/>
              <a:cxnLst/>
              <a:rect l="l" t="t" r="r" b="b"/>
              <a:pathLst>
                <a:path w="2559685" h="2366010">
                  <a:moveTo>
                    <a:pt x="1641068" y="0"/>
                  </a:moveTo>
                  <a:lnTo>
                    <a:pt x="1545450" y="6654"/>
                  </a:lnTo>
                  <a:lnTo>
                    <a:pt x="1559979" y="31267"/>
                  </a:lnTo>
                  <a:lnTo>
                    <a:pt x="0" y="951890"/>
                  </a:lnTo>
                  <a:lnTo>
                    <a:pt x="14528" y="976503"/>
                  </a:lnTo>
                  <a:lnTo>
                    <a:pt x="1574507" y="55880"/>
                  </a:lnTo>
                  <a:lnTo>
                    <a:pt x="1589024" y="80479"/>
                  </a:lnTo>
                  <a:lnTo>
                    <a:pt x="1625549" y="24003"/>
                  </a:lnTo>
                  <a:lnTo>
                    <a:pt x="1641068" y="0"/>
                  </a:lnTo>
                  <a:close/>
                </a:path>
                <a:path w="2559685" h="2366010">
                  <a:moveTo>
                    <a:pt x="2559367" y="2114016"/>
                  </a:moveTo>
                  <a:lnTo>
                    <a:pt x="2509278" y="2151519"/>
                  </a:lnTo>
                  <a:lnTo>
                    <a:pt x="2509278" y="2182063"/>
                  </a:lnTo>
                  <a:lnTo>
                    <a:pt x="2508199" y="2184235"/>
                  </a:lnTo>
                  <a:lnTo>
                    <a:pt x="2509278" y="2182063"/>
                  </a:lnTo>
                  <a:lnTo>
                    <a:pt x="2509278" y="2151519"/>
                  </a:lnTo>
                  <a:lnTo>
                    <a:pt x="2482646" y="2171458"/>
                  </a:lnTo>
                  <a:lnTo>
                    <a:pt x="2507373" y="2183854"/>
                  </a:lnTo>
                  <a:lnTo>
                    <a:pt x="2500592" y="2190242"/>
                  </a:lnTo>
                  <a:lnTo>
                    <a:pt x="2461196" y="2219502"/>
                  </a:lnTo>
                  <a:lnTo>
                    <a:pt x="2411844" y="2246909"/>
                  </a:lnTo>
                  <a:lnTo>
                    <a:pt x="2373757" y="2263952"/>
                  </a:lnTo>
                  <a:lnTo>
                    <a:pt x="2332215" y="2279688"/>
                  </a:lnTo>
                  <a:lnTo>
                    <a:pt x="2287676" y="2293899"/>
                  </a:lnTo>
                  <a:lnTo>
                    <a:pt x="2240584" y="2306409"/>
                  </a:lnTo>
                  <a:lnTo>
                    <a:pt x="2191359" y="2317051"/>
                  </a:lnTo>
                  <a:lnTo>
                    <a:pt x="2140445" y="2325624"/>
                  </a:lnTo>
                  <a:lnTo>
                    <a:pt x="2088286" y="2331961"/>
                  </a:lnTo>
                  <a:lnTo>
                    <a:pt x="2035302" y="2335898"/>
                  </a:lnTo>
                  <a:lnTo>
                    <a:pt x="1981923" y="2337270"/>
                  </a:lnTo>
                  <a:lnTo>
                    <a:pt x="1928533" y="2335936"/>
                  </a:lnTo>
                  <a:lnTo>
                    <a:pt x="1875523" y="2332012"/>
                  </a:lnTo>
                  <a:lnTo>
                    <a:pt x="1823339" y="2325687"/>
                  </a:lnTo>
                  <a:lnTo>
                    <a:pt x="1772424" y="2317115"/>
                  </a:lnTo>
                  <a:lnTo>
                    <a:pt x="1723212" y="2306485"/>
                  </a:lnTo>
                  <a:lnTo>
                    <a:pt x="1676133" y="2293988"/>
                  </a:lnTo>
                  <a:lnTo>
                    <a:pt x="1631645" y="2279789"/>
                  </a:lnTo>
                  <a:lnTo>
                    <a:pt x="1590167" y="2264092"/>
                  </a:lnTo>
                  <a:lnTo>
                    <a:pt x="1552168" y="2247100"/>
                  </a:lnTo>
                  <a:lnTo>
                    <a:pt x="1517840" y="2228888"/>
                  </a:lnTo>
                  <a:lnTo>
                    <a:pt x="1475028" y="2200249"/>
                  </a:lnTo>
                  <a:lnTo>
                    <a:pt x="1443570" y="2170785"/>
                  </a:lnTo>
                  <a:lnTo>
                    <a:pt x="1421028" y="2132609"/>
                  </a:lnTo>
                  <a:lnTo>
                    <a:pt x="1419009" y="2123503"/>
                  </a:lnTo>
                  <a:lnTo>
                    <a:pt x="1418780" y="2122513"/>
                  </a:lnTo>
                  <a:lnTo>
                    <a:pt x="1418704" y="2121471"/>
                  </a:lnTo>
                  <a:lnTo>
                    <a:pt x="1418018" y="2112353"/>
                  </a:lnTo>
                  <a:lnTo>
                    <a:pt x="1389519" y="2114486"/>
                  </a:lnTo>
                  <a:lnTo>
                    <a:pt x="1397736" y="2151723"/>
                  </a:lnTo>
                  <a:lnTo>
                    <a:pt x="1421091" y="2188438"/>
                  </a:lnTo>
                  <a:lnTo>
                    <a:pt x="1456766" y="2222220"/>
                  </a:lnTo>
                  <a:lnTo>
                    <a:pt x="1502981" y="2253284"/>
                  </a:lnTo>
                  <a:lnTo>
                    <a:pt x="1538757" y="2272334"/>
                  </a:lnTo>
                  <a:lnTo>
                    <a:pt x="1578483" y="2290165"/>
                  </a:lnTo>
                  <a:lnTo>
                    <a:pt x="1621510" y="2306510"/>
                  </a:lnTo>
                  <a:lnTo>
                    <a:pt x="1667446" y="2321204"/>
                  </a:lnTo>
                  <a:lnTo>
                    <a:pt x="1715871" y="2334107"/>
                  </a:lnTo>
                  <a:lnTo>
                    <a:pt x="1766392" y="2345042"/>
                  </a:lnTo>
                  <a:lnTo>
                    <a:pt x="1818589" y="2353868"/>
                  </a:lnTo>
                  <a:lnTo>
                    <a:pt x="1872068" y="2360384"/>
                  </a:lnTo>
                  <a:lnTo>
                    <a:pt x="1926412" y="2364435"/>
                  </a:lnTo>
                  <a:lnTo>
                    <a:pt x="1981200" y="2365832"/>
                  </a:lnTo>
                  <a:lnTo>
                    <a:pt x="2036025" y="2364473"/>
                  </a:lnTo>
                  <a:lnTo>
                    <a:pt x="2090394" y="2360460"/>
                  </a:lnTo>
                  <a:lnTo>
                    <a:pt x="2143887" y="2353983"/>
                  </a:lnTo>
                  <a:lnTo>
                    <a:pt x="2196096" y="2345220"/>
                  </a:lnTo>
                  <a:lnTo>
                    <a:pt x="2246604" y="2334349"/>
                  </a:lnTo>
                  <a:lnTo>
                    <a:pt x="2295004" y="2321522"/>
                  </a:lnTo>
                  <a:lnTo>
                    <a:pt x="2340902" y="2306904"/>
                  </a:lnTo>
                  <a:lnTo>
                    <a:pt x="2383853" y="2290686"/>
                  </a:lnTo>
                  <a:lnTo>
                    <a:pt x="2423503" y="2272995"/>
                  </a:lnTo>
                  <a:lnTo>
                    <a:pt x="2459418" y="2253983"/>
                  </a:lnTo>
                  <a:lnTo>
                    <a:pt x="2505748" y="2223058"/>
                  </a:lnTo>
                  <a:lnTo>
                    <a:pt x="2533726" y="2197049"/>
                  </a:lnTo>
                  <a:lnTo>
                    <a:pt x="2559291" y="2209863"/>
                  </a:lnTo>
                  <a:lnTo>
                    <a:pt x="2559329" y="2171471"/>
                  </a:lnTo>
                  <a:lnTo>
                    <a:pt x="2559367" y="2114016"/>
                  </a:lnTo>
                  <a:close/>
                </a:path>
              </a:pathLst>
            </a:custGeom>
            <a:solidFill>
              <a:srgbClr val="666666"/>
            </a:solidFill>
          </p:spPr>
          <p:txBody>
            <a:bodyPr wrap="square" lIns="0" tIns="0" rIns="0" bIns="0" rtlCol="0"/>
            <a:lstStyle/>
            <a:p>
              <a:endParaRPr>
                <a:cs typeface="Arial" panose="020B0604020202020204" pitchFamily="34" charset="0"/>
              </a:endParaRPr>
            </a:p>
          </p:txBody>
        </p:sp>
        <p:pic>
          <p:nvPicPr>
            <p:cNvPr id="16" name="object 14">
              <a:extLst>
                <a:ext uri="{FF2B5EF4-FFF2-40B4-BE49-F238E27FC236}">
                  <a16:creationId xmlns:a16="http://schemas.microsoft.com/office/drawing/2014/main" id="{C5BB08B5-257D-0A09-46B1-56F55B3A8399}"/>
                </a:ext>
              </a:extLst>
            </p:cNvPr>
            <p:cNvPicPr/>
            <p:nvPr/>
          </p:nvPicPr>
          <p:blipFill>
            <a:blip r:embed="rId2" cstate="print"/>
            <a:stretch>
              <a:fillRect/>
            </a:stretch>
          </p:blipFill>
          <p:spPr>
            <a:xfrm>
              <a:off x="2602991" y="2298191"/>
              <a:ext cx="993647" cy="1377696"/>
            </a:xfrm>
            <a:prstGeom prst="rect">
              <a:avLst/>
            </a:prstGeom>
          </p:spPr>
        </p:pic>
        <p:pic>
          <p:nvPicPr>
            <p:cNvPr id="17" name="object 15">
              <a:extLst>
                <a:ext uri="{FF2B5EF4-FFF2-40B4-BE49-F238E27FC236}">
                  <a16:creationId xmlns:a16="http://schemas.microsoft.com/office/drawing/2014/main" id="{4A3A8632-C88B-89F2-1189-F5657547ADCB}"/>
                </a:ext>
              </a:extLst>
            </p:cNvPr>
            <p:cNvPicPr/>
            <p:nvPr/>
          </p:nvPicPr>
          <p:blipFill>
            <a:blip r:embed="rId3" cstate="print"/>
            <a:stretch>
              <a:fillRect/>
            </a:stretch>
          </p:blipFill>
          <p:spPr>
            <a:xfrm>
              <a:off x="3758183" y="2298191"/>
              <a:ext cx="993648" cy="1377696"/>
            </a:xfrm>
            <a:prstGeom prst="rect">
              <a:avLst/>
            </a:prstGeom>
          </p:spPr>
        </p:pic>
      </p:grpSp>
      <p:sp>
        <p:nvSpPr>
          <p:cNvPr id="18" name="object 16">
            <a:extLst>
              <a:ext uri="{FF2B5EF4-FFF2-40B4-BE49-F238E27FC236}">
                <a16:creationId xmlns:a16="http://schemas.microsoft.com/office/drawing/2014/main" id="{0A4B9F4C-2093-EB6B-719A-01A27A6AD157}"/>
              </a:ext>
            </a:extLst>
          </p:cNvPr>
          <p:cNvSpPr/>
          <p:nvPr/>
        </p:nvSpPr>
        <p:spPr>
          <a:xfrm>
            <a:off x="5099019" y="3646492"/>
            <a:ext cx="487045" cy="85725"/>
          </a:xfrm>
          <a:custGeom>
            <a:avLst/>
            <a:gdLst/>
            <a:ahLst/>
            <a:cxnLst/>
            <a:rect l="l" t="t" r="r" b="b"/>
            <a:pathLst>
              <a:path w="487045" h="85725">
                <a:moveTo>
                  <a:pt x="400875" y="0"/>
                </a:moveTo>
                <a:lnTo>
                  <a:pt x="400875" y="85725"/>
                </a:lnTo>
                <a:lnTo>
                  <a:pt x="458025" y="57150"/>
                </a:lnTo>
                <a:lnTo>
                  <a:pt x="415163" y="57150"/>
                </a:lnTo>
                <a:lnTo>
                  <a:pt x="415163" y="28575"/>
                </a:lnTo>
                <a:lnTo>
                  <a:pt x="458025" y="28575"/>
                </a:lnTo>
                <a:lnTo>
                  <a:pt x="400875" y="0"/>
                </a:lnTo>
                <a:close/>
              </a:path>
              <a:path w="487045" h="85725">
                <a:moveTo>
                  <a:pt x="400875" y="28575"/>
                </a:moveTo>
                <a:lnTo>
                  <a:pt x="0" y="28575"/>
                </a:lnTo>
                <a:lnTo>
                  <a:pt x="0" y="57150"/>
                </a:lnTo>
                <a:lnTo>
                  <a:pt x="400875" y="57150"/>
                </a:lnTo>
                <a:lnTo>
                  <a:pt x="400875" y="28575"/>
                </a:lnTo>
                <a:close/>
              </a:path>
              <a:path w="487045" h="85725">
                <a:moveTo>
                  <a:pt x="458025" y="28575"/>
                </a:moveTo>
                <a:lnTo>
                  <a:pt x="415163" y="28575"/>
                </a:lnTo>
                <a:lnTo>
                  <a:pt x="415163" y="57150"/>
                </a:lnTo>
                <a:lnTo>
                  <a:pt x="458025" y="57150"/>
                </a:lnTo>
                <a:lnTo>
                  <a:pt x="486600" y="42862"/>
                </a:lnTo>
                <a:lnTo>
                  <a:pt x="458025" y="28575"/>
                </a:lnTo>
                <a:close/>
              </a:path>
            </a:pathLst>
          </a:custGeom>
          <a:solidFill>
            <a:srgbClr val="666666"/>
          </a:solidFill>
        </p:spPr>
        <p:txBody>
          <a:bodyPr wrap="square" lIns="0" tIns="0" rIns="0" bIns="0" rtlCol="0"/>
          <a:lstStyle/>
          <a:p>
            <a:endParaRPr>
              <a:cs typeface="Arial" panose="020B0604020202020204" pitchFamily="34" charset="0"/>
            </a:endParaRPr>
          </a:p>
        </p:txBody>
      </p:sp>
      <p:sp>
        <p:nvSpPr>
          <p:cNvPr id="19" name="object 17">
            <a:extLst>
              <a:ext uri="{FF2B5EF4-FFF2-40B4-BE49-F238E27FC236}">
                <a16:creationId xmlns:a16="http://schemas.microsoft.com/office/drawing/2014/main" id="{24EC5110-3DB8-F884-A48F-9AA5916EA4D8}"/>
              </a:ext>
            </a:extLst>
          </p:cNvPr>
          <p:cNvSpPr txBox="1"/>
          <p:nvPr/>
        </p:nvSpPr>
        <p:spPr>
          <a:xfrm>
            <a:off x="6127547" y="2846831"/>
            <a:ext cx="2930525" cy="1061720"/>
          </a:xfrm>
          <a:prstGeom prst="rect">
            <a:avLst/>
          </a:prstGeom>
        </p:spPr>
        <p:txBody>
          <a:bodyPr vert="horz" wrap="square" lIns="0" tIns="12700" rIns="0" bIns="0" rtlCol="0">
            <a:spAutoFit/>
          </a:bodyPr>
          <a:lstStyle/>
          <a:p>
            <a:pPr marL="1887220" marR="5080">
              <a:lnSpc>
                <a:spcPct val="100000"/>
              </a:lnSpc>
              <a:spcBef>
                <a:spcPts val="100"/>
              </a:spcBef>
            </a:pPr>
            <a:r>
              <a:rPr sz="2000" spc="5" dirty="0">
                <a:cs typeface="Arial" panose="020B0604020202020204" pitchFamily="34" charset="0"/>
              </a:rPr>
              <a:t>C</a:t>
            </a:r>
            <a:r>
              <a:rPr sz="2000" spc="-5" dirty="0">
                <a:cs typeface="Arial" panose="020B0604020202020204" pitchFamily="34" charset="0"/>
              </a:rPr>
              <a:t>ompu</a:t>
            </a:r>
            <a:r>
              <a:rPr sz="2000" spc="-10" dirty="0">
                <a:cs typeface="Arial" panose="020B0604020202020204" pitchFamily="34" charset="0"/>
              </a:rPr>
              <a:t>t</a:t>
            </a:r>
            <a:r>
              <a:rPr sz="2000" dirty="0">
                <a:cs typeface="Arial" panose="020B0604020202020204" pitchFamily="34" charset="0"/>
              </a:rPr>
              <a:t>e  </a:t>
            </a:r>
            <a:r>
              <a:rPr sz="2000" spc="-5" dirty="0">
                <a:cs typeface="Arial" panose="020B0604020202020204" pitchFamily="34" charset="0"/>
              </a:rPr>
              <a:t>loss</a:t>
            </a:r>
            <a:endParaRPr sz="2000" dirty="0">
              <a:cs typeface="Arial" panose="020B0604020202020204" pitchFamily="34" charset="0"/>
            </a:endParaRPr>
          </a:p>
          <a:p>
            <a:pPr marL="12700">
              <a:lnSpc>
                <a:spcPct val="100000"/>
              </a:lnSpc>
              <a:spcBef>
                <a:spcPts val="960"/>
              </a:spcBef>
            </a:pPr>
            <a:r>
              <a:rPr sz="2000" spc="5" dirty="0">
                <a:cs typeface="Arial" panose="020B0604020202020204" pitchFamily="34" charset="0"/>
              </a:rPr>
              <a:t>CNN</a:t>
            </a:r>
            <a:endParaRPr sz="2000" dirty="0">
              <a:cs typeface="Arial" panose="020B0604020202020204" pitchFamily="34" charset="0"/>
            </a:endParaRPr>
          </a:p>
        </p:txBody>
      </p:sp>
      <p:sp>
        <p:nvSpPr>
          <p:cNvPr id="20" name="object 18">
            <a:extLst>
              <a:ext uri="{FF2B5EF4-FFF2-40B4-BE49-F238E27FC236}">
                <a16:creationId xmlns:a16="http://schemas.microsoft.com/office/drawing/2014/main" id="{A51EF51E-2D2D-B3FE-DC0B-5BA6AEB274AD}"/>
              </a:ext>
            </a:extLst>
          </p:cNvPr>
          <p:cNvSpPr/>
          <p:nvPr/>
        </p:nvSpPr>
        <p:spPr>
          <a:xfrm>
            <a:off x="4108784" y="2302686"/>
            <a:ext cx="3607435" cy="680085"/>
          </a:xfrm>
          <a:custGeom>
            <a:avLst/>
            <a:gdLst/>
            <a:ahLst/>
            <a:cxnLst/>
            <a:rect l="l" t="t" r="r" b="b"/>
            <a:pathLst>
              <a:path w="3607434" h="680085">
                <a:moveTo>
                  <a:pt x="3520382" y="651582"/>
                </a:moveTo>
                <a:lnTo>
                  <a:pt x="3515398" y="679729"/>
                </a:lnTo>
                <a:lnTo>
                  <a:pt x="3601847" y="654075"/>
                </a:lnTo>
                <a:lnTo>
                  <a:pt x="3534460" y="654075"/>
                </a:lnTo>
                <a:lnTo>
                  <a:pt x="3520382" y="651582"/>
                </a:lnTo>
                <a:close/>
              </a:path>
              <a:path w="3607434" h="680085">
                <a:moveTo>
                  <a:pt x="3525363" y="623452"/>
                </a:moveTo>
                <a:lnTo>
                  <a:pt x="3520382" y="651582"/>
                </a:lnTo>
                <a:lnTo>
                  <a:pt x="3534460" y="654075"/>
                </a:lnTo>
                <a:lnTo>
                  <a:pt x="3539439" y="625944"/>
                </a:lnTo>
                <a:lnTo>
                  <a:pt x="3525363" y="623452"/>
                </a:lnTo>
                <a:close/>
              </a:path>
              <a:path w="3607434" h="680085">
                <a:moveTo>
                  <a:pt x="3530346" y="595312"/>
                </a:moveTo>
                <a:lnTo>
                  <a:pt x="3525363" y="623452"/>
                </a:lnTo>
                <a:lnTo>
                  <a:pt x="3539439" y="625944"/>
                </a:lnTo>
                <a:lnTo>
                  <a:pt x="3534460" y="654075"/>
                </a:lnTo>
                <a:lnTo>
                  <a:pt x="3601847" y="654075"/>
                </a:lnTo>
                <a:lnTo>
                  <a:pt x="3607282" y="652462"/>
                </a:lnTo>
                <a:lnTo>
                  <a:pt x="3530346" y="595312"/>
                </a:lnTo>
                <a:close/>
              </a:path>
              <a:path w="3607434" h="680085">
                <a:moveTo>
                  <a:pt x="4978" y="0"/>
                </a:moveTo>
                <a:lnTo>
                  <a:pt x="0" y="28130"/>
                </a:lnTo>
                <a:lnTo>
                  <a:pt x="3520382" y="651582"/>
                </a:lnTo>
                <a:lnTo>
                  <a:pt x="3525363" y="623452"/>
                </a:lnTo>
                <a:lnTo>
                  <a:pt x="4978" y="0"/>
                </a:lnTo>
                <a:close/>
              </a:path>
            </a:pathLst>
          </a:custGeom>
          <a:solidFill>
            <a:srgbClr val="666666"/>
          </a:solidFill>
        </p:spPr>
        <p:txBody>
          <a:bodyPr wrap="square" lIns="0" tIns="0" rIns="0" bIns="0" rtlCol="0"/>
          <a:lstStyle/>
          <a:p>
            <a:endParaRPr>
              <a:cs typeface="Arial" panose="020B0604020202020204" pitchFamily="34" charset="0"/>
            </a:endParaRPr>
          </a:p>
        </p:txBody>
      </p:sp>
      <p:sp>
        <p:nvSpPr>
          <p:cNvPr id="21" name="object 19">
            <a:extLst>
              <a:ext uri="{FF2B5EF4-FFF2-40B4-BE49-F238E27FC236}">
                <a16:creationId xmlns:a16="http://schemas.microsoft.com/office/drawing/2014/main" id="{1F1F0FA4-F044-E787-FEF2-2149E25E10B5}"/>
              </a:ext>
            </a:extLst>
          </p:cNvPr>
          <p:cNvSpPr/>
          <p:nvPr/>
        </p:nvSpPr>
        <p:spPr>
          <a:xfrm>
            <a:off x="7163028" y="3420595"/>
            <a:ext cx="512445" cy="149860"/>
          </a:xfrm>
          <a:custGeom>
            <a:avLst/>
            <a:gdLst/>
            <a:ahLst/>
            <a:cxnLst/>
            <a:rect l="l" t="t" r="r" b="b"/>
            <a:pathLst>
              <a:path w="512445" h="149860">
                <a:moveTo>
                  <a:pt x="425373" y="27908"/>
                </a:moveTo>
                <a:lnTo>
                  <a:pt x="0" y="121399"/>
                </a:lnTo>
                <a:lnTo>
                  <a:pt x="6134" y="149313"/>
                </a:lnTo>
                <a:lnTo>
                  <a:pt x="431508" y="55823"/>
                </a:lnTo>
                <a:lnTo>
                  <a:pt x="425373" y="27908"/>
                </a:lnTo>
                <a:close/>
              </a:path>
              <a:path w="512445" h="149860">
                <a:moveTo>
                  <a:pt x="510454" y="24841"/>
                </a:moveTo>
                <a:lnTo>
                  <a:pt x="439331" y="24841"/>
                </a:lnTo>
                <a:lnTo>
                  <a:pt x="445465" y="52755"/>
                </a:lnTo>
                <a:lnTo>
                  <a:pt x="431508" y="55823"/>
                </a:lnTo>
                <a:lnTo>
                  <a:pt x="437641" y="83731"/>
                </a:lnTo>
                <a:lnTo>
                  <a:pt x="510454" y="24841"/>
                </a:lnTo>
                <a:close/>
              </a:path>
              <a:path w="512445" h="149860">
                <a:moveTo>
                  <a:pt x="439331" y="24841"/>
                </a:moveTo>
                <a:lnTo>
                  <a:pt x="425373" y="27908"/>
                </a:lnTo>
                <a:lnTo>
                  <a:pt x="431508" y="55823"/>
                </a:lnTo>
                <a:lnTo>
                  <a:pt x="445465" y="52755"/>
                </a:lnTo>
                <a:lnTo>
                  <a:pt x="439331" y="24841"/>
                </a:lnTo>
                <a:close/>
              </a:path>
              <a:path w="512445" h="149860">
                <a:moveTo>
                  <a:pt x="419239" y="0"/>
                </a:moveTo>
                <a:lnTo>
                  <a:pt x="425373" y="27908"/>
                </a:lnTo>
                <a:lnTo>
                  <a:pt x="439331" y="24841"/>
                </a:lnTo>
                <a:lnTo>
                  <a:pt x="510454" y="24841"/>
                </a:lnTo>
                <a:lnTo>
                  <a:pt x="512165" y="23456"/>
                </a:lnTo>
                <a:lnTo>
                  <a:pt x="419239" y="0"/>
                </a:lnTo>
                <a:close/>
              </a:path>
            </a:pathLst>
          </a:custGeom>
          <a:solidFill>
            <a:srgbClr val="666666"/>
          </a:solidFill>
        </p:spPr>
        <p:txBody>
          <a:bodyPr wrap="square" lIns="0" tIns="0" rIns="0" bIns="0" rtlCol="0"/>
          <a:lstStyle/>
          <a:p>
            <a:endParaRPr>
              <a:cs typeface="Arial" panose="020B0604020202020204" pitchFamily="34" charset="0"/>
            </a:endParaRPr>
          </a:p>
        </p:txBody>
      </p:sp>
      <p:sp>
        <p:nvSpPr>
          <p:cNvPr id="22" name="object 20">
            <a:extLst>
              <a:ext uri="{FF2B5EF4-FFF2-40B4-BE49-F238E27FC236}">
                <a16:creationId xmlns:a16="http://schemas.microsoft.com/office/drawing/2014/main" id="{C031C34E-8402-7E35-656B-EDFD9035090A}"/>
              </a:ext>
            </a:extLst>
          </p:cNvPr>
          <p:cNvSpPr txBox="1"/>
          <p:nvPr/>
        </p:nvSpPr>
        <p:spPr>
          <a:xfrm>
            <a:off x="860569" y="5011346"/>
            <a:ext cx="7648863" cy="351378"/>
          </a:xfrm>
          <a:prstGeom prst="rect">
            <a:avLst/>
          </a:prstGeom>
        </p:spPr>
        <p:txBody>
          <a:bodyPr vert="horz" wrap="square" lIns="0" tIns="12700" rIns="0" bIns="0" rtlCol="0">
            <a:spAutoFit/>
          </a:bodyPr>
          <a:lstStyle/>
          <a:p>
            <a:pPr marL="12700">
              <a:lnSpc>
                <a:spcPct val="100000"/>
              </a:lnSpc>
              <a:spcBef>
                <a:spcPts val="100"/>
              </a:spcBef>
            </a:pPr>
            <a:r>
              <a:rPr sz="2200" spc="-5" dirty="0">
                <a:cs typeface="Arial" panose="020B0604020202020204" pitchFamily="34" charset="0"/>
              </a:rPr>
              <a:t>Horizontal flipping, random</a:t>
            </a:r>
            <a:r>
              <a:rPr sz="2200" dirty="0">
                <a:cs typeface="Arial" panose="020B0604020202020204" pitchFamily="34" charset="0"/>
              </a:rPr>
              <a:t> </a:t>
            </a:r>
            <a:r>
              <a:rPr sz="2200" spc="-5" dirty="0">
                <a:cs typeface="Arial" panose="020B0604020202020204" pitchFamily="34" charset="0"/>
              </a:rPr>
              <a:t>crops and</a:t>
            </a:r>
            <a:r>
              <a:rPr sz="2200" spc="-10" dirty="0">
                <a:cs typeface="Arial" panose="020B0604020202020204" pitchFamily="34" charset="0"/>
              </a:rPr>
              <a:t> </a:t>
            </a:r>
            <a:r>
              <a:rPr sz="2200" spc="-5" dirty="0">
                <a:cs typeface="Arial" panose="020B0604020202020204" pitchFamily="34" charset="0"/>
              </a:rPr>
              <a:t>scales,</a:t>
            </a:r>
            <a:r>
              <a:rPr sz="2200" dirty="0">
                <a:cs typeface="Arial" panose="020B0604020202020204" pitchFamily="34" charset="0"/>
              </a:rPr>
              <a:t> </a:t>
            </a:r>
            <a:r>
              <a:rPr sz="2200" spc="-5" dirty="0">
                <a:cs typeface="Arial" panose="020B0604020202020204" pitchFamily="34" charset="0"/>
              </a:rPr>
              <a:t>color jitter, </a:t>
            </a:r>
            <a:r>
              <a:rPr sz="2200" dirty="0">
                <a:cs typeface="Arial" panose="020B0604020202020204" pitchFamily="34" charset="0"/>
              </a:rPr>
              <a:t>…</a:t>
            </a:r>
          </a:p>
        </p:txBody>
      </p:sp>
    </p:spTree>
    <p:extLst>
      <p:ext uri="{BB962C8B-B14F-4D97-AF65-F5344CB8AC3E}">
        <p14:creationId xmlns:p14="http://schemas.microsoft.com/office/powerpoint/2010/main" val="2785021084"/>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83575-7F94-961E-B70C-0E598E4382C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Neural Texture Synthesis: Texture = Artwork</a:t>
            </a:r>
            <a:endParaRPr lang="zh-CN" altLang="en-US" dirty="0">
              <a:cs typeface="Arial" panose="020B0604020202020204" pitchFamily="34" charset="0"/>
            </a:endParaRPr>
          </a:p>
        </p:txBody>
      </p:sp>
      <p:sp>
        <p:nvSpPr>
          <p:cNvPr id="4" name="object 4">
            <a:extLst>
              <a:ext uri="{FF2B5EF4-FFF2-40B4-BE49-F238E27FC236}">
                <a16:creationId xmlns:a16="http://schemas.microsoft.com/office/drawing/2014/main" id="{AC80F123-29B9-98CF-BCAA-10437EE4784E}"/>
              </a:ext>
            </a:extLst>
          </p:cNvPr>
          <p:cNvSpPr txBox="1"/>
          <p:nvPr/>
        </p:nvSpPr>
        <p:spPr>
          <a:xfrm>
            <a:off x="254217" y="1749502"/>
            <a:ext cx="2544662" cy="620554"/>
          </a:xfrm>
          <a:prstGeom prst="rect">
            <a:avLst/>
          </a:prstGeom>
        </p:spPr>
        <p:txBody>
          <a:bodyPr vert="horz" wrap="square" lIns="0" tIns="17145" rIns="0" bIns="0" rtlCol="0">
            <a:spAutoFit/>
          </a:bodyPr>
          <a:lstStyle/>
          <a:p>
            <a:pPr marL="12700" marR="5080">
              <a:lnSpc>
                <a:spcPct val="97900"/>
              </a:lnSpc>
              <a:spcBef>
                <a:spcPts val="135"/>
              </a:spcBef>
            </a:pPr>
            <a:r>
              <a:rPr sz="2000" spc="-5" dirty="0">
                <a:latin typeface="+mn-lt"/>
                <a:cs typeface="Arial MT"/>
              </a:rPr>
              <a:t>Texture</a:t>
            </a:r>
            <a:r>
              <a:rPr sz="2000" spc="-70" dirty="0">
                <a:latin typeface="+mn-lt"/>
                <a:cs typeface="Arial MT"/>
              </a:rPr>
              <a:t> </a:t>
            </a:r>
            <a:r>
              <a:rPr sz="2000" spc="-5" dirty="0">
                <a:latin typeface="+mn-lt"/>
                <a:cs typeface="Arial MT"/>
              </a:rPr>
              <a:t>synthesis </a:t>
            </a:r>
            <a:r>
              <a:rPr sz="2000" spc="-375" dirty="0">
                <a:latin typeface="+mn-lt"/>
                <a:cs typeface="Arial MT"/>
              </a:rPr>
              <a:t> </a:t>
            </a:r>
            <a:r>
              <a:rPr sz="2000" spc="-5" dirty="0">
                <a:latin typeface="+mn-lt"/>
                <a:cs typeface="Arial MT"/>
              </a:rPr>
              <a:t>(Gram </a:t>
            </a:r>
            <a:r>
              <a:rPr sz="2000" dirty="0">
                <a:latin typeface="+mn-lt"/>
                <a:cs typeface="Arial MT"/>
              </a:rPr>
              <a:t> </a:t>
            </a:r>
            <a:r>
              <a:rPr sz="2000" spc="-5" dirty="0">
                <a:latin typeface="+mn-lt"/>
                <a:cs typeface="Arial MT"/>
              </a:rPr>
              <a:t>reconstruction)</a:t>
            </a:r>
            <a:endParaRPr sz="2000" dirty="0">
              <a:latin typeface="+mn-lt"/>
              <a:cs typeface="Arial MT"/>
            </a:endParaRPr>
          </a:p>
        </p:txBody>
      </p:sp>
      <p:pic>
        <p:nvPicPr>
          <p:cNvPr id="5" name="object 2">
            <a:extLst>
              <a:ext uri="{FF2B5EF4-FFF2-40B4-BE49-F238E27FC236}">
                <a16:creationId xmlns:a16="http://schemas.microsoft.com/office/drawing/2014/main" id="{BA6F9292-1CD4-DB9C-3AEC-E243F12F8F0C}"/>
              </a:ext>
            </a:extLst>
          </p:cNvPr>
          <p:cNvPicPr/>
          <p:nvPr/>
        </p:nvPicPr>
        <p:blipFill>
          <a:blip r:embed="rId3" cstate="print"/>
          <a:stretch>
            <a:fillRect/>
          </a:stretch>
        </p:blipFill>
        <p:spPr>
          <a:xfrm>
            <a:off x="2857792" y="1056413"/>
            <a:ext cx="6031991" cy="2036063"/>
          </a:xfrm>
          <a:prstGeom prst="rect">
            <a:avLst/>
          </a:prstGeom>
        </p:spPr>
      </p:pic>
      <p:pic>
        <p:nvPicPr>
          <p:cNvPr id="3" name="object 2">
            <a:extLst>
              <a:ext uri="{FF2B5EF4-FFF2-40B4-BE49-F238E27FC236}">
                <a16:creationId xmlns:a16="http://schemas.microsoft.com/office/drawing/2014/main" id="{62039211-5171-4858-1536-0BD3F863A232}"/>
              </a:ext>
            </a:extLst>
          </p:cNvPr>
          <p:cNvPicPr/>
          <p:nvPr/>
        </p:nvPicPr>
        <p:blipFill>
          <a:blip r:embed="rId4" cstate="print"/>
          <a:stretch>
            <a:fillRect/>
          </a:stretch>
        </p:blipFill>
        <p:spPr>
          <a:xfrm>
            <a:off x="2422228" y="3770813"/>
            <a:ext cx="6675119" cy="1749552"/>
          </a:xfrm>
          <a:prstGeom prst="rect">
            <a:avLst/>
          </a:prstGeom>
        </p:spPr>
      </p:pic>
      <p:sp>
        <p:nvSpPr>
          <p:cNvPr id="6" name="object 5">
            <a:extLst>
              <a:ext uri="{FF2B5EF4-FFF2-40B4-BE49-F238E27FC236}">
                <a16:creationId xmlns:a16="http://schemas.microsoft.com/office/drawing/2014/main" id="{511F5E89-F46B-3399-972A-16715448D3DF}"/>
              </a:ext>
            </a:extLst>
          </p:cNvPr>
          <p:cNvSpPr txBox="1"/>
          <p:nvPr/>
        </p:nvSpPr>
        <p:spPr>
          <a:xfrm>
            <a:off x="494693" y="4503417"/>
            <a:ext cx="1728417" cy="642484"/>
          </a:xfrm>
          <a:prstGeom prst="rect">
            <a:avLst/>
          </a:prstGeom>
        </p:spPr>
        <p:txBody>
          <a:bodyPr vert="horz" wrap="square" lIns="0" tIns="26670" rIns="0" bIns="0" rtlCol="0">
            <a:spAutoFit/>
          </a:bodyPr>
          <a:lstStyle/>
          <a:p>
            <a:pPr marL="12700" marR="5080">
              <a:spcBef>
                <a:spcPts val="210"/>
              </a:spcBef>
            </a:pPr>
            <a:r>
              <a:rPr sz="2000" spc="-5" dirty="0">
                <a:latin typeface="+mn-lt"/>
                <a:cs typeface="Arial MT"/>
              </a:rPr>
              <a:t>Feature </a:t>
            </a:r>
            <a:r>
              <a:rPr sz="2000" dirty="0">
                <a:latin typeface="+mn-lt"/>
                <a:cs typeface="Arial MT"/>
              </a:rPr>
              <a:t> </a:t>
            </a:r>
            <a:r>
              <a:rPr sz="2000" spc="-5" dirty="0">
                <a:latin typeface="+mn-lt"/>
                <a:cs typeface="Arial MT"/>
              </a:rPr>
              <a:t>re</a:t>
            </a:r>
            <a:r>
              <a:rPr sz="2000" dirty="0">
                <a:latin typeface="+mn-lt"/>
                <a:cs typeface="Arial MT"/>
              </a:rPr>
              <a:t>c</a:t>
            </a:r>
            <a:r>
              <a:rPr sz="2000" spc="-5" dirty="0">
                <a:latin typeface="+mn-lt"/>
                <a:cs typeface="Arial MT"/>
              </a:rPr>
              <a:t>on</a:t>
            </a:r>
            <a:r>
              <a:rPr sz="2000" dirty="0">
                <a:latin typeface="+mn-lt"/>
                <a:cs typeface="Arial MT"/>
              </a:rPr>
              <a:t>s</a:t>
            </a:r>
            <a:r>
              <a:rPr sz="2000" spc="-5" dirty="0">
                <a:latin typeface="+mn-lt"/>
                <a:cs typeface="Arial MT"/>
              </a:rPr>
              <a:t>tru</a:t>
            </a:r>
            <a:r>
              <a:rPr sz="2000" dirty="0">
                <a:latin typeface="+mn-lt"/>
                <a:cs typeface="Arial MT"/>
              </a:rPr>
              <a:t>c</a:t>
            </a:r>
            <a:r>
              <a:rPr sz="2000" spc="-5" dirty="0">
                <a:latin typeface="+mn-lt"/>
                <a:cs typeface="Arial MT"/>
              </a:rPr>
              <a:t>t</a:t>
            </a:r>
            <a:r>
              <a:rPr sz="2000" dirty="0">
                <a:latin typeface="+mn-lt"/>
                <a:cs typeface="Arial MT"/>
              </a:rPr>
              <a:t>i</a:t>
            </a:r>
            <a:r>
              <a:rPr sz="2000" spc="-5" dirty="0">
                <a:latin typeface="+mn-lt"/>
                <a:cs typeface="Arial MT"/>
              </a:rPr>
              <a:t>o</a:t>
            </a:r>
            <a:r>
              <a:rPr sz="2000" dirty="0">
                <a:latin typeface="+mn-lt"/>
                <a:cs typeface="Arial MT"/>
              </a:rPr>
              <a:t>n</a:t>
            </a:r>
          </a:p>
        </p:txBody>
      </p:sp>
      <p:sp>
        <p:nvSpPr>
          <p:cNvPr id="8" name="object 7">
            <a:extLst>
              <a:ext uri="{FF2B5EF4-FFF2-40B4-BE49-F238E27FC236}">
                <a16:creationId xmlns:a16="http://schemas.microsoft.com/office/drawing/2014/main" id="{90722758-C503-9309-C188-940AF870DFD3}"/>
              </a:ext>
            </a:extLst>
          </p:cNvPr>
          <p:cNvSpPr txBox="1"/>
          <p:nvPr/>
        </p:nvSpPr>
        <p:spPr>
          <a:xfrm>
            <a:off x="357157" y="6198702"/>
            <a:ext cx="8429625" cy="350737"/>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Figure from Johnson, Alahi, and Fei-Fei, “Perceptual  Losses for Real-Time Style Transfer and </a:t>
            </a:r>
            <a:r>
              <a:rPr dirty="0"/>
              <a:t>Super-Resolution</a:t>
            </a:r>
            <a:r>
              <a:rPr dirty="0"/>
              <a:t>”, ECCV 2016. Copyright Springer, 2016.  Reproduced for educational purposes.</a:t>
            </a:r>
          </a:p>
        </p:txBody>
      </p:sp>
    </p:spTree>
    <p:extLst>
      <p:ext uri="{BB962C8B-B14F-4D97-AF65-F5344CB8AC3E}">
        <p14:creationId xmlns:p14="http://schemas.microsoft.com/office/powerpoint/2010/main" val="3005353742"/>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BD8D7-DAF4-EA28-4F6B-E5F490CCEC32}"/>
              </a:ext>
            </a:extLst>
          </p:cNvPr>
          <p:cNvSpPr>
            <a:spLocks noGrp="1"/>
          </p:cNvSpPr>
          <p:nvPr>
            <p:ph type="title"/>
          </p:nvPr>
        </p:nvSpPr>
        <p:spPr/>
        <p:txBody>
          <a:bodyPr/>
          <a:lstStyle/>
          <a:p>
            <a:r>
              <a:rPr lang="en-US" altLang="zh-CN" sz="2800" dirty="0"/>
              <a:t>Neural</a:t>
            </a:r>
            <a:r>
              <a:rPr lang="en-US" altLang="zh-CN" sz="2800" spc="-25" dirty="0"/>
              <a:t> </a:t>
            </a:r>
            <a:r>
              <a:rPr lang="en-US" altLang="zh-CN" sz="2800" spc="-5" dirty="0"/>
              <a:t>Style</a:t>
            </a:r>
            <a:r>
              <a:rPr lang="en-US" altLang="zh-CN" sz="2800" spc="-25" dirty="0"/>
              <a:t> </a:t>
            </a:r>
            <a:r>
              <a:rPr lang="en-US" altLang="zh-CN" sz="2800" dirty="0"/>
              <a:t>Transfer</a:t>
            </a:r>
            <a:endParaRPr lang="zh-CN" altLang="en-US" dirty="0"/>
          </a:p>
        </p:txBody>
      </p:sp>
      <p:pic>
        <p:nvPicPr>
          <p:cNvPr id="4" name="object 2">
            <a:extLst>
              <a:ext uri="{FF2B5EF4-FFF2-40B4-BE49-F238E27FC236}">
                <a16:creationId xmlns:a16="http://schemas.microsoft.com/office/drawing/2014/main" id="{65E82FAE-75AD-E53D-39CE-F36ACB4154C3}"/>
              </a:ext>
            </a:extLst>
          </p:cNvPr>
          <p:cNvPicPr/>
          <p:nvPr/>
        </p:nvPicPr>
        <p:blipFill>
          <a:blip r:embed="rId2" cstate="print"/>
          <a:stretch>
            <a:fillRect/>
          </a:stretch>
        </p:blipFill>
        <p:spPr>
          <a:xfrm>
            <a:off x="357158" y="2761799"/>
            <a:ext cx="2377440" cy="1783079"/>
          </a:xfrm>
          <a:prstGeom prst="rect">
            <a:avLst/>
          </a:prstGeom>
        </p:spPr>
      </p:pic>
      <p:pic>
        <p:nvPicPr>
          <p:cNvPr id="5" name="object 4">
            <a:extLst>
              <a:ext uri="{FF2B5EF4-FFF2-40B4-BE49-F238E27FC236}">
                <a16:creationId xmlns:a16="http://schemas.microsoft.com/office/drawing/2014/main" id="{41588D8D-F611-3327-8E67-9BC66568C613}"/>
              </a:ext>
            </a:extLst>
          </p:cNvPr>
          <p:cNvPicPr/>
          <p:nvPr/>
        </p:nvPicPr>
        <p:blipFill>
          <a:blip r:embed="rId3" cstate="print"/>
          <a:stretch>
            <a:fillRect/>
          </a:stretch>
        </p:blipFill>
        <p:spPr>
          <a:xfrm>
            <a:off x="3213135" y="2734367"/>
            <a:ext cx="2852928" cy="1783080"/>
          </a:xfrm>
          <a:prstGeom prst="rect">
            <a:avLst/>
          </a:prstGeom>
        </p:spPr>
      </p:pic>
      <p:sp>
        <p:nvSpPr>
          <p:cNvPr id="6" name="object 5">
            <a:extLst>
              <a:ext uri="{FF2B5EF4-FFF2-40B4-BE49-F238E27FC236}">
                <a16:creationId xmlns:a16="http://schemas.microsoft.com/office/drawing/2014/main" id="{4FA580B0-3B95-5C2F-6D26-3983F06008C6}"/>
              </a:ext>
            </a:extLst>
          </p:cNvPr>
          <p:cNvSpPr txBox="1"/>
          <p:nvPr/>
        </p:nvSpPr>
        <p:spPr>
          <a:xfrm>
            <a:off x="785008" y="2416866"/>
            <a:ext cx="15246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mn-lt"/>
                <a:cs typeface="Arial MT"/>
              </a:rPr>
              <a:t>Content</a:t>
            </a:r>
            <a:r>
              <a:rPr sz="1800" spc="-60" dirty="0">
                <a:latin typeface="+mn-lt"/>
                <a:cs typeface="Arial MT"/>
              </a:rPr>
              <a:t> </a:t>
            </a:r>
            <a:r>
              <a:rPr sz="1800" spc="-5" dirty="0">
                <a:latin typeface="+mn-lt"/>
                <a:cs typeface="Arial MT"/>
              </a:rPr>
              <a:t>Image</a:t>
            </a:r>
            <a:endParaRPr sz="1800" dirty="0">
              <a:latin typeface="+mn-lt"/>
              <a:cs typeface="Arial MT"/>
            </a:endParaRPr>
          </a:p>
        </p:txBody>
      </p:sp>
      <p:sp>
        <p:nvSpPr>
          <p:cNvPr id="7" name="object 6">
            <a:extLst>
              <a:ext uri="{FF2B5EF4-FFF2-40B4-BE49-F238E27FC236}">
                <a16:creationId xmlns:a16="http://schemas.microsoft.com/office/drawing/2014/main" id="{83E977DE-26FF-A510-864C-1B618B65F09F}"/>
              </a:ext>
            </a:extLst>
          </p:cNvPr>
          <p:cNvSpPr txBox="1"/>
          <p:nvPr/>
        </p:nvSpPr>
        <p:spPr>
          <a:xfrm>
            <a:off x="4022669" y="2416866"/>
            <a:ext cx="12331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mn-lt"/>
                <a:cs typeface="Arial MT"/>
              </a:rPr>
              <a:t>Style</a:t>
            </a:r>
            <a:r>
              <a:rPr sz="1800" spc="-85" dirty="0">
                <a:latin typeface="+mn-lt"/>
                <a:cs typeface="Arial MT"/>
              </a:rPr>
              <a:t> </a:t>
            </a:r>
            <a:r>
              <a:rPr sz="1800" dirty="0">
                <a:latin typeface="+mn-lt"/>
                <a:cs typeface="Arial MT"/>
              </a:rPr>
              <a:t>Image</a:t>
            </a:r>
            <a:endParaRPr sz="1800">
              <a:latin typeface="+mn-lt"/>
              <a:cs typeface="Arial MT"/>
            </a:endParaRPr>
          </a:p>
        </p:txBody>
      </p:sp>
      <p:sp>
        <p:nvSpPr>
          <p:cNvPr id="8" name="object 7">
            <a:extLst>
              <a:ext uri="{FF2B5EF4-FFF2-40B4-BE49-F238E27FC236}">
                <a16:creationId xmlns:a16="http://schemas.microsoft.com/office/drawing/2014/main" id="{5F864C17-1A75-BAD9-8A47-182B0F65C173}"/>
              </a:ext>
            </a:extLst>
          </p:cNvPr>
          <p:cNvSpPr txBox="1"/>
          <p:nvPr/>
        </p:nvSpPr>
        <p:spPr>
          <a:xfrm>
            <a:off x="2870848" y="3538530"/>
            <a:ext cx="2038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t>
            </a:r>
            <a:endParaRPr sz="2400">
              <a:latin typeface="Arial MT"/>
              <a:cs typeface="Arial MT"/>
            </a:endParaRPr>
          </a:p>
        </p:txBody>
      </p:sp>
      <p:sp>
        <p:nvSpPr>
          <p:cNvPr id="9" name="object 8">
            <a:extLst>
              <a:ext uri="{FF2B5EF4-FFF2-40B4-BE49-F238E27FC236}">
                <a16:creationId xmlns:a16="http://schemas.microsoft.com/office/drawing/2014/main" id="{B26DE44A-FFAB-59C5-17E8-91D27EEE0F2E}"/>
              </a:ext>
            </a:extLst>
          </p:cNvPr>
          <p:cNvSpPr txBox="1"/>
          <p:nvPr/>
        </p:nvSpPr>
        <p:spPr>
          <a:xfrm>
            <a:off x="499867" y="4621135"/>
            <a:ext cx="2200454" cy="151323"/>
          </a:xfrm>
          <a:prstGeom prst="rect">
            <a:avLst/>
          </a:prstGeom>
        </p:spPr>
        <p:txBody>
          <a:bodyPr vert="horz" wrap="square" lIns="0" tIns="12700" rIns="0" bIns="0" rtlCol="0">
            <a:spAutoFit/>
          </a:bodyPr>
          <a:lstStyle/>
          <a:p>
            <a:pPr marL="12700">
              <a:lnSpc>
                <a:spcPct val="100000"/>
              </a:lnSpc>
              <a:spcBef>
                <a:spcPts val="100"/>
              </a:spcBef>
            </a:pPr>
            <a:r>
              <a:rPr sz="900" u="sng" spc="-5" dirty="0">
                <a:solidFill>
                  <a:srgbClr val="999999"/>
                </a:solidFill>
                <a:uFill>
                  <a:solidFill>
                    <a:srgbClr val="999999"/>
                  </a:solidFill>
                </a:uFill>
                <a:cs typeface="Arial" panose="020B0604020202020204" pitchFamily="34" charset="0"/>
              </a:rPr>
              <a:t>This</a:t>
            </a:r>
            <a:r>
              <a:rPr sz="900" u="sng" spc="-15" dirty="0">
                <a:solidFill>
                  <a:srgbClr val="999999"/>
                </a:solidFill>
                <a:uFill>
                  <a:solidFill>
                    <a:srgbClr val="999999"/>
                  </a:solidFill>
                </a:uFill>
                <a:cs typeface="Arial" panose="020B0604020202020204" pitchFamily="34" charset="0"/>
              </a:rPr>
              <a:t> </a:t>
            </a:r>
            <a:r>
              <a:rPr sz="900" u="sng" dirty="0">
                <a:solidFill>
                  <a:srgbClr val="999999"/>
                </a:solidFill>
                <a:uFill>
                  <a:solidFill>
                    <a:srgbClr val="999999"/>
                  </a:solidFill>
                </a:uFill>
                <a:cs typeface="Arial" panose="020B0604020202020204" pitchFamily="34" charset="0"/>
              </a:rPr>
              <a:t>image</a:t>
            </a:r>
            <a:r>
              <a:rPr sz="900" spc="-15" dirty="0">
                <a:solidFill>
                  <a:srgbClr val="999999"/>
                </a:solidFill>
                <a:cs typeface="Arial" panose="020B0604020202020204" pitchFamily="34" charset="0"/>
              </a:rPr>
              <a:t> </a:t>
            </a:r>
            <a:r>
              <a:rPr sz="900" dirty="0">
                <a:solidFill>
                  <a:srgbClr val="999999"/>
                </a:solidFill>
                <a:cs typeface="Arial" panose="020B0604020202020204" pitchFamily="34" charset="0"/>
              </a:rPr>
              <a:t>is</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licensed</a:t>
            </a:r>
            <a:r>
              <a:rPr sz="900" spc="-15" dirty="0">
                <a:solidFill>
                  <a:srgbClr val="999999"/>
                </a:solidFill>
                <a:cs typeface="Arial" panose="020B0604020202020204" pitchFamily="34" charset="0"/>
              </a:rPr>
              <a:t> </a:t>
            </a:r>
            <a:r>
              <a:rPr sz="900" dirty="0">
                <a:solidFill>
                  <a:srgbClr val="999999"/>
                </a:solidFill>
                <a:cs typeface="Arial" panose="020B0604020202020204" pitchFamily="34" charset="0"/>
              </a:rPr>
              <a:t>under</a:t>
            </a:r>
            <a:r>
              <a:rPr sz="900" spc="-10" dirty="0">
                <a:solidFill>
                  <a:srgbClr val="999999"/>
                </a:solidFill>
                <a:cs typeface="Arial" panose="020B0604020202020204" pitchFamily="34" charset="0"/>
              </a:rPr>
              <a:t> </a:t>
            </a:r>
            <a:r>
              <a:rPr sz="900" u="sng" spc="-5" dirty="0">
                <a:solidFill>
                  <a:srgbClr val="999999"/>
                </a:solidFill>
                <a:uFill>
                  <a:solidFill>
                    <a:srgbClr val="999999"/>
                  </a:solidFill>
                </a:uFill>
                <a:cs typeface="Arial" panose="020B0604020202020204" pitchFamily="34" charset="0"/>
              </a:rPr>
              <a:t>CC-BY</a:t>
            </a:r>
            <a:r>
              <a:rPr sz="900" u="sng" spc="-15" dirty="0">
                <a:solidFill>
                  <a:srgbClr val="999999"/>
                </a:solidFill>
                <a:uFill>
                  <a:solidFill>
                    <a:srgbClr val="999999"/>
                  </a:solidFill>
                </a:uFill>
                <a:cs typeface="Arial" panose="020B0604020202020204" pitchFamily="34" charset="0"/>
              </a:rPr>
              <a:t> </a:t>
            </a:r>
            <a:r>
              <a:rPr sz="900" u="sng" spc="-5" dirty="0">
                <a:solidFill>
                  <a:srgbClr val="999999"/>
                </a:solidFill>
                <a:uFill>
                  <a:solidFill>
                    <a:srgbClr val="999999"/>
                  </a:solidFill>
                </a:uFill>
                <a:cs typeface="Arial" panose="020B0604020202020204" pitchFamily="34" charset="0"/>
              </a:rPr>
              <a:t>3.0</a:t>
            </a:r>
            <a:endParaRPr sz="900" dirty="0">
              <a:cs typeface="Arial" panose="020B0604020202020204" pitchFamily="34" charset="0"/>
            </a:endParaRPr>
          </a:p>
        </p:txBody>
      </p:sp>
      <p:sp>
        <p:nvSpPr>
          <p:cNvPr id="10" name="object 9">
            <a:extLst>
              <a:ext uri="{FF2B5EF4-FFF2-40B4-BE49-F238E27FC236}">
                <a16:creationId xmlns:a16="http://schemas.microsoft.com/office/drawing/2014/main" id="{CA6FB197-69AF-CEFD-92BB-36068C3729D1}"/>
              </a:ext>
            </a:extLst>
          </p:cNvPr>
          <p:cNvSpPr txBox="1"/>
          <p:nvPr/>
        </p:nvSpPr>
        <p:spPr>
          <a:xfrm>
            <a:off x="3400653" y="4621134"/>
            <a:ext cx="2665410" cy="151323"/>
          </a:xfrm>
          <a:prstGeom prst="rect">
            <a:avLst/>
          </a:prstGeom>
        </p:spPr>
        <p:txBody>
          <a:bodyPr vert="horz" wrap="square" lIns="0" tIns="12700" rIns="0" bIns="0" rtlCol="0">
            <a:spAutoFit/>
          </a:bodyPr>
          <a:lstStyle/>
          <a:p>
            <a:pPr marL="12700">
              <a:lnSpc>
                <a:spcPct val="100000"/>
              </a:lnSpc>
              <a:spcBef>
                <a:spcPts val="100"/>
              </a:spcBef>
            </a:pPr>
            <a:r>
              <a:rPr sz="900" u="sng" spc="-5" dirty="0">
                <a:solidFill>
                  <a:srgbClr val="999999"/>
                </a:solidFill>
                <a:uFill>
                  <a:solidFill>
                    <a:srgbClr val="999999"/>
                  </a:solidFill>
                </a:uFill>
                <a:cs typeface="Arial" panose="020B0604020202020204" pitchFamily="34" charset="0"/>
              </a:rPr>
              <a:t>Starry</a:t>
            </a:r>
            <a:r>
              <a:rPr sz="900" u="sng" spc="-10" dirty="0">
                <a:solidFill>
                  <a:srgbClr val="999999"/>
                </a:solidFill>
                <a:uFill>
                  <a:solidFill>
                    <a:srgbClr val="999999"/>
                  </a:solidFill>
                </a:uFill>
                <a:cs typeface="Arial" panose="020B0604020202020204" pitchFamily="34" charset="0"/>
              </a:rPr>
              <a:t> </a:t>
            </a:r>
            <a:r>
              <a:rPr sz="900" u="sng" dirty="0">
                <a:solidFill>
                  <a:srgbClr val="999999"/>
                </a:solidFill>
                <a:uFill>
                  <a:solidFill>
                    <a:srgbClr val="999999"/>
                  </a:solidFill>
                </a:uFill>
                <a:cs typeface="Arial" panose="020B0604020202020204" pitchFamily="34" charset="0"/>
              </a:rPr>
              <a:t>Nigh</a:t>
            </a:r>
            <a:r>
              <a:rPr sz="900" dirty="0">
                <a:solidFill>
                  <a:srgbClr val="999999"/>
                </a:solidFill>
                <a:cs typeface="Arial" panose="020B0604020202020204" pitchFamily="34" charset="0"/>
              </a:rPr>
              <a:t>t</a:t>
            </a:r>
            <a:r>
              <a:rPr sz="900" spc="-15" dirty="0">
                <a:solidFill>
                  <a:srgbClr val="999999"/>
                </a:solidFill>
                <a:cs typeface="Arial" panose="020B0604020202020204" pitchFamily="34" charset="0"/>
              </a:rPr>
              <a:t> </a:t>
            </a:r>
            <a:r>
              <a:rPr sz="900" dirty="0">
                <a:solidFill>
                  <a:srgbClr val="999999"/>
                </a:solidFill>
                <a:cs typeface="Arial" panose="020B0604020202020204" pitchFamily="34" charset="0"/>
              </a:rPr>
              <a:t>by</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Van</a:t>
            </a:r>
            <a:r>
              <a:rPr sz="900" spc="-10" dirty="0">
                <a:solidFill>
                  <a:srgbClr val="999999"/>
                </a:solidFill>
                <a:cs typeface="Arial" panose="020B0604020202020204" pitchFamily="34" charset="0"/>
              </a:rPr>
              <a:t> </a:t>
            </a:r>
            <a:r>
              <a:rPr sz="900" spc="-5" dirty="0">
                <a:solidFill>
                  <a:srgbClr val="999999"/>
                </a:solidFill>
                <a:cs typeface="Arial" panose="020B0604020202020204" pitchFamily="34" charset="0"/>
              </a:rPr>
              <a:t>Gogh</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is</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in</a:t>
            </a:r>
            <a:r>
              <a:rPr sz="900" spc="-10" dirty="0">
                <a:solidFill>
                  <a:srgbClr val="999999"/>
                </a:solidFill>
                <a:cs typeface="Arial" panose="020B0604020202020204" pitchFamily="34" charset="0"/>
              </a:rPr>
              <a:t> </a:t>
            </a:r>
            <a:r>
              <a:rPr sz="900" spc="-5" dirty="0">
                <a:solidFill>
                  <a:srgbClr val="999999"/>
                </a:solidFill>
                <a:cs typeface="Arial" panose="020B0604020202020204" pitchFamily="34" charset="0"/>
              </a:rPr>
              <a:t>the</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public</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domain</a:t>
            </a:r>
            <a:endParaRPr sz="900" dirty="0">
              <a:cs typeface="Arial" panose="020B0604020202020204" pitchFamily="34" charset="0"/>
            </a:endParaRPr>
          </a:p>
        </p:txBody>
      </p:sp>
      <p:sp>
        <p:nvSpPr>
          <p:cNvPr id="11" name="object 14">
            <a:extLst>
              <a:ext uri="{FF2B5EF4-FFF2-40B4-BE49-F238E27FC236}">
                <a16:creationId xmlns:a16="http://schemas.microsoft.com/office/drawing/2014/main" id="{8CFADBE8-A6C4-14B9-433D-E7F789EB1DD8}"/>
              </a:ext>
            </a:extLst>
          </p:cNvPr>
          <p:cNvSpPr txBox="1"/>
          <p:nvPr/>
        </p:nvSpPr>
        <p:spPr>
          <a:xfrm>
            <a:off x="301904" y="6366071"/>
            <a:ext cx="6816446" cy="18210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Gatys, Ecker, and Bethge, “Image style transfer using convolutional neural networks”, CVPR 2016</a:t>
            </a:r>
          </a:p>
        </p:txBody>
      </p:sp>
    </p:spTree>
    <p:extLst>
      <p:ext uri="{BB962C8B-B14F-4D97-AF65-F5344CB8AC3E}">
        <p14:creationId xmlns:p14="http://schemas.microsoft.com/office/powerpoint/2010/main" val="1838589205"/>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BD8D7-DAF4-EA28-4F6B-E5F490CCEC32}"/>
              </a:ext>
            </a:extLst>
          </p:cNvPr>
          <p:cNvSpPr>
            <a:spLocks noGrp="1"/>
          </p:cNvSpPr>
          <p:nvPr>
            <p:ph type="title"/>
          </p:nvPr>
        </p:nvSpPr>
        <p:spPr/>
        <p:txBody>
          <a:bodyPr/>
          <a:lstStyle/>
          <a:p>
            <a:r>
              <a:rPr lang="en-US" altLang="zh-CN" sz="2800" dirty="0"/>
              <a:t>Neural</a:t>
            </a:r>
            <a:r>
              <a:rPr lang="en-US" altLang="zh-CN" sz="2800" spc="-25" dirty="0"/>
              <a:t> </a:t>
            </a:r>
            <a:r>
              <a:rPr lang="en-US" altLang="zh-CN" sz="2800" spc="-5" dirty="0"/>
              <a:t>Style</a:t>
            </a:r>
            <a:r>
              <a:rPr lang="en-US" altLang="zh-CN" sz="2800" spc="-25" dirty="0"/>
              <a:t> </a:t>
            </a:r>
            <a:r>
              <a:rPr lang="en-US" altLang="zh-CN" sz="2800" dirty="0"/>
              <a:t>Transfer</a:t>
            </a:r>
            <a:endParaRPr lang="zh-CN" altLang="en-US" dirty="0"/>
          </a:p>
        </p:txBody>
      </p:sp>
      <p:pic>
        <p:nvPicPr>
          <p:cNvPr id="3" name="object 4">
            <a:extLst>
              <a:ext uri="{FF2B5EF4-FFF2-40B4-BE49-F238E27FC236}">
                <a16:creationId xmlns:a16="http://schemas.microsoft.com/office/drawing/2014/main" id="{0A5F5B34-D22F-6581-783E-D8D27D21BA46}"/>
              </a:ext>
            </a:extLst>
          </p:cNvPr>
          <p:cNvPicPr/>
          <p:nvPr/>
        </p:nvPicPr>
        <p:blipFill>
          <a:blip r:embed="rId2" cstate="print"/>
          <a:stretch>
            <a:fillRect/>
          </a:stretch>
        </p:blipFill>
        <p:spPr>
          <a:xfrm>
            <a:off x="6628469" y="2709905"/>
            <a:ext cx="2301240" cy="1728216"/>
          </a:xfrm>
          <a:prstGeom prst="rect">
            <a:avLst/>
          </a:prstGeom>
        </p:spPr>
      </p:pic>
      <p:sp>
        <p:nvSpPr>
          <p:cNvPr id="11" name="object 8">
            <a:extLst>
              <a:ext uri="{FF2B5EF4-FFF2-40B4-BE49-F238E27FC236}">
                <a16:creationId xmlns:a16="http://schemas.microsoft.com/office/drawing/2014/main" id="{94650285-2EE4-CE8A-D5BE-833BF91CAACA}"/>
              </a:ext>
            </a:extLst>
          </p:cNvPr>
          <p:cNvSpPr txBox="1"/>
          <p:nvPr/>
        </p:nvSpPr>
        <p:spPr>
          <a:xfrm>
            <a:off x="7022334" y="2416866"/>
            <a:ext cx="1512570" cy="299720"/>
          </a:xfrm>
          <a:prstGeom prst="rect">
            <a:avLst/>
          </a:prstGeom>
        </p:spPr>
        <p:txBody>
          <a:bodyPr vert="horz" wrap="square" lIns="0" tIns="12700" rIns="0" bIns="0" rtlCol="0">
            <a:spAutoFit/>
          </a:bodyPr>
          <a:lstStyle/>
          <a:p>
            <a:pPr marL="12700">
              <a:lnSpc>
                <a:spcPct val="100000"/>
              </a:lnSpc>
              <a:spcBef>
                <a:spcPts val="100"/>
              </a:spcBef>
            </a:pPr>
            <a:r>
              <a:rPr sz="1800" dirty="0">
                <a:cs typeface="Arial" panose="020B0604020202020204" pitchFamily="34" charset="0"/>
              </a:rPr>
              <a:t>Style</a:t>
            </a:r>
            <a:r>
              <a:rPr sz="1800" spc="-85" dirty="0">
                <a:cs typeface="Arial" panose="020B0604020202020204" pitchFamily="34" charset="0"/>
              </a:rPr>
              <a:t> </a:t>
            </a:r>
            <a:r>
              <a:rPr sz="1800" dirty="0">
                <a:cs typeface="Arial" panose="020B0604020202020204" pitchFamily="34" charset="0"/>
              </a:rPr>
              <a:t>Transfer!</a:t>
            </a:r>
            <a:endParaRPr sz="1800">
              <a:cs typeface="Arial" panose="020B0604020202020204" pitchFamily="34" charset="0"/>
            </a:endParaRPr>
          </a:p>
        </p:txBody>
      </p:sp>
      <p:sp>
        <p:nvSpPr>
          <p:cNvPr id="12" name="object 10">
            <a:extLst>
              <a:ext uri="{FF2B5EF4-FFF2-40B4-BE49-F238E27FC236}">
                <a16:creationId xmlns:a16="http://schemas.microsoft.com/office/drawing/2014/main" id="{9B7DD3AC-B880-19B7-A3C8-AA83FD691591}"/>
              </a:ext>
            </a:extLst>
          </p:cNvPr>
          <p:cNvSpPr txBox="1"/>
          <p:nvPr/>
        </p:nvSpPr>
        <p:spPr>
          <a:xfrm>
            <a:off x="6156948" y="3526261"/>
            <a:ext cx="2038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t>
            </a:r>
            <a:endParaRPr sz="2400">
              <a:latin typeface="Arial MT"/>
              <a:cs typeface="Arial MT"/>
            </a:endParaRPr>
          </a:p>
        </p:txBody>
      </p:sp>
      <p:sp>
        <p:nvSpPr>
          <p:cNvPr id="13" name="object 13">
            <a:extLst>
              <a:ext uri="{FF2B5EF4-FFF2-40B4-BE49-F238E27FC236}">
                <a16:creationId xmlns:a16="http://schemas.microsoft.com/office/drawing/2014/main" id="{6F52684A-FDA9-BE50-74CE-1EB24988E694}"/>
              </a:ext>
            </a:extLst>
          </p:cNvPr>
          <p:cNvSpPr txBox="1"/>
          <p:nvPr/>
        </p:nvSpPr>
        <p:spPr>
          <a:xfrm>
            <a:off x="6766395" y="4638238"/>
            <a:ext cx="2703377" cy="111505"/>
          </a:xfrm>
          <a:prstGeom prst="rect">
            <a:avLst/>
          </a:prstGeom>
        </p:spPr>
        <p:txBody>
          <a:bodyPr vert="horz" wrap="square" lIns="0" tIns="17780" rIns="0" bIns="0" rtlCol="0">
            <a:spAutoFit/>
          </a:bodyPr>
          <a:lstStyle/>
          <a:p>
            <a:pPr marL="12700" marR="5080">
              <a:lnSpc>
                <a:spcPts val="700"/>
              </a:lnSpc>
              <a:spcBef>
                <a:spcPts val="140"/>
              </a:spcBef>
            </a:pPr>
            <a:r>
              <a:rPr sz="900" u="sng" spc="-5" dirty="0">
                <a:solidFill>
                  <a:srgbClr val="999999"/>
                </a:solidFill>
                <a:uFill>
                  <a:solidFill>
                    <a:srgbClr val="999999"/>
                  </a:solidFill>
                </a:uFill>
                <a:latin typeface="+mn-lt"/>
                <a:cs typeface="Arial MT"/>
              </a:rPr>
              <a:t>This </a:t>
            </a:r>
            <a:r>
              <a:rPr sz="900" u="sng" dirty="0">
                <a:solidFill>
                  <a:srgbClr val="999999"/>
                </a:solidFill>
                <a:uFill>
                  <a:solidFill>
                    <a:srgbClr val="999999"/>
                  </a:solidFill>
                </a:uFill>
                <a:latin typeface="+mn-lt"/>
                <a:cs typeface="Arial MT"/>
              </a:rPr>
              <a:t>image</a:t>
            </a:r>
            <a:r>
              <a:rPr sz="900" dirty="0">
                <a:solidFill>
                  <a:srgbClr val="999999"/>
                </a:solidFill>
                <a:latin typeface="+mn-lt"/>
                <a:cs typeface="Arial MT"/>
              </a:rPr>
              <a:t> copyright </a:t>
            </a:r>
            <a:r>
              <a:rPr sz="900" spc="-5" dirty="0">
                <a:solidFill>
                  <a:srgbClr val="999999"/>
                </a:solidFill>
                <a:latin typeface="+mn-lt"/>
                <a:cs typeface="Arial MT"/>
              </a:rPr>
              <a:t>Justin </a:t>
            </a:r>
            <a:r>
              <a:rPr sz="900" dirty="0">
                <a:solidFill>
                  <a:srgbClr val="999999"/>
                </a:solidFill>
                <a:latin typeface="+mn-lt"/>
                <a:cs typeface="Arial MT"/>
              </a:rPr>
              <a:t>Johnson, 2015</a:t>
            </a:r>
            <a:r>
              <a:rPr sz="900" dirty="0" smtClean="0">
                <a:solidFill>
                  <a:srgbClr val="999999"/>
                </a:solidFill>
                <a:latin typeface="+mn-lt"/>
                <a:cs typeface="Arial MT"/>
              </a:rPr>
              <a:t>.</a:t>
            </a:r>
            <a:endParaRPr sz="900" dirty="0">
              <a:latin typeface="+mn-lt"/>
              <a:cs typeface="Arial MT"/>
            </a:endParaRPr>
          </a:p>
        </p:txBody>
      </p:sp>
      <p:sp>
        <p:nvSpPr>
          <p:cNvPr id="14" name="object 14">
            <a:extLst>
              <a:ext uri="{FF2B5EF4-FFF2-40B4-BE49-F238E27FC236}">
                <a16:creationId xmlns:a16="http://schemas.microsoft.com/office/drawing/2014/main" id="{26BCF5B6-F081-9A6C-2605-F3B2957C5B79}"/>
              </a:ext>
            </a:extLst>
          </p:cNvPr>
          <p:cNvSpPr txBox="1"/>
          <p:nvPr/>
        </p:nvSpPr>
        <p:spPr>
          <a:xfrm>
            <a:off x="301904" y="6366071"/>
            <a:ext cx="6644996" cy="182101"/>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Gatys, Ecker, and Bethge, “Image style transfer using convolutional neural networks”, CVPR 2016</a:t>
            </a:r>
          </a:p>
        </p:txBody>
      </p:sp>
      <p:pic>
        <p:nvPicPr>
          <p:cNvPr id="15" name="object 2">
            <a:extLst>
              <a:ext uri="{FF2B5EF4-FFF2-40B4-BE49-F238E27FC236}">
                <a16:creationId xmlns:a16="http://schemas.microsoft.com/office/drawing/2014/main" id="{65E82FAE-75AD-E53D-39CE-F36ACB4154C3}"/>
              </a:ext>
            </a:extLst>
          </p:cNvPr>
          <p:cNvPicPr/>
          <p:nvPr/>
        </p:nvPicPr>
        <p:blipFill>
          <a:blip r:embed="rId3" cstate="print"/>
          <a:stretch>
            <a:fillRect/>
          </a:stretch>
        </p:blipFill>
        <p:spPr>
          <a:xfrm>
            <a:off x="357158" y="2761799"/>
            <a:ext cx="2377440" cy="1783079"/>
          </a:xfrm>
          <a:prstGeom prst="rect">
            <a:avLst/>
          </a:prstGeom>
        </p:spPr>
      </p:pic>
      <p:pic>
        <p:nvPicPr>
          <p:cNvPr id="16" name="object 4">
            <a:extLst>
              <a:ext uri="{FF2B5EF4-FFF2-40B4-BE49-F238E27FC236}">
                <a16:creationId xmlns:a16="http://schemas.microsoft.com/office/drawing/2014/main" id="{41588D8D-F611-3327-8E67-9BC66568C613}"/>
              </a:ext>
            </a:extLst>
          </p:cNvPr>
          <p:cNvPicPr/>
          <p:nvPr/>
        </p:nvPicPr>
        <p:blipFill>
          <a:blip r:embed="rId4" cstate="print"/>
          <a:stretch>
            <a:fillRect/>
          </a:stretch>
        </p:blipFill>
        <p:spPr>
          <a:xfrm>
            <a:off x="3213135" y="2734367"/>
            <a:ext cx="2852928" cy="1783080"/>
          </a:xfrm>
          <a:prstGeom prst="rect">
            <a:avLst/>
          </a:prstGeom>
        </p:spPr>
      </p:pic>
      <p:sp>
        <p:nvSpPr>
          <p:cNvPr id="17" name="object 5">
            <a:extLst>
              <a:ext uri="{FF2B5EF4-FFF2-40B4-BE49-F238E27FC236}">
                <a16:creationId xmlns:a16="http://schemas.microsoft.com/office/drawing/2014/main" id="{4FA580B0-3B95-5C2F-6D26-3983F06008C6}"/>
              </a:ext>
            </a:extLst>
          </p:cNvPr>
          <p:cNvSpPr txBox="1"/>
          <p:nvPr/>
        </p:nvSpPr>
        <p:spPr>
          <a:xfrm>
            <a:off x="785008" y="2416866"/>
            <a:ext cx="15246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mn-lt"/>
                <a:cs typeface="Arial MT"/>
              </a:rPr>
              <a:t>Content</a:t>
            </a:r>
            <a:r>
              <a:rPr sz="1800" spc="-60" dirty="0">
                <a:latin typeface="+mn-lt"/>
                <a:cs typeface="Arial MT"/>
              </a:rPr>
              <a:t> </a:t>
            </a:r>
            <a:r>
              <a:rPr sz="1800" spc="-5" dirty="0">
                <a:latin typeface="+mn-lt"/>
                <a:cs typeface="Arial MT"/>
              </a:rPr>
              <a:t>Image</a:t>
            </a:r>
            <a:endParaRPr sz="1800" dirty="0">
              <a:latin typeface="+mn-lt"/>
              <a:cs typeface="Arial MT"/>
            </a:endParaRPr>
          </a:p>
        </p:txBody>
      </p:sp>
      <p:sp>
        <p:nvSpPr>
          <p:cNvPr id="18" name="object 6">
            <a:extLst>
              <a:ext uri="{FF2B5EF4-FFF2-40B4-BE49-F238E27FC236}">
                <a16:creationId xmlns:a16="http://schemas.microsoft.com/office/drawing/2014/main" id="{83E977DE-26FF-A510-864C-1B618B65F09F}"/>
              </a:ext>
            </a:extLst>
          </p:cNvPr>
          <p:cNvSpPr txBox="1"/>
          <p:nvPr/>
        </p:nvSpPr>
        <p:spPr>
          <a:xfrm>
            <a:off x="4022669" y="2416866"/>
            <a:ext cx="12331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mn-lt"/>
                <a:cs typeface="Arial MT"/>
              </a:rPr>
              <a:t>Style</a:t>
            </a:r>
            <a:r>
              <a:rPr sz="1800" spc="-85" dirty="0">
                <a:latin typeface="+mn-lt"/>
                <a:cs typeface="Arial MT"/>
              </a:rPr>
              <a:t> </a:t>
            </a:r>
            <a:r>
              <a:rPr sz="1800" dirty="0">
                <a:latin typeface="+mn-lt"/>
                <a:cs typeface="Arial MT"/>
              </a:rPr>
              <a:t>Image</a:t>
            </a:r>
            <a:endParaRPr sz="1800">
              <a:latin typeface="+mn-lt"/>
              <a:cs typeface="Arial MT"/>
            </a:endParaRPr>
          </a:p>
        </p:txBody>
      </p:sp>
      <p:sp>
        <p:nvSpPr>
          <p:cNvPr id="19" name="object 7">
            <a:extLst>
              <a:ext uri="{FF2B5EF4-FFF2-40B4-BE49-F238E27FC236}">
                <a16:creationId xmlns:a16="http://schemas.microsoft.com/office/drawing/2014/main" id="{5F864C17-1A75-BAD9-8A47-182B0F65C173}"/>
              </a:ext>
            </a:extLst>
          </p:cNvPr>
          <p:cNvSpPr txBox="1"/>
          <p:nvPr/>
        </p:nvSpPr>
        <p:spPr>
          <a:xfrm>
            <a:off x="2870848" y="3538530"/>
            <a:ext cx="2038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t>
            </a:r>
            <a:endParaRPr sz="2400">
              <a:latin typeface="Arial MT"/>
              <a:cs typeface="Arial MT"/>
            </a:endParaRPr>
          </a:p>
        </p:txBody>
      </p:sp>
      <p:sp>
        <p:nvSpPr>
          <p:cNvPr id="20" name="object 8">
            <a:extLst>
              <a:ext uri="{FF2B5EF4-FFF2-40B4-BE49-F238E27FC236}">
                <a16:creationId xmlns:a16="http://schemas.microsoft.com/office/drawing/2014/main" id="{B26DE44A-FFAB-59C5-17E8-91D27EEE0F2E}"/>
              </a:ext>
            </a:extLst>
          </p:cNvPr>
          <p:cNvSpPr txBox="1"/>
          <p:nvPr/>
        </p:nvSpPr>
        <p:spPr>
          <a:xfrm>
            <a:off x="499867" y="4621135"/>
            <a:ext cx="2200454" cy="151323"/>
          </a:xfrm>
          <a:prstGeom prst="rect">
            <a:avLst/>
          </a:prstGeom>
        </p:spPr>
        <p:txBody>
          <a:bodyPr vert="horz" wrap="square" lIns="0" tIns="12700" rIns="0" bIns="0" rtlCol="0">
            <a:spAutoFit/>
          </a:bodyPr>
          <a:lstStyle/>
          <a:p>
            <a:pPr marL="12700">
              <a:lnSpc>
                <a:spcPct val="100000"/>
              </a:lnSpc>
              <a:spcBef>
                <a:spcPts val="100"/>
              </a:spcBef>
            </a:pPr>
            <a:r>
              <a:rPr sz="900" u="sng" spc="-5" dirty="0">
                <a:solidFill>
                  <a:srgbClr val="999999"/>
                </a:solidFill>
                <a:uFill>
                  <a:solidFill>
                    <a:srgbClr val="999999"/>
                  </a:solidFill>
                </a:uFill>
                <a:cs typeface="Arial" panose="020B0604020202020204" pitchFamily="34" charset="0"/>
              </a:rPr>
              <a:t>This</a:t>
            </a:r>
            <a:r>
              <a:rPr sz="900" u="sng" spc="-15" dirty="0">
                <a:solidFill>
                  <a:srgbClr val="999999"/>
                </a:solidFill>
                <a:uFill>
                  <a:solidFill>
                    <a:srgbClr val="999999"/>
                  </a:solidFill>
                </a:uFill>
                <a:cs typeface="Arial" panose="020B0604020202020204" pitchFamily="34" charset="0"/>
              </a:rPr>
              <a:t> </a:t>
            </a:r>
            <a:r>
              <a:rPr sz="900" u="sng" dirty="0">
                <a:solidFill>
                  <a:srgbClr val="999999"/>
                </a:solidFill>
                <a:uFill>
                  <a:solidFill>
                    <a:srgbClr val="999999"/>
                  </a:solidFill>
                </a:uFill>
                <a:cs typeface="Arial" panose="020B0604020202020204" pitchFamily="34" charset="0"/>
              </a:rPr>
              <a:t>image</a:t>
            </a:r>
            <a:r>
              <a:rPr sz="900" spc="-15" dirty="0">
                <a:solidFill>
                  <a:srgbClr val="999999"/>
                </a:solidFill>
                <a:cs typeface="Arial" panose="020B0604020202020204" pitchFamily="34" charset="0"/>
              </a:rPr>
              <a:t> </a:t>
            </a:r>
            <a:r>
              <a:rPr sz="900" dirty="0">
                <a:solidFill>
                  <a:srgbClr val="999999"/>
                </a:solidFill>
                <a:cs typeface="Arial" panose="020B0604020202020204" pitchFamily="34" charset="0"/>
              </a:rPr>
              <a:t>is</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licensed</a:t>
            </a:r>
            <a:r>
              <a:rPr sz="900" spc="-15" dirty="0">
                <a:solidFill>
                  <a:srgbClr val="999999"/>
                </a:solidFill>
                <a:cs typeface="Arial" panose="020B0604020202020204" pitchFamily="34" charset="0"/>
              </a:rPr>
              <a:t> </a:t>
            </a:r>
            <a:r>
              <a:rPr sz="900" dirty="0">
                <a:solidFill>
                  <a:srgbClr val="999999"/>
                </a:solidFill>
                <a:cs typeface="Arial" panose="020B0604020202020204" pitchFamily="34" charset="0"/>
              </a:rPr>
              <a:t>under</a:t>
            </a:r>
            <a:r>
              <a:rPr sz="900" spc="-10" dirty="0">
                <a:solidFill>
                  <a:srgbClr val="999999"/>
                </a:solidFill>
                <a:cs typeface="Arial" panose="020B0604020202020204" pitchFamily="34" charset="0"/>
              </a:rPr>
              <a:t> </a:t>
            </a:r>
            <a:r>
              <a:rPr sz="900" u="sng" spc="-5" dirty="0">
                <a:solidFill>
                  <a:srgbClr val="999999"/>
                </a:solidFill>
                <a:uFill>
                  <a:solidFill>
                    <a:srgbClr val="999999"/>
                  </a:solidFill>
                </a:uFill>
                <a:cs typeface="Arial" panose="020B0604020202020204" pitchFamily="34" charset="0"/>
              </a:rPr>
              <a:t>CC-BY</a:t>
            </a:r>
            <a:r>
              <a:rPr sz="900" u="sng" spc="-15" dirty="0">
                <a:solidFill>
                  <a:srgbClr val="999999"/>
                </a:solidFill>
                <a:uFill>
                  <a:solidFill>
                    <a:srgbClr val="999999"/>
                  </a:solidFill>
                </a:uFill>
                <a:cs typeface="Arial" panose="020B0604020202020204" pitchFamily="34" charset="0"/>
              </a:rPr>
              <a:t> </a:t>
            </a:r>
            <a:r>
              <a:rPr sz="900" u="sng" spc="-5" dirty="0">
                <a:solidFill>
                  <a:srgbClr val="999999"/>
                </a:solidFill>
                <a:uFill>
                  <a:solidFill>
                    <a:srgbClr val="999999"/>
                  </a:solidFill>
                </a:uFill>
                <a:cs typeface="Arial" panose="020B0604020202020204" pitchFamily="34" charset="0"/>
              </a:rPr>
              <a:t>3.0</a:t>
            </a:r>
            <a:endParaRPr sz="900" dirty="0">
              <a:cs typeface="Arial" panose="020B0604020202020204" pitchFamily="34" charset="0"/>
            </a:endParaRPr>
          </a:p>
        </p:txBody>
      </p:sp>
      <p:sp>
        <p:nvSpPr>
          <p:cNvPr id="21" name="object 9">
            <a:extLst>
              <a:ext uri="{FF2B5EF4-FFF2-40B4-BE49-F238E27FC236}">
                <a16:creationId xmlns:a16="http://schemas.microsoft.com/office/drawing/2014/main" id="{CA6FB197-69AF-CEFD-92BB-36068C3729D1}"/>
              </a:ext>
            </a:extLst>
          </p:cNvPr>
          <p:cNvSpPr txBox="1"/>
          <p:nvPr/>
        </p:nvSpPr>
        <p:spPr>
          <a:xfrm>
            <a:off x="3400653" y="4621134"/>
            <a:ext cx="2665410" cy="151323"/>
          </a:xfrm>
          <a:prstGeom prst="rect">
            <a:avLst/>
          </a:prstGeom>
        </p:spPr>
        <p:txBody>
          <a:bodyPr vert="horz" wrap="square" lIns="0" tIns="12700" rIns="0" bIns="0" rtlCol="0">
            <a:spAutoFit/>
          </a:bodyPr>
          <a:lstStyle/>
          <a:p>
            <a:pPr marL="12700">
              <a:lnSpc>
                <a:spcPct val="100000"/>
              </a:lnSpc>
              <a:spcBef>
                <a:spcPts val="100"/>
              </a:spcBef>
            </a:pPr>
            <a:r>
              <a:rPr sz="900" u="sng" spc="-5" dirty="0">
                <a:solidFill>
                  <a:srgbClr val="999999"/>
                </a:solidFill>
                <a:uFill>
                  <a:solidFill>
                    <a:srgbClr val="999999"/>
                  </a:solidFill>
                </a:uFill>
                <a:cs typeface="Arial" panose="020B0604020202020204" pitchFamily="34" charset="0"/>
              </a:rPr>
              <a:t>Starry</a:t>
            </a:r>
            <a:r>
              <a:rPr sz="900" u="sng" spc="-10" dirty="0">
                <a:solidFill>
                  <a:srgbClr val="999999"/>
                </a:solidFill>
                <a:uFill>
                  <a:solidFill>
                    <a:srgbClr val="999999"/>
                  </a:solidFill>
                </a:uFill>
                <a:cs typeface="Arial" panose="020B0604020202020204" pitchFamily="34" charset="0"/>
              </a:rPr>
              <a:t> </a:t>
            </a:r>
            <a:r>
              <a:rPr sz="900" u="sng" dirty="0">
                <a:solidFill>
                  <a:srgbClr val="999999"/>
                </a:solidFill>
                <a:uFill>
                  <a:solidFill>
                    <a:srgbClr val="999999"/>
                  </a:solidFill>
                </a:uFill>
                <a:cs typeface="Arial" panose="020B0604020202020204" pitchFamily="34" charset="0"/>
              </a:rPr>
              <a:t>Nigh</a:t>
            </a:r>
            <a:r>
              <a:rPr sz="900" dirty="0">
                <a:solidFill>
                  <a:srgbClr val="999999"/>
                </a:solidFill>
                <a:cs typeface="Arial" panose="020B0604020202020204" pitchFamily="34" charset="0"/>
              </a:rPr>
              <a:t>t</a:t>
            </a:r>
            <a:r>
              <a:rPr sz="900" spc="-15" dirty="0">
                <a:solidFill>
                  <a:srgbClr val="999999"/>
                </a:solidFill>
                <a:cs typeface="Arial" panose="020B0604020202020204" pitchFamily="34" charset="0"/>
              </a:rPr>
              <a:t> </a:t>
            </a:r>
            <a:r>
              <a:rPr sz="900" dirty="0">
                <a:solidFill>
                  <a:srgbClr val="999999"/>
                </a:solidFill>
                <a:cs typeface="Arial" panose="020B0604020202020204" pitchFamily="34" charset="0"/>
              </a:rPr>
              <a:t>by</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Van</a:t>
            </a:r>
            <a:r>
              <a:rPr sz="900" spc="-10" dirty="0">
                <a:solidFill>
                  <a:srgbClr val="999999"/>
                </a:solidFill>
                <a:cs typeface="Arial" panose="020B0604020202020204" pitchFamily="34" charset="0"/>
              </a:rPr>
              <a:t> </a:t>
            </a:r>
            <a:r>
              <a:rPr sz="900" spc="-5" dirty="0">
                <a:solidFill>
                  <a:srgbClr val="999999"/>
                </a:solidFill>
                <a:cs typeface="Arial" panose="020B0604020202020204" pitchFamily="34" charset="0"/>
              </a:rPr>
              <a:t>Gogh</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is</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in</a:t>
            </a:r>
            <a:r>
              <a:rPr sz="900" spc="-10" dirty="0">
                <a:solidFill>
                  <a:srgbClr val="999999"/>
                </a:solidFill>
                <a:cs typeface="Arial" panose="020B0604020202020204" pitchFamily="34" charset="0"/>
              </a:rPr>
              <a:t> </a:t>
            </a:r>
            <a:r>
              <a:rPr sz="900" spc="-5" dirty="0">
                <a:solidFill>
                  <a:srgbClr val="999999"/>
                </a:solidFill>
                <a:cs typeface="Arial" panose="020B0604020202020204" pitchFamily="34" charset="0"/>
              </a:rPr>
              <a:t>the</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public</a:t>
            </a:r>
            <a:r>
              <a:rPr sz="900" spc="-10" dirty="0">
                <a:solidFill>
                  <a:srgbClr val="999999"/>
                </a:solidFill>
                <a:cs typeface="Arial" panose="020B0604020202020204" pitchFamily="34" charset="0"/>
              </a:rPr>
              <a:t> </a:t>
            </a:r>
            <a:r>
              <a:rPr sz="900" dirty="0">
                <a:solidFill>
                  <a:srgbClr val="999999"/>
                </a:solidFill>
                <a:cs typeface="Arial" panose="020B0604020202020204" pitchFamily="34" charset="0"/>
              </a:rPr>
              <a:t>domain</a:t>
            </a:r>
            <a:endParaRPr sz="900" dirty="0">
              <a:cs typeface="Arial" panose="020B0604020202020204" pitchFamily="34" charset="0"/>
            </a:endParaRPr>
          </a:p>
        </p:txBody>
      </p:sp>
    </p:spTree>
    <p:extLst>
      <p:ext uri="{BB962C8B-B14F-4D97-AF65-F5344CB8AC3E}">
        <p14:creationId xmlns:p14="http://schemas.microsoft.com/office/powerpoint/2010/main" val="374037062"/>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F3AE11-BA33-0CB6-9FA8-58E3CA337121}"/>
              </a:ext>
            </a:extLst>
          </p:cNvPr>
          <p:cNvSpPr>
            <a:spLocks noGrp="1"/>
          </p:cNvSpPr>
          <p:nvPr>
            <p:ph type="title"/>
          </p:nvPr>
        </p:nvSpPr>
        <p:spPr/>
        <p:txBody>
          <a:bodyPr/>
          <a:lstStyle/>
          <a:p>
            <a:r>
              <a:rPr lang="en-US" altLang="zh-CN" sz="2800" dirty="0"/>
              <a:t>Neural</a:t>
            </a:r>
            <a:r>
              <a:rPr lang="en-US" altLang="zh-CN" sz="2800" spc="-25" dirty="0"/>
              <a:t> </a:t>
            </a:r>
            <a:r>
              <a:rPr lang="en-US" altLang="zh-CN" sz="2800" spc="-5" dirty="0"/>
              <a:t>Style</a:t>
            </a:r>
            <a:r>
              <a:rPr lang="en-US" altLang="zh-CN" sz="2800" spc="-25" dirty="0"/>
              <a:t> </a:t>
            </a:r>
            <a:r>
              <a:rPr lang="en-US" altLang="zh-CN" sz="2800" dirty="0"/>
              <a:t>Transfer</a:t>
            </a:r>
            <a:endParaRPr lang="zh-CN" altLang="en-US" dirty="0"/>
          </a:p>
        </p:txBody>
      </p:sp>
      <p:grpSp>
        <p:nvGrpSpPr>
          <p:cNvPr id="4" name="object 2">
            <a:extLst>
              <a:ext uri="{FF2B5EF4-FFF2-40B4-BE49-F238E27FC236}">
                <a16:creationId xmlns:a16="http://schemas.microsoft.com/office/drawing/2014/main" id="{27D5B855-0A8B-996B-44CB-9FDB338D2ADE}"/>
              </a:ext>
            </a:extLst>
          </p:cNvPr>
          <p:cNvGrpSpPr/>
          <p:nvPr/>
        </p:nvGrpSpPr>
        <p:grpSpPr>
          <a:xfrm>
            <a:off x="1143372" y="1557278"/>
            <a:ext cx="7486015" cy="3947160"/>
            <a:chOff x="1124711" y="502919"/>
            <a:chExt cx="7486015" cy="3947160"/>
          </a:xfrm>
        </p:grpSpPr>
        <p:pic>
          <p:nvPicPr>
            <p:cNvPr id="5" name="object 3">
              <a:extLst>
                <a:ext uri="{FF2B5EF4-FFF2-40B4-BE49-F238E27FC236}">
                  <a16:creationId xmlns:a16="http://schemas.microsoft.com/office/drawing/2014/main" id="{2E0210A8-7F54-5483-B46D-10126876D9E6}"/>
                </a:ext>
              </a:extLst>
            </p:cNvPr>
            <p:cNvPicPr/>
            <p:nvPr/>
          </p:nvPicPr>
          <p:blipFill>
            <a:blip r:embed="rId2" cstate="print"/>
            <a:stretch>
              <a:fillRect/>
            </a:stretch>
          </p:blipFill>
          <p:spPr>
            <a:xfrm>
              <a:off x="1124711" y="1063751"/>
              <a:ext cx="7485888" cy="2642616"/>
            </a:xfrm>
            <a:prstGeom prst="rect">
              <a:avLst/>
            </a:prstGeom>
          </p:spPr>
        </p:pic>
        <p:sp>
          <p:nvSpPr>
            <p:cNvPr id="6" name="object 4">
              <a:extLst>
                <a:ext uri="{FF2B5EF4-FFF2-40B4-BE49-F238E27FC236}">
                  <a16:creationId xmlns:a16="http://schemas.microsoft.com/office/drawing/2014/main" id="{FC47C8F8-9A0F-AEA9-5A3E-C56861C38F3E}"/>
                </a:ext>
              </a:extLst>
            </p:cNvPr>
            <p:cNvSpPr/>
            <p:nvPr/>
          </p:nvSpPr>
          <p:spPr>
            <a:xfrm>
              <a:off x="1804474" y="1496775"/>
              <a:ext cx="2205990" cy="1568450"/>
            </a:xfrm>
            <a:custGeom>
              <a:avLst/>
              <a:gdLst/>
              <a:ahLst/>
              <a:cxnLst/>
              <a:rect l="l" t="t" r="r" b="b"/>
              <a:pathLst>
                <a:path w="2205990" h="1568450">
                  <a:moveTo>
                    <a:pt x="2205596" y="0"/>
                  </a:moveTo>
                  <a:lnTo>
                    <a:pt x="0" y="0"/>
                  </a:lnTo>
                  <a:lnTo>
                    <a:pt x="0" y="1568399"/>
                  </a:lnTo>
                  <a:lnTo>
                    <a:pt x="2205596" y="1568399"/>
                  </a:lnTo>
                  <a:lnTo>
                    <a:pt x="2205596" y="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C4DB85AD-D3A7-65B7-B3FF-23F16361A2FF}"/>
                </a:ext>
              </a:extLst>
            </p:cNvPr>
            <p:cNvSpPr/>
            <p:nvPr/>
          </p:nvSpPr>
          <p:spPr>
            <a:xfrm>
              <a:off x="1804474" y="1496775"/>
              <a:ext cx="2204720" cy="1567815"/>
            </a:xfrm>
            <a:custGeom>
              <a:avLst/>
              <a:gdLst/>
              <a:ahLst/>
              <a:cxnLst/>
              <a:rect l="l" t="t" r="r" b="b"/>
              <a:pathLst>
                <a:path w="2204720" h="1567814">
                  <a:moveTo>
                    <a:pt x="0" y="0"/>
                  </a:moveTo>
                  <a:lnTo>
                    <a:pt x="2204475" y="0"/>
                  </a:lnTo>
                  <a:lnTo>
                    <a:pt x="2204475" y="1567600"/>
                  </a:lnTo>
                  <a:lnTo>
                    <a:pt x="0" y="1567600"/>
                  </a:lnTo>
                  <a:lnTo>
                    <a:pt x="0" y="0"/>
                  </a:lnTo>
                  <a:close/>
                </a:path>
              </a:pathLst>
            </a:custGeom>
            <a:ln w="9520">
              <a:solidFill>
                <a:srgbClr val="FFFFFF"/>
              </a:solidFill>
            </a:ln>
          </p:spPr>
          <p:txBody>
            <a:bodyPr wrap="square" lIns="0" tIns="0" rIns="0" bIns="0" rtlCol="0"/>
            <a:lstStyle/>
            <a:p>
              <a:endParaRPr/>
            </a:p>
          </p:txBody>
        </p:sp>
        <p:pic>
          <p:nvPicPr>
            <p:cNvPr id="8" name="object 6">
              <a:extLst>
                <a:ext uri="{FF2B5EF4-FFF2-40B4-BE49-F238E27FC236}">
                  <a16:creationId xmlns:a16="http://schemas.microsoft.com/office/drawing/2014/main" id="{D001A627-1EB2-6DE1-92F5-F7F6F33215C9}"/>
                </a:ext>
              </a:extLst>
            </p:cNvPr>
            <p:cNvPicPr/>
            <p:nvPr/>
          </p:nvPicPr>
          <p:blipFill>
            <a:blip r:embed="rId3" cstate="print"/>
            <a:stretch>
              <a:fillRect/>
            </a:stretch>
          </p:blipFill>
          <p:spPr>
            <a:xfrm>
              <a:off x="1347215" y="502919"/>
              <a:ext cx="1652016" cy="1036319"/>
            </a:xfrm>
            <a:prstGeom prst="rect">
              <a:avLst/>
            </a:prstGeom>
          </p:spPr>
        </p:pic>
        <p:sp>
          <p:nvSpPr>
            <p:cNvPr id="9" name="object 7">
              <a:extLst>
                <a:ext uri="{FF2B5EF4-FFF2-40B4-BE49-F238E27FC236}">
                  <a16:creationId xmlns:a16="http://schemas.microsoft.com/office/drawing/2014/main" id="{D95F3B70-516D-98EF-27EA-CE1119AFC13A}"/>
                </a:ext>
              </a:extLst>
            </p:cNvPr>
            <p:cNvSpPr/>
            <p:nvPr/>
          </p:nvSpPr>
          <p:spPr>
            <a:xfrm>
              <a:off x="3000199" y="2325662"/>
              <a:ext cx="1072515" cy="114300"/>
            </a:xfrm>
            <a:custGeom>
              <a:avLst/>
              <a:gdLst/>
              <a:ahLst/>
              <a:cxnLst/>
              <a:rect l="l" t="t" r="r" b="b"/>
              <a:pathLst>
                <a:path w="1072514" h="114300">
                  <a:moveTo>
                    <a:pt x="957605" y="0"/>
                  </a:moveTo>
                  <a:lnTo>
                    <a:pt x="957605" y="114299"/>
                  </a:lnTo>
                  <a:lnTo>
                    <a:pt x="1033805" y="76199"/>
                  </a:lnTo>
                  <a:lnTo>
                    <a:pt x="976655" y="76199"/>
                  </a:lnTo>
                  <a:lnTo>
                    <a:pt x="976655" y="38099"/>
                  </a:lnTo>
                  <a:lnTo>
                    <a:pt x="1033805" y="38099"/>
                  </a:lnTo>
                  <a:lnTo>
                    <a:pt x="957605" y="0"/>
                  </a:lnTo>
                  <a:close/>
                </a:path>
                <a:path w="1072514" h="114300">
                  <a:moveTo>
                    <a:pt x="516902" y="40195"/>
                  </a:moveTo>
                  <a:lnTo>
                    <a:pt x="0" y="40195"/>
                  </a:lnTo>
                  <a:lnTo>
                    <a:pt x="0" y="78295"/>
                  </a:lnTo>
                  <a:lnTo>
                    <a:pt x="555002" y="78295"/>
                  </a:lnTo>
                  <a:lnTo>
                    <a:pt x="555002" y="76199"/>
                  </a:lnTo>
                  <a:lnTo>
                    <a:pt x="535952" y="76199"/>
                  </a:lnTo>
                  <a:lnTo>
                    <a:pt x="552907" y="59245"/>
                  </a:lnTo>
                  <a:lnTo>
                    <a:pt x="516902" y="59245"/>
                  </a:lnTo>
                  <a:lnTo>
                    <a:pt x="516902" y="40195"/>
                  </a:lnTo>
                  <a:close/>
                </a:path>
                <a:path w="1072514" h="114300">
                  <a:moveTo>
                    <a:pt x="555002" y="57149"/>
                  </a:moveTo>
                  <a:lnTo>
                    <a:pt x="535952" y="76199"/>
                  </a:lnTo>
                  <a:lnTo>
                    <a:pt x="555002" y="76199"/>
                  </a:lnTo>
                  <a:lnTo>
                    <a:pt x="555002" y="57149"/>
                  </a:lnTo>
                  <a:close/>
                </a:path>
                <a:path w="1072514" h="114300">
                  <a:moveTo>
                    <a:pt x="957605" y="57149"/>
                  </a:moveTo>
                  <a:lnTo>
                    <a:pt x="555002" y="57149"/>
                  </a:lnTo>
                  <a:lnTo>
                    <a:pt x="555002" y="76199"/>
                  </a:lnTo>
                  <a:lnTo>
                    <a:pt x="957605" y="76199"/>
                  </a:lnTo>
                  <a:lnTo>
                    <a:pt x="957605" y="57149"/>
                  </a:lnTo>
                  <a:close/>
                </a:path>
                <a:path w="1072514" h="114300">
                  <a:moveTo>
                    <a:pt x="1033805" y="38099"/>
                  </a:moveTo>
                  <a:lnTo>
                    <a:pt x="976655" y="38099"/>
                  </a:lnTo>
                  <a:lnTo>
                    <a:pt x="976655" y="76199"/>
                  </a:lnTo>
                  <a:lnTo>
                    <a:pt x="1033805" y="76199"/>
                  </a:lnTo>
                  <a:lnTo>
                    <a:pt x="1071905" y="57149"/>
                  </a:lnTo>
                  <a:lnTo>
                    <a:pt x="1033805" y="38099"/>
                  </a:lnTo>
                  <a:close/>
                </a:path>
                <a:path w="1072514" h="114300">
                  <a:moveTo>
                    <a:pt x="957605" y="38099"/>
                  </a:moveTo>
                  <a:lnTo>
                    <a:pt x="516902" y="38099"/>
                  </a:lnTo>
                  <a:lnTo>
                    <a:pt x="516902" y="59245"/>
                  </a:lnTo>
                  <a:lnTo>
                    <a:pt x="535952" y="40195"/>
                  </a:lnTo>
                  <a:lnTo>
                    <a:pt x="957605" y="40195"/>
                  </a:lnTo>
                  <a:lnTo>
                    <a:pt x="957605" y="38099"/>
                  </a:lnTo>
                  <a:close/>
                </a:path>
                <a:path w="1072514" h="114300">
                  <a:moveTo>
                    <a:pt x="957605" y="40195"/>
                  </a:moveTo>
                  <a:lnTo>
                    <a:pt x="535952" y="40195"/>
                  </a:lnTo>
                  <a:lnTo>
                    <a:pt x="516902" y="59245"/>
                  </a:lnTo>
                  <a:lnTo>
                    <a:pt x="552907" y="59245"/>
                  </a:lnTo>
                  <a:lnTo>
                    <a:pt x="555002" y="57149"/>
                  </a:lnTo>
                  <a:lnTo>
                    <a:pt x="957605" y="57149"/>
                  </a:lnTo>
                  <a:lnTo>
                    <a:pt x="957605" y="40195"/>
                  </a:lnTo>
                  <a:close/>
                </a:path>
              </a:pathLst>
            </a:custGeom>
            <a:solidFill>
              <a:srgbClr val="000000"/>
            </a:solidFill>
          </p:spPr>
          <p:txBody>
            <a:bodyPr wrap="square" lIns="0" tIns="0" rIns="0" bIns="0" rtlCol="0"/>
            <a:lstStyle/>
            <a:p>
              <a:endParaRPr/>
            </a:p>
          </p:txBody>
        </p:sp>
        <p:pic>
          <p:nvPicPr>
            <p:cNvPr id="10" name="object 8">
              <a:extLst>
                <a:ext uri="{FF2B5EF4-FFF2-40B4-BE49-F238E27FC236}">
                  <a16:creationId xmlns:a16="http://schemas.microsoft.com/office/drawing/2014/main" id="{E8B25ACF-4DC7-90B3-D357-BC430DFAD6FC}"/>
                </a:ext>
              </a:extLst>
            </p:cNvPr>
            <p:cNvPicPr/>
            <p:nvPr/>
          </p:nvPicPr>
          <p:blipFill>
            <a:blip r:embed="rId4" cstate="print"/>
            <a:stretch>
              <a:fillRect/>
            </a:stretch>
          </p:blipFill>
          <p:spPr>
            <a:xfrm>
              <a:off x="1347215" y="3209543"/>
              <a:ext cx="1652016" cy="1240536"/>
            </a:xfrm>
            <a:prstGeom prst="rect">
              <a:avLst/>
            </a:prstGeom>
          </p:spPr>
        </p:pic>
        <p:sp>
          <p:nvSpPr>
            <p:cNvPr id="11" name="object 9">
              <a:extLst>
                <a:ext uri="{FF2B5EF4-FFF2-40B4-BE49-F238E27FC236}">
                  <a16:creationId xmlns:a16="http://schemas.microsoft.com/office/drawing/2014/main" id="{D0029F83-BE67-4ED5-07EF-C5DBFA29ACBB}"/>
                </a:ext>
              </a:extLst>
            </p:cNvPr>
            <p:cNvSpPr/>
            <p:nvPr/>
          </p:nvSpPr>
          <p:spPr>
            <a:xfrm>
              <a:off x="2998400" y="1001622"/>
              <a:ext cx="1012190" cy="683895"/>
            </a:xfrm>
            <a:custGeom>
              <a:avLst/>
              <a:gdLst/>
              <a:ahLst/>
              <a:cxnLst/>
              <a:rect l="l" t="t" r="r" b="b"/>
              <a:pathLst>
                <a:path w="1012189" h="683894">
                  <a:moveTo>
                    <a:pt x="897597" y="569404"/>
                  </a:moveTo>
                  <a:lnTo>
                    <a:pt x="897597" y="683704"/>
                  </a:lnTo>
                  <a:lnTo>
                    <a:pt x="973797" y="645604"/>
                  </a:lnTo>
                  <a:lnTo>
                    <a:pt x="916647" y="645604"/>
                  </a:lnTo>
                  <a:lnTo>
                    <a:pt x="916647" y="607504"/>
                  </a:lnTo>
                  <a:lnTo>
                    <a:pt x="973797" y="607504"/>
                  </a:lnTo>
                  <a:lnTo>
                    <a:pt x="897597" y="569404"/>
                  </a:lnTo>
                  <a:close/>
                </a:path>
                <a:path w="1012189" h="683894">
                  <a:moveTo>
                    <a:pt x="486905" y="19050"/>
                  </a:moveTo>
                  <a:lnTo>
                    <a:pt x="486905" y="645604"/>
                  </a:lnTo>
                  <a:lnTo>
                    <a:pt x="897597" y="645604"/>
                  </a:lnTo>
                  <a:lnTo>
                    <a:pt x="897597" y="626554"/>
                  </a:lnTo>
                  <a:lnTo>
                    <a:pt x="525005" y="626554"/>
                  </a:lnTo>
                  <a:lnTo>
                    <a:pt x="505955" y="607504"/>
                  </a:lnTo>
                  <a:lnTo>
                    <a:pt x="525005" y="607504"/>
                  </a:lnTo>
                  <a:lnTo>
                    <a:pt x="525005" y="38100"/>
                  </a:lnTo>
                  <a:lnTo>
                    <a:pt x="505955" y="38100"/>
                  </a:lnTo>
                  <a:lnTo>
                    <a:pt x="486905" y="19050"/>
                  </a:lnTo>
                  <a:close/>
                </a:path>
                <a:path w="1012189" h="683894">
                  <a:moveTo>
                    <a:pt x="973797" y="607504"/>
                  </a:moveTo>
                  <a:lnTo>
                    <a:pt x="916647" y="607504"/>
                  </a:lnTo>
                  <a:lnTo>
                    <a:pt x="916647" y="645604"/>
                  </a:lnTo>
                  <a:lnTo>
                    <a:pt x="973797" y="645604"/>
                  </a:lnTo>
                  <a:lnTo>
                    <a:pt x="1011897" y="626554"/>
                  </a:lnTo>
                  <a:lnTo>
                    <a:pt x="973797" y="607504"/>
                  </a:lnTo>
                  <a:close/>
                </a:path>
                <a:path w="1012189" h="683894">
                  <a:moveTo>
                    <a:pt x="525005" y="607504"/>
                  </a:moveTo>
                  <a:lnTo>
                    <a:pt x="505955" y="607504"/>
                  </a:lnTo>
                  <a:lnTo>
                    <a:pt x="525005" y="626554"/>
                  </a:lnTo>
                  <a:lnTo>
                    <a:pt x="525005" y="607504"/>
                  </a:lnTo>
                  <a:close/>
                </a:path>
                <a:path w="1012189" h="683894">
                  <a:moveTo>
                    <a:pt x="897597" y="607504"/>
                  </a:moveTo>
                  <a:lnTo>
                    <a:pt x="525005" y="607504"/>
                  </a:lnTo>
                  <a:lnTo>
                    <a:pt x="525005" y="626554"/>
                  </a:lnTo>
                  <a:lnTo>
                    <a:pt x="897597" y="626554"/>
                  </a:lnTo>
                  <a:lnTo>
                    <a:pt x="897597" y="607504"/>
                  </a:lnTo>
                  <a:close/>
                </a:path>
                <a:path w="1012189" h="683894">
                  <a:moveTo>
                    <a:pt x="525005" y="0"/>
                  </a:moveTo>
                  <a:lnTo>
                    <a:pt x="0" y="0"/>
                  </a:lnTo>
                  <a:lnTo>
                    <a:pt x="0" y="38100"/>
                  </a:lnTo>
                  <a:lnTo>
                    <a:pt x="486905" y="38100"/>
                  </a:lnTo>
                  <a:lnTo>
                    <a:pt x="486905" y="19050"/>
                  </a:lnTo>
                  <a:lnTo>
                    <a:pt x="525005" y="19050"/>
                  </a:lnTo>
                  <a:lnTo>
                    <a:pt x="525005" y="0"/>
                  </a:lnTo>
                  <a:close/>
                </a:path>
                <a:path w="1012189" h="683894">
                  <a:moveTo>
                    <a:pt x="525005" y="19050"/>
                  </a:moveTo>
                  <a:lnTo>
                    <a:pt x="486905" y="19050"/>
                  </a:lnTo>
                  <a:lnTo>
                    <a:pt x="505955" y="38100"/>
                  </a:lnTo>
                  <a:lnTo>
                    <a:pt x="525005" y="38100"/>
                  </a:lnTo>
                  <a:lnTo>
                    <a:pt x="525005" y="19050"/>
                  </a:lnTo>
                  <a:close/>
                </a:path>
              </a:pathLst>
            </a:custGeom>
            <a:solidFill>
              <a:srgbClr val="C00000"/>
            </a:solidFill>
          </p:spPr>
          <p:txBody>
            <a:bodyPr wrap="square" lIns="0" tIns="0" rIns="0" bIns="0" rtlCol="0"/>
            <a:lstStyle/>
            <a:p>
              <a:endParaRPr/>
            </a:p>
          </p:txBody>
        </p:sp>
        <p:sp>
          <p:nvSpPr>
            <p:cNvPr id="12" name="object 10">
              <a:extLst>
                <a:ext uri="{FF2B5EF4-FFF2-40B4-BE49-F238E27FC236}">
                  <a16:creationId xmlns:a16="http://schemas.microsoft.com/office/drawing/2014/main" id="{1F20D488-0E8F-7FBD-3A81-8E0236637598}"/>
                </a:ext>
              </a:extLst>
            </p:cNvPr>
            <p:cNvSpPr/>
            <p:nvPr/>
          </p:nvSpPr>
          <p:spPr>
            <a:xfrm>
              <a:off x="2998400" y="3213881"/>
              <a:ext cx="1040130" cy="635635"/>
            </a:xfrm>
            <a:custGeom>
              <a:avLst/>
              <a:gdLst/>
              <a:ahLst/>
              <a:cxnLst/>
              <a:rect l="l" t="t" r="r" b="b"/>
              <a:pathLst>
                <a:path w="1040129" h="635635">
                  <a:moveTo>
                    <a:pt x="501002" y="597293"/>
                  </a:moveTo>
                  <a:lnTo>
                    <a:pt x="0" y="597293"/>
                  </a:lnTo>
                  <a:lnTo>
                    <a:pt x="0" y="635393"/>
                  </a:lnTo>
                  <a:lnTo>
                    <a:pt x="539102" y="635393"/>
                  </a:lnTo>
                  <a:lnTo>
                    <a:pt x="539102" y="616343"/>
                  </a:lnTo>
                  <a:lnTo>
                    <a:pt x="501002" y="616343"/>
                  </a:lnTo>
                  <a:lnTo>
                    <a:pt x="501002" y="597293"/>
                  </a:lnTo>
                  <a:close/>
                </a:path>
                <a:path w="1040129" h="635635">
                  <a:moveTo>
                    <a:pt x="925804" y="38100"/>
                  </a:moveTo>
                  <a:lnTo>
                    <a:pt x="501002" y="38100"/>
                  </a:lnTo>
                  <a:lnTo>
                    <a:pt x="501002" y="616343"/>
                  </a:lnTo>
                  <a:lnTo>
                    <a:pt x="520052" y="597293"/>
                  </a:lnTo>
                  <a:lnTo>
                    <a:pt x="539102" y="597293"/>
                  </a:lnTo>
                  <a:lnTo>
                    <a:pt x="539102" y="76200"/>
                  </a:lnTo>
                  <a:lnTo>
                    <a:pt x="520052" y="76200"/>
                  </a:lnTo>
                  <a:lnTo>
                    <a:pt x="539102" y="57150"/>
                  </a:lnTo>
                  <a:lnTo>
                    <a:pt x="925804" y="57150"/>
                  </a:lnTo>
                  <a:lnTo>
                    <a:pt x="925804" y="38100"/>
                  </a:lnTo>
                  <a:close/>
                </a:path>
                <a:path w="1040129" h="635635">
                  <a:moveTo>
                    <a:pt x="539102" y="597293"/>
                  </a:moveTo>
                  <a:lnTo>
                    <a:pt x="520052" y="597293"/>
                  </a:lnTo>
                  <a:lnTo>
                    <a:pt x="501002" y="616343"/>
                  </a:lnTo>
                  <a:lnTo>
                    <a:pt x="539102" y="616343"/>
                  </a:lnTo>
                  <a:lnTo>
                    <a:pt x="539102" y="597293"/>
                  </a:lnTo>
                  <a:close/>
                </a:path>
                <a:path w="1040129" h="635635">
                  <a:moveTo>
                    <a:pt x="925804" y="0"/>
                  </a:moveTo>
                  <a:lnTo>
                    <a:pt x="925804" y="114300"/>
                  </a:lnTo>
                  <a:lnTo>
                    <a:pt x="1002004" y="76200"/>
                  </a:lnTo>
                  <a:lnTo>
                    <a:pt x="944854" y="76200"/>
                  </a:lnTo>
                  <a:lnTo>
                    <a:pt x="944854" y="38100"/>
                  </a:lnTo>
                  <a:lnTo>
                    <a:pt x="1002004" y="38100"/>
                  </a:lnTo>
                  <a:lnTo>
                    <a:pt x="925804" y="0"/>
                  </a:lnTo>
                  <a:close/>
                </a:path>
                <a:path w="1040129" h="635635">
                  <a:moveTo>
                    <a:pt x="539102" y="57150"/>
                  </a:moveTo>
                  <a:lnTo>
                    <a:pt x="520052" y="76200"/>
                  </a:lnTo>
                  <a:lnTo>
                    <a:pt x="539102" y="76200"/>
                  </a:lnTo>
                  <a:lnTo>
                    <a:pt x="539102" y="57150"/>
                  </a:lnTo>
                  <a:close/>
                </a:path>
                <a:path w="1040129" h="635635">
                  <a:moveTo>
                    <a:pt x="925804" y="57150"/>
                  </a:moveTo>
                  <a:lnTo>
                    <a:pt x="539102" y="57150"/>
                  </a:lnTo>
                  <a:lnTo>
                    <a:pt x="539102" y="76200"/>
                  </a:lnTo>
                  <a:lnTo>
                    <a:pt x="925804" y="76200"/>
                  </a:lnTo>
                  <a:lnTo>
                    <a:pt x="925804" y="57150"/>
                  </a:lnTo>
                  <a:close/>
                </a:path>
                <a:path w="1040129" h="635635">
                  <a:moveTo>
                    <a:pt x="1002004" y="38100"/>
                  </a:moveTo>
                  <a:lnTo>
                    <a:pt x="944854" y="38100"/>
                  </a:lnTo>
                  <a:lnTo>
                    <a:pt x="944854" y="76200"/>
                  </a:lnTo>
                  <a:lnTo>
                    <a:pt x="1002004" y="76200"/>
                  </a:lnTo>
                  <a:lnTo>
                    <a:pt x="1040104" y="57150"/>
                  </a:lnTo>
                  <a:lnTo>
                    <a:pt x="1002004" y="38100"/>
                  </a:lnTo>
                  <a:close/>
                </a:path>
              </a:pathLst>
            </a:custGeom>
            <a:solidFill>
              <a:srgbClr val="0070C0"/>
            </a:solidFill>
          </p:spPr>
          <p:txBody>
            <a:bodyPr wrap="square" lIns="0" tIns="0" rIns="0" bIns="0" rtlCol="0"/>
            <a:lstStyle/>
            <a:p>
              <a:endParaRPr/>
            </a:p>
          </p:txBody>
        </p:sp>
        <p:pic>
          <p:nvPicPr>
            <p:cNvPr id="13" name="object 11">
              <a:extLst>
                <a:ext uri="{FF2B5EF4-FFF2-40B4-BE49-F238E27FC236}">
                  <a16:creationId xmlns:a16="http://schemas.microsoft.com/office/drawing/2014/main" id="{52A8CC6F-6D0E-5111-9484-14CE857BD3F0}"/>
                </a:ext>
              </a:extLst>
            </p:cNvPr>
            <p:cNvPicPr/>
            <p:nvPr/>
          </p:nvPicPr>
          <p:blipFill>
            <a:blip r:embed="rId5" cstate="print"/>
            <a:stretch>
              <a:fillRect/>
            </a:stretch>
          </p:blipFill>
          <p:spPr>
            <a:xfrm>
              <a:off x="1344167" y="1761744"/>
              <a:ext cx="1658112" cy="1243584"/>
            </a:xfrm>
            <a:prstGeom prst="rect">
              <a:avLst/>
            </a:prstGeom>
          </p:spPr>
        </p:pic>
      </p:grpSp>
      <p:sp>
        <p:nvSpPr>
          <p:cNvPr id="14" name="object 12">
            <a:extLst>
              <a:ext uri="{FF2B5EF4-FFF2-40B4-BE49-F238E27FC236}">
                <a16:creationId xmlns:a16="http://schemas.microsoft.com/office/drawing/2014/main" id="{30E04BE0-47EB-2499-6110-81CB25E57D90}"/>
              </a:ext>
            </a:extLst>
          </p:cNvPr>
          <p:cNvSpPr txBox="1">
            <a:spLocks/>
          </p:cNvSpPr>
          <p:nvPr/>
        </p:nvSpPr>
        <p:spPr bwMode="auto">
          <a:xfrm>
            <a:off x="471423" y="1851411"/>
            <a:ext cx="508634" cy="44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29845" rIns="0" bIns="0" numCol="1" rtlCol="0" anchor="b" anchorCtr="0" compatLnSpc="1">
            <a:prstTxWarp prst="textNoShape">
              <a:avLst/>
            </a:prstTxWarp>
            <a:spAutoFit/>
          </a:bodyPr>
          <a:lstStyle>
            <a:lvl1pPr algn="l" rtl="0" eaLnBrk="1" fontAlgn="base" hangingPunct="1">
              <a:spcBef>
                <a:spcPct val="0"/>
              </a:spcBef>
              <a:spcAft>
                <a:spcPct val="0"/>
              </a:spcAft>
              <a:defRPr kumimoji="1" sz="2800">
                <a:solidFill>
                  <a:schemeClr val="tx2"/>
                </a:solidFill>
                <a:latin typeface="Arial MT"/>
                <a:ea typeface="+mj-ea"/>
                <a:cs typeface="宋体" charset="0"/>
              </a:defRPr>
            </a:lvl1pPr>
            <a:lvl2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2pPr>
            <a:lvl3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3pPr>
            <a:lvl4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4pPr>
            <a:lvl5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5pPr>
            <a:lvl6pPr marL="457200" algn="l" rtl="0" eaLnBrk="1" fontAlgn="base" hangingPunct="1">
              <a:spcBef>
                <a:spcPct val="0"/>
              </a:spcBef>
              <a:spcAft>
                <a:spcPct val="0"/>
              </a:spcAft>
              <a:defRPr sz="3300">
                <a:solidFill>
                  <a:schemeClr val="tx2"/>
                </a:solidFill>
                <a:latin typeface="Arial Black" pitchFamily="34" charset="0"/>
                <a:ea typeface="宋体" pitchFamily="2" charset="-122"/>
              </a:defRPr>
            </a:lvl6pPr>
            <a:lvl7pPr marL="914400" algn="l" rtl="0" eaLnBrk="1" fontAlgn="base" hangingPunct="1">
              <a:spcBef>
                <a:spcPct val="0"/>
              </a:spcBef>
              <a:spcAft>
                <a:spcPct val="0"/>
              </a:spcAft>
              <a:defRPr sz="3300">
                <a:solidFill>
                  <a:schemeClr val="tx2"/>
                </a:solidFill>
                <a:latin typeface="Arial Black" pitchFamily="34" charset="0"/>
                <a:ea typeface="宋体" pitchFamily="2" charset="-122"/>
              </a:defRPr>
            </a:lvl7pPr>
            <a:lvl8pPr marL="1371600" algn="l" rtl="0" eaLnBrk="1" fontAlgn="base" hangingPunct="1">
              <a:spcBef>
                <a:spcPct val="0"/>
              </a:spcBef>
              <a:spcAft>
                <a:spcPct val="0"/>
              </a:spcAft>
              <a:defRPr sz="3300">
                <a:solidFill>
                  <a:schemeClr val="tx2"/>
                </a:solidFill>
                <a:latin typeface="Arial Black" pitchFamily="34" charset="0"/>
                <a:ea typeface="宋体" pitchFamily="2" charset="-122"/>
              </a:defRPr>
            </a:lvl8pPr>
            <a:lvl9pPr marL="1828800" algn="l" rtl="0" eaLnBrk="1" fontAlgn="base" hangingPunct="1">
              <a:spcBef>
                <a:spcPct val="0"/>
              </a:spcBef>
              <a:spcAft>
                <a:spcPct val="0"/>
              </a:spcAft>
              <a:defRPr sz="3300">
                <a:solidFill>
                  <a:schemeClr val="tx2"/>
                </a:solidFill>
                <a:latin typeface="Arial Black" pitchFamily="34" charset="0"/>
                <a:ea typeface="宋体" pitchFamily="2" charset="-122"/>
              </a:defRPr>
            </a:lvl9pPr>
          </a:lstStyle>
          <a:p>
            <a:pPr marL="12700" marR="5080" indent="43180">
              <a:lnSpc>
                <a:spcPts val="1580"/>
              </a:lnSpc>
              <a:spcBef>
                <a:spcPts val="235"/>
              </a:spcBef>
            </a:pPr>
            <a:r>
              <a:rPr lang="en-US" sz="1400" kern="0" spc="-5">
                <a:latin typeface="+mn-lt"/>
              </a:rPr>
              <a:t>Style </a:t>
            </a:r>
            <a:r>
              <a:rPr lang="en-US" sz="1400" kern="0" spc="-375">
                <a:latin typeface="+mn-lt"/>
              </a:rPr>
              <a:t> </a:t>
            </a:r>
            <a:r>
              <a:rPr lang="en-US" sz="1400" kern="0">
                <a:latin typeface="+mn-lt"/>
              </a:rPr>
              <a:t>i</a:t>
            </a:r>
            <a:r>
              <a:rPr lang="en-US" sz="1400" kern="0" spc="-5">
                <a:latin typeface="+mn-lt"/>
              </a:rPr>
              <a:t>mag</a:t>
            </a:r>
            <a:r>
              <a:rPr lang="en-US" sz="1400" kern="0">
                <a:latin typeface="+mn-lt"/>
              </a:rPr>
              <a:t>e</a:t>
            </a:r>
          </a:p>
        </p:txBody>
      </p:sp>
      <p:sp>
        <p:nvSpPr>
          <p:cNvPr id="15" name="object 13">
            <a:extLst>
              <a:ext uri="{FF2B5EF4-FFF2-40B4-BE49-F238E27FC236}">
                <a16:creationId xmlns:a16="http://schemas.microsoft.com/office/drawing/2014/main" id="{A9E100DB-84E3-B4CD-0013-EC59F6282760}"/>
              </a:ext>
            </a:extLst>
          </p:cNvPr>
          <p:cNvSpPr txBox="1"/>
          <p:nvPr/>
        </p:nvSpPr>
        <p:spPr>
          <a:xfrm>
            <a:off x="402437" y="4789555"/>
            <a:ext cx="646430" cy="443230"/>
          </a:xfrm>
          <a:prstGeom prst="rect">
            <a:avLst/>
          </a:prstGeom>
        </p:spPr>
        <p:txBody>
          <a:bodyPr vert="horz" wrap="square" lIns="0" tIns="26670" rIns="0" bIns="0" rtlCol="0">
            <a:spAutoFit/>
          </a:bodyPr>
          <a:lstStyle/>
          <a:p>
            <a:pPr marL="81280" marR="5080" indent="-69215">
              <a:lnSpc>
                <a:spcPts val="1610"/>
              </a:lnSpc>
              <a:spcBef>
                <a:spcPts val="210"/>
              </a:spcBef>
            </a:pPr>
            <a:r>
              <a:rPr sz="1400" dirty="0">
                <a:latin typeface="+mn-lt"/>
                <a:cs typeface="Arial MT"/>
              </a:rPr>
              <a:t>C</a:t>
            </a:r>
            <a:r>
              <a:rPr sz="1400" spc="-5" dirty="0">
                <a:latin typeface="+mn-lt"/>
                <a:cs typeface="Arial MT"/>
              </a:rPr>
              <a:t>onten</a:t>
            </a:r>
            <a:r>
              <a:rPr sz="1400" dirty="0">
                <a:latin typeface="+mn-lt"/>
                <a:cs typeface="Arial MT"/>
              </a:rPr>
              <a:t>t  </a:t>
            </a:r>
            <a:r>
              <a:rPr sz="1400" spc="-5" dirty="0">
                <a:latin typeface="+mn-lt"/>
                <a:cs typeface="Arial MT"/>
              </a:rPr>
              <a:t>image</a:t>
            </a:r>
            <a:endParaRPr sz="1400">
              <a:latin typeface="+mn-lt"/>
              <a:cs typeface="Arial MT"/>
            </a:endParaRPr>
          </a:p>
        </p:txBody>
      </p:sp>
      <p:sp>
        <p:nvSpPr>
          <p:cNvPr id="16" name="object 14">
            <a:extLst>
              <a:ext uri="{FF2B5EF4-FFF2-40B4-BE49-F238E27FC236}">
                <a16:creationId xmlns:a16="http://schemas.microsoft.com/office/drawing/2014/main" id="{41AAA642-41DB-452F-7B41-3A8E21A3A291}"/>
              </a:ext>
            </a:extLst>
          </p:cNvPr>
          <p:cNvSpPr txBox="1"/>
          <p:nvPr/>
        </p:nvSpPr>
        <p:spPr>
          <a:xfrm>
            <a:off x="274243" y="3009600"/>
            <a:ext cx="824230" cy="873125"/>
          </a:xfrm>
          <a:prstGeom prst="rect">
            <a:avLst/>
          </a:prstGeom>
        </p:spPr>
        <p:txBody>
          <a:bodyPr vert="horz" wrap="square" lIns="0" tIns="14604" rIns="0" bIns="0" rtlCol="0">
            <a:spAutoFit/>
          </a:bodyPr>
          <a:lstStyle/>
          <a:p>
            <a:pPr marL="12700" marR="5080" algn="ctr">
              <a:lnSpc>
                <a:spcPct val="99100"/>
              </a:lnSpc>
              <a:spcBef>
                <a:spcPts val="114"/>
              </a:spcBef>
            </a:pPr>
            <a:r>
              <a:rPr sz="1400" spc="-5" dirty="0">
                <a:latin typeface="+mn-lt"/>
                <a:cs typeface="Arial MT"/>
              </a:rPr>
              <a:t>Output </a:t>
            </a:r>
            <a:r>
              <a:rPr sz="1400" dirty="0">
                <a:latin typeface="+mn-lt"/>
                <a:cs typeface="Arial MT"/>
              </a:rPr>
              <a:t> </a:t>
            </a:r>
            <a:r>
              <a:rPr sz="1400" spc="-5" dirty="0">
                <a:latin typeface="+mn-lt"/>
                <a:cs typeface="Arial MT"/>
              </a:rPr>
              <a:t>image </a:t>
            </a:r>
            <a:r>
              <a:rPr sz="1400" dirty="0">
                <a:latin typeface="+mn-lt"/>
                <a:cs typeface="Arial MT"/>
              </a:rPr>
              <a:t> </a:t>
            </a:r>
            <a:r>
              <a:rPr sz="1400" spc="-5" dirty="0">
                <a:latin typeface="+mn-lt"/>
                <a:cs typeface="Arial MT"/>
              </a:rPr>
              <a:t>(Start</a:t>
            </a:r>
            <a:r>
              <a:rPr sz="1400" spc="-75" dirty="0">
                <a:latin typeface="+mn-lt"/>
                <a:cs typeface="Arial MT"/>
              </a:rPr>
              <a:t> </a:t>
            </a:r>
            <a:r>
              <a:rPr sz="1400" spc="-5" dirty="0">
                <a:latin typeface="+mn-lt"/>
                <a:cs typeface="Arial MT"/>
              </a:rPr>
              <a:t>with </a:t>
            </a:r>
            <a:r>
              <a:rPr sz="1400" spc="-375" dirty="0">
                <a:latin typeface="+mn-lt"/>
                <a:cs typeface="Arial MT"/>
              </a:rPr>
              <a:t> </a:t>
            </a:r>
            <a:r>
              <a:rPr sz="1400" spc="-5" dirty="0">
                <a:latin typeface="+mn-lt"/>
                <a:cs typeface="Arial MT"/>
              </a:rPr>
              <a:t>noise)</a:t>
            </a:r>
            <a:endParaRPr sz="1400">
              <a:latin typeface="+mn-lt"/>
              <a:cs typeface="Arial MT"/>
            </a:endParaRPr>
          </a:p>
        </p:txBody>
      </p:sp>
      <p:sp>
        <p:nvSpPr>
          <p:cNvPr id="17" name="object 15">
            <a:extLst>
              <a:ext uri="{FF2B5EF4-FFF2-40B4-BE49-F238E27FC236}">
                <a16:creationId xmlns:a16="http://schemas.microsoft.com/office/drawing/2014/main" id="{1DEEA125-2F48-6B49-2BFD-22B9DD6A4E0B}"/>
              </a:ext>
            </a:extLst>
          </p:cNvPr>
          <p:cNvSpPr txBox="1"/>
          <p:nvPr/>
        </p:nvSpPr>
        <p:spPr>
          <a:xfrm>
            <a:off x="2661784" y="5933789"/>
            <a:ext cx="6623559" cy="545662"/>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Gatys, Ecker, and Bethge, “Image style transfer using convolutional neural networks”, CVPR 2016</a:t>
            </a:r>
          </a:p>
          <a:p>
            <a:r>
              <a:rPr dirty="0"/>
              <a:t>Figure adapted from Johnson, Alahi, and Fei-Fei, “Perceptual Losses for Real-Time Style Transfer and </a:t>
            </a:r>
            <a:r>
              <a:rPr dirty="0"/>
              <a:t>Super-Resolution</a:t>
            </a:r>
            <a:r>
              <a:rPr dirty="0"/>
              <a:t>”, ECCV 2016. Copyright Springer, 2016. Reproduced for educational purposes.</a:t>
            </a:r>
          </a:p>
        </p:txBody>
      </p:sp>
    </p:spTree>
    <p:extLst>
      <p:ext uri="{BB962C8B-B14F-4D97-AF65-F5344CB8AC3E}">
        <p14:creationId xmlns:p14="http://schemas.microsoft.com/office/powerpoint/2010/main" val="198311047"/>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C47A2-10D3-BFAD-BBE4-609653D56CBB}"/>
              </a:ext>
            </a:extLst>
          </p:cNvPr>
          <p:cNvSpPr>
            <a:spLocks noGrp="1"/>
          </p:cNvSpPr>
          <p:nvPr>
            <p:ph type="title"/>
          </p:nvPr>
        </p:nvSpPr>
        <p:spPr>
          <a:xfrm>
            <a:off x="357187" y="158330"/>
            <a:ext cx="8429625" cy="642937"/>
          </a:xfrm>
        </p:spPr>
        <p:txBody>
          <a:bodyPr/>
          <a:lstStyle/>
          <a:p>
            <a:r>
              <a:rPr lang="en-US" altLang="zh-CN" sz="2800" dirty="0"/>
              <a:t>Neural</a:t>
            </a:r>
            <a:r>
              <a:rPr lang="en-US" altLang="zh-CN" sz="2800" spc="-25" dirty="0"/>
              <a:t> </a:t>
            </a:r>
            <a:r>
              <a:rPr lang="en-US" altLang="zh-CN" sz="2800" spc="-5" dirty="0"/>
              <a:t>Style</a:t>
            </a:r>
            <a:r>
              <a:rPr lang="en-US" altLang="zh-CN" sz="2800" spc="-25" dirty="0"/>
              <a:t> </a:t>
            </a:r>
            <a:r>
              <a:rPr lang="en-US" altLang="zh-CN" sz="2800" dirty="0"/>
              <a:t>Transfer</a:t>
            </a:r>
            <a:endParaRPr lang="zh-CN" altLang="en-US" dirty="0"/>
          </a:p>
        </p:txBody>
      </p:sp>
      <p:grpSp>
        <p:nvGrpSpPr>
          <p:cNvPr id="4" name="object 2">
            <a:extLst>
              <a:ext uri="{FF2B5EF4-FFF2-40B4-BE49-F238E27FC236}">
                <a16:creationId xmlns:a16="http://schemas.microsoft.com/office/drawing/2014/main" id="{BF051CCE-1964-109B-A9DB-D94893954811}"/>
              </a:ext>
            </a:extLst>
          </p:cNvPr>
          <p:cNvGrpSpPr/>
          <p:nvPr/>
        </p:nvGrpSpPr>
        <p:grpSpPr>
          <a:xfrm>
            <a:off x="1098122" y="1558058"/>
            <a:ext cx="7486015" cy="3947160"/>
            <a:chOff x="1124711" y="502919"/>
            <a:chExt cx="7486015" cy="3947160"/>
          </a:xfrm>
        </p:grpSpPr>
        <p:pic>
          <p:nvPicPr>
            <p:cNvPr id="5" name="object 3">
              <a:extLst>
                <a:ext uri="{FF2B5EF4-FFF2-40B4-BE49-F238E27FC236}">
                  <a16:creationId xmlns:a16="http://schemas.microsoft.com/office/drawing/2014/main" id="{DDEF3866-C29A-0653-46CA-35454DFCE431}"/>
                </a:ext>
              </a:extLst>
            </p:cNvPr>
            <p:cNvPicPr/>
            <p:nvPr/>
          </p:nvPicPr>
          <p:blipFill>
            <a:blip r:embed="rId2" cstate="print"/>
            <a:stretch>
              <a:fillRect/>
            </a:stretch>
          </p:blipFill>
          <p:spPr>
            <a:xfrm>
              <a:off x="1124711" y="1063751"/>
              <a:ext cx="7485888" cy="2642616"/>
            </a:xfrm>
            <a:prstGeom prst="rect">
              <a:avLst/>
            </a:prstGeom>
          </p:spPr>
        </p:pic>
        <p:sp>
          <p:nvSpPr>
            <p:cNvPr id="6" name="object 4">
              <a:extLst>
                <a:ext uri="{FF2B5EF4-FFF2-40B4-BE49-F238E27FC236}">
                  <a16:creationId xmlns:a16="http://schemas.microsoft.com/office/drawing/2014/main" id="{F2B71215-2507-4DDD-AD32-630D8DA4E43E}"/>
                </a:ext>
              </a:extLst>
            </p:cNvPr>
            <p:cNvSpPr/>
            <p:nvPr/>
          </p:nvSpPr>
          <p:spPr>
            <a:xfrm>
              <a:off x="1804474" y="1496775"/>
              <a:ext cx="2205990" cy="1568450"/>
            </a:xfrm>
            <a:custGeom>
              <a:avLst/>
              <a:gdLst/>
              <a:ahLst/>
              <a:cxnLst/>
              <a:rect l="l" t="t" r="r" b="b"/>
              <a:pathLst>
                <a:path w="2205990" h="1568450">
                  <a:moveTo>
                    <a:pt x="2205596" y="0"/>
                  </a:moveTo>
                  <a:lnTo>
                    <a:pt x="0" y="0"/>
                  </a:lnTo>
                  <a:lnTo>
                    <a:pt x="0" y="1568399"/>
                  </a:lnTo>
                  <a:lnTo>
                    <a:pt x="2205596" y="1568399"/>
                  </a:lnTo>
                  <a:lnTo>
                    <a:pt x="2205596" y="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491B4CA9-F630-C213-CFC7-1D1DFA02CA47}"/>
                </a:ext>
              </a:extLst>
            </p:cNvPr>
            <p:cNvSpPr/>
            <p:nvPr/>
          </p:nvSpPr>
          <p:spPr>
            <a:xfrm>
              <a:off x="1804474" y="1496775"/>
              <a:ext cx="2204720" cy="1567815"/>
            </a:xfrm>
            <a:custGeom>
              <a:avLst/>
              <a:gdLst/>
              <a:ahLst/>
              <a:cxnLst/>
              <a:rect l="l" t="t" r="r" b="b"/>
              <a:pathLst>
                <a:path w="2204720" h="1567814">
                  <a:moveTo>
                    <a:pt x="0" y="0"/>
                  </a:moveTo>
                  <a:lnTo>
                    <a:pt x="2204475" y="0"/>
                  </a:lnTo>
                  <a:lnTo>
                    <a:pt x="2204475" y="1567600"/>
                  </a:lnTo>
                  <a:lnTo>
                    <a:pt x="0" y="1567600"/>
                  </a:lnTo>
                  <a:lnTo>
                    <a:pt x="0" y="0"/>
                  </a:lnTo>
                  <a:close/>
                </a:path>
              </a:pathLst>
            </a:custGeom>
            <a:ln w="9520">
              <a:solidFill>
                <a:srgbClr val="FFFFFF"/>
              </a:solidFill>
            </a:ln>
          </p:spPr>
          <p:txBody>
            <a:bodyPr wrap="square" lIns="0" tIns="0" rIns="0" bIns="0" rtlCol="0"/>
            <a:lstStyle/>
            <a:p>
              <a:endParaRPr/>
            </a:p>
          </p:txBody>
        </p:sp>
        <p:pic>
          <p:nvPicPr>
            <p:cNvPr id="8" name="object 6">
              <a:extLst>
                <a:ext uri="{FF2B5EF4-FFF2-40B4-BE49-F238E27FC236}">
                  <a16:creationId xmlns:a16="http://schemas.microsoft.com/office/drawing/2014/main" id="{46B18C16-1B1C-CB96-3523-C27AF15210D5}"/>
                </a:ext>
              </a:extLst>
            </p:cNvPr>
            <p:cNvPicPr/>
            <p:nvPr/>
          </p:nvPicPr>
          <p:blipFill>
            <a:blip r:embed="rId3" cstate="print"/>
            <a:stretch>
              <a:fillRect/>
            </a:stretch>
          </p:blipFill>
          <p:spPr>
            <a:xfrm>
              <a:off x="1347215" y="502919"/>
              <a:ext cx="1652016" cy="1036319"/>
            </a:xfrm>
            <a:prstGeom prst="rect">
              <a:avLst/>
            </a:prstGeom>
          </p:spPr>
        </p:pic>
        <p:sp>
          <p:nvSpPr>
            <p:cNvPr id="9" name="object 7">
              <a:extLst>
                <a:ext uri="{FF2B5EF4-FFF2-40B4-BE49-F238E27FC236}">
                  <a16:creationId xmlns:a16="http://schemas.microsoft.com/office/drawing/2014/main" id="{A7C8453C-7146-9697-CD14-9FF15AB1CB84}"/>
                </a:ext>
              </a:extLst>
            </p:cNvPr>
            <p:cNvSpPr/>
            <p:nvPr/>
          </p:nvSpPr>
          <p:spPr>
            <a:xfrm>
              <a:off x="3000199" y="2325662"/>
              <a:ext cx="1072515" cy="114300"/>
            </a:xfrm>
            <a:custGeom>
              <a:avLst/>
              <a:gdLst/>
              <a:ahLst/>
              <a:cxnLst/>
              <a:rect l="l" t="t" r="r" b="b"/>
              <a:pathLst>
                <a:path w="1072514" h="114300">
                  <a:moveTo>
                    <a:pt x="957605" y="0"/>
                  </a:moveTo>
                  <a:lnTo>
                    <a:pt x="957605" y="114299"/>
                  </a:lnTo>
                  <a:lnTo>
                    <a:pt x="1033805" y="76199"/>
                  </a:lnTo>
                  <a:lnTo>
                    <a:pt x="976655" y="76199"/>
                  </a:lnTo>
                  <a:lnTo>
                    <a:pt x="976655" y="38099"/>
                  </a:lnTo>
                  <a:lnTo>
                    <a:pt x="1033805" y="38099"/>
                  </a:lnTo>
                  <a:lnTo>
                    <a:pt x="957605" y="0"/>
                  </a:lnTo>
                  <a:close/>
                </a:path>
                <a:path w="1072514" h="114300">
                  <a:moveTo>
                    <a:pt x="516902" y="40195"/>
                  </a:moveTo>
                  <a:lnTo>
                    <a:pt x="0" y="40195"/>
                  </a:lnTo>
                  <a:lnTo>
                    <a:pt x="0" y="78295"/>
                  </a:lnTo>
                  <a:lnTo>
                    <a:pt x="555002" y="78295"/>
                  </a:lnTo>
                  <a:lnTo>
                    <a:pt x="555002" y="76199"/>
                  </a:lnTo>
                  <a:lnTo>
                    <a:pt x="535952" y="76199"/>
                  </a:lnTo>
                  <a:lnTo>
                    <a:pt x="552907" y="59245"/>
                  </a:lnTo>
                  <a:lnTo>
                    <a:pt x="516902" y="59245"/>
                  </a:lnTo>
                  <a:lnTo>
                    <a:pt x="516902" y="40195"/>
                  </a:lnTo>
                  <a:close/>
                </a:path>
                <a:path w="1072514" h="114300">
                  <a:moveTo>
                    <a:pt x="555002" y="57149"/>
                  </a:moveTo>
                  <a:lnTo>
                    <a:pt x="535952" y="76199"/>
                  </a:lnTo>
                  <a:lnTo>
                    <a:pt x="555002" y="76199"/>
                  </a:lnTo>
                  <a:lnTo>
                    <a:pt x="555002" y="57149"/>
                  </a:lnTo>
                  <a:close/>
                </a:path>
                <a:path w="1072514" h="114300">
                  <a:moveTo>
                    <a:pt x="957605" y="57149"/>
                  </a:moveTo>
                  <a:lnTo>
                    <a:pt x="555002" y="57149"/>
                  </a:lnTo>
                  <a:lnTo>
                    <a:pt x="555002" y="76199"/>
                  </a:lnTo>
                  <a:lnTo>
                    <a:pt x="957605" y="76199"/>
                  </a:lnTo>
                  <a:lnTo>
                    <a:pt x="957605" y="57149"/>
                  </a:lnTo>
                  <a:close/>
                </a:path>
                <a:path w="1072514" h="114300">
                  <a:moveTo>
                    <a:pt x="1033805" y="38099"/>
                  </a:moveTo>
                  <a:lnTo>
                    <a:pt x="976655" y="38099"/>
                  </a:lnTo>
                  <a:lnTo>
                    <a:pt x="976655" y="76199"/>
                  </a:lnTo>
                  <a:lnTo>
                    <a:pt x="1033805" y="76199"/>
                  </a:lnTo>
                  <a:lnTo>
                    <a:pt x="1071905" y="57149"/>
                  </a:lnTo>
                  <a:lnTo>
                    <a:pt x="1033805" y="38099"/>
                  </a:lnTo>
                  <a:close/>
                </a:path>
                <a:path w="1072514" h="114300">
                  <a:moveTo>
                    <a:pt x="957605" y="38099"/>
                  </a:moveTo>
                  <a:lnTo>
                    <a:pt x="516902" y="38099"/>
                  </a:lnTo>
                  <a:lnTo>
                    <a:pt x="516902" y="59245"/>
                  </a:lnTo>
                  <a:lnTo>
                    <a:pt x="535952" y="40195"/>
                  </a:lnTo>
                  <a:lnTo>
                    <a:pt x="957605" y="40195"/>
                  </a:lnTo>
                  <a:lnTo>
                    <a:pt x="957605" y="38099"/>
                  </a:lnTo>
                  <a:close/>
                </a:path>
                <a:path w="1072514" h="114300">
                  <a:moveTo>
                    <a:pt x="957605" y="40195"/>
                  </a:moveTo>
                  <a:lnTo>
                    <a:pt x="535952" y="40195"/>
                  </a:lnTo>
                  <a:lnTo>
                    <a:pt x="516902" y="59245"/>
                  </a:lnTo>
                  <a:lnTo>
                    <a:pt x="552907" y="59245"/>
                  </a:lnTo>
                  <a:lnTo>
                    <a:pt x="555002" y="57149"/>
                  </a:lnTo>
                  <a:lnTo>
                    <a:pt x="957605" y="57149"/>
                  </a:lnTo>
                  <a:lnTo>
                    <a:pt x="957605" y="40195"/>
                  </a:lnTo>
                  <a:close/>
                </a:path>
              </a:pathLst>
            </a:custGeom>
            <a:solidFill>
              <a:srgbClr val="000000"/>
            </a:solidFill>
          </p:spPr>
          <p:txBody>
            <a:bodyPr wrap="square" lIns="0" tIns="0" rIns="0" bIns="0" rtlCol="0"/>
            <a:lstStyle/>
            <a:p>
              <a:endParaRPr/>
            </a:p>
          </p:txBody>
        </p:sp>
        <p:pic>
          <p:nvPicPr>
            <p:cNvPr id="10" name="object 8">
              <a:extLst>
                <a:ext uri="{FF2B5EF4-FFF2-40B4-BE49-F238E27FC236}">
                  <a16:creationId xmlns:a16="http://schemas.microsoft.com/office/drawing/2014/main" id="{9201E727-86EE-28C0-0B53-6DC7310DBB81}"/>
                </a:ext>
              </a:extLst>
            </p:cNvPr>
            <p:cNvPicPr/>
            <p:nvPr/>
          </p:nvPicPr>
          <p:blipFill>
            <a:blip r:embed="rId4" cstate="print"/>
            <a:stretch>
              <a:fillRect/>
            </a:stretch>
          </p:blipFill>
          <p:spPr>
            <a:xfrm>
              <a:off x="1347215" y="3209543"/>
              <a:ext cx="1652016" cy="1240536"/>
            </a:xfrm>
            <a:prstGeom prst="rect">
              <a:avLst/>
            </a:prstGeom>
          </p:spPr>
        </p:pic>
        <p:sp>
          <p:nvSpPr>
            <p:cNvPr id="11" name="object 9">
              <a:extLst>
                <a:ext uri="{FF2B5EF4-FFF2-40B4-BE49-F238E27FC236}">
                  <a16:creationId xmlns:a16="http://schemas.microsoft.com/office/drawing/2014/main" id="{0AD723FA-F4D7-8D30-1FC0-0ED1A6E70970}"/>
                </a:ext>
              </a:extLst>
            </p:cNvPr>
            <p:cNvSpPr/>
            <p:nvPr/>
          </p:nvSpPr>
          <p:spPr>
            <a:xfrm>
              <a:off x="2998400" y="1001622"/>
              <a:ext cx="1012190" cy="683895"/>
            </a:xfrm>
            <a:custGeom>
              <a:avLst/>
              <a:gdLst/>
              <a:ahLst/>
              <a:cxnLst/>
              <a:rect l="l" t="t" r="r" b="b"/>
              <a:pathLst>
                <a:path w="1012189" h="683894">
                  <a:moveTo>
                    <a:pt x="897597" y="569404"/>
                  </a:moveTo>
                  <a:lnTo>
                    <a:pt x="897597" y="683704"/>
                  </a:lnTo>
                  <a:lnTo>
                    <a:pt x="973797" y="645604"/>
                  </a:lnTo>
                  <a:lnTo>
                    <a:pt x="916647" y="645604"/>
                  </a:lnTo>
                  <a:lnTo>
                    <a:pt x="916647" y="607504"/>
                  </a:lnTo>
                  <a:lnTo>
                    <a:pt x="973797" y="607504"/>
                  </a:lnTo>
                  <a:lnTo>
                    <a:pt x="897597" y="569404"/>
                  </a:lnTo>
                  <a:close/>
                </a:path>
                <a:path w="1012189" h="683894">
                  <a:moveTo>
                    <a:pt x="486905" y="19050"/>
                  </a:moveTo>
                  <a:lnTo>
                    <a:pt x="486905" y="645604"/>
                  </a:lnTo>
                  <a:lnTo>
                    <a:pt x="897597" y="645604"/>
                  </a:lnTo>
                  <a:lnTo>
                    <a:pt x="897597" y="626554"/>
                  </a:lnTo>
                  <a:lnTo>
                    <a:pt x="525005" y="626554"/>
                  </a:lnTo>
                  <a:lnTo>
                    <a:pt x="505955" y="607504"/>
                  </a:lnTo>
                  <a:lnTo>
                    <a:pt x="525005" y="607504"/>
                  </a:lnTo>
                  <a:lnTo>
                    <a:pt x="525005" y="38100"/>
                  </a:lnTo>
                  <a:lnTo>
                    <a:pt x="505955" y="38100"/>
                  </a:lnTo>
                  <a:lnTo>
                    <a:pt x="486905" y="19050"/>
                  </a:lnTo>
                  <a:close/>
                </a:path>
                <a:path w="1012189" h="683894">
                  <a:moveTo>
                    <a:pt x="973797" y="607504"/>
                  </a:moveTo>
                  <a:lnTo>
                    <a:pt x="916647" y="607504"/>
                  </a:lnTo>
                  <a:lnTo>
                    <a:pt x="916647" y="645604"/>
                  </a:lnTo>
                  <a:lnTo>
                    <a:pt x="973797" y="645604"/>
                  </a:lnTo>
                  <a:lnTo>
                    <a:pt x="1011897" y="626554"/>
                  </a:lnTo>
                  <a:lnTo>
                    <a:pt x="973797" y="607504"/>
                  </a:lnTo>
                  <a:close/>
                </a:path>
                <a:path w="1012189" h="683894">
                  <a:moveTo>
                    <a:pt x="525005" y="607504"/>
                  </a:moveTo>
                  <a:lnTo>
                    <a:pt x="505955" y="607504"/>
                  </a:lnTo>
                  <a:lnTo>
                    <a:pt x="525005" y="626554"/>
                  </a:lnTo>
                  <a:lnTo>
                    <a:pt x="525005" y="607504"/>
                  </a:lnTo>
                  <a:close/>
                </a:path>
                <a:path w="1012189" h="683894">
                  <a:moveTo>
                    <a:pt x="897597" y="607504"/>
                  </a:moveTo>
                  <a:lnTo>
                    <a:pt x="525005" y="607504"/>
                  </a:lnTo>
                  <a:lnTo>
                    <a:pt x="525005" y="626554"/>
                  </a:lnTo>
                  <a:lnTo>
                    <a:pt x="897597" y="626554"/>
                  </a:lnTo>
                  <a:lnTo>
                    <a:pt x="897597" y="607504"/>
                  </a:lnTo>
                  <a:close/>
                </a:path>
                <a:path w="1012189" h="683894">
                  <a:moveTo>
                    <a:pt x="525005" y="0"/>
                  </a:moveTo>
                  <a:lnTo>
                    <a:pt x="0" y="0"/>
                  </a:lnTo>
                  <a:lnTo>
                    <a:pt x="0" y="38100"/>
                  </a:lnTo>
                  <a:lnTo>
                    <a:pt x="486905" y="38100"/>
                  </a:lnTo>
                  <a:lnTo>
                    <a:pt x="486905" y="19050"/>
                  </a:lnTo>
                  <a:lnTo>
                    <a:pt x="525005" y="19050"/>
                  </a:lnTo>
                  <a:lnTo>
                    <a:pt x="525005" y="0"/>
                  </a:lnTo>
                  <a:close/>
                </a:path>
                <a:path w="1012189" h="683894">
                  <a:moveTo>
                    <a:pt x="525005" y="19050"/>
                  </a:moveTo>
                  <a:lnTo>
                    <a:pt x="486905" y="19050"/>
                  </a:lnTo>
                  <a:lnTo>
                    <a:pt x="505955" y="38100"/>
                  </a:lnTo>
                  <a:lnTo>
                    <a:pt x="525005" y="38100"/>
                  </a:lnTo>
                  <a:lnTo>
                    <a:pt x="525005" y="19050"/>
                  </a:lnTo>
                  <a:close/>
                </a:path>
              </a:pathLst>
            </a:custGeom>
            <a:solidFill>
              <a:srgbClr val="C00000"/>
            </a:solidFill>
          </p:spPr>
          <p:txBody>
            <a:bodyPr wrap="square" lIns="0" tIns="0" rIns="0" bIns="0" rtlCol="0"/>
            <a:lstStyle/>
            <a:p>
              <a:endParaRPr/>
            </a:p>
          </p:txBody>
        </p:sp>
        <p:sp>
          <p:nvSpPr>
            <p:cNvPr id="12" name="object 10">
              <a:extLst>
                <a:ext uri="{FF2B5EF4-FFF2-40B4-BE49-F238E27FC236}">
                  <a16:creationId xmlns:a16="http://schemas.microsoft.com/office/drawing/2014/main" id="{43D1FFA2-6524-4A72-2396-021C29F1721E}"/>
                </a:ext>
              </a:extLst>
            </p:cNvPr>
            <p:cNvSpPr/>
            <p:nvPr/>
          </p:nvSpPr>
          <p:spPr>
            <a:xfrm>
              <a:off x="2998400" y="3213881"/>
              <a:ext cx="1040130" cy="635635"/>
            </a:xfrm>
            <a:custGeom>
              <a:avLst/>
              <a:gdLst/>
              <a:ahLst/>
              <a:cxnLst/>
              <a:rect l="l" t="t" r="r" b="b"/>
              <a:pathLst>
                <a:path w="1040129" h="635635">
                  <a:moveTo>
                    <a:pt x="501002" y="597293"/>
                  </a:moveTo>
                  <a:lnTo>
                    <a:pt x="0" y="597293"/>
                  </a:lnTo>
                  <a:lnTo>
                    <a:pt x="0" y="635393"/>
                  </a:lnTo>
                  <a:lnTo>
                    <a:pt x="539102" y="635393"/>
                  </a:lnTo>
                  <a:lnTo>
                    <a:pt x="539102" y="616343"/>
                  </a:lnTo>
                  <a:lnTo>
                    <a:pt x="501002" y="616343"/>
                  </a:lnTo>
                  <a:lnTo>
                    <a:pt x="501002" y="597293"/>
                  </a:lnTo>
                  <a:close/>
                </a:path>
                <a:path w="1040129" h="635635">
                  <a:moveTo>
                    <a:pt x="925804" y="38100"/>
                  </a:moveTo>
                  <a:lnTo>
                    <a:pt x="501002" y="38100"/>
                  </a:lnTo>
                  <a:lnTo>
                    <a:pt x="501002" y="616343"/>
                  </a:lnTo>
                  <a:lnTo>
                    <a:pt x="520052" y="597293"/>
                  </a:lnTo>
                  <a:lnTo>
                    <a:pt x="539102" y="597293"/>
                  </a:lnTo>
                  <a:lnTo>
                    <a:pt x="539102" y="76200"/>
                  </a:lnTo>
                  <a:lnTo>
                    <a:pt x="520052" y="76200"/>
                  </a:lnTo>
                  <a:lnTo>
                    <a:pt x="539102" y="57150"/>
                  </a:lnTo>
                  <a:lnTo>
                    <a:pt x="925804" y="57150"/>
                  </a:lnTo>
                  <a:lnTo>
                    <a:pt x="925804" y="38100"/>
                  </a:lnTo>
                  <a:close/>
                </a:path>
                <a:path w="1040129" h="635635">
                  <a:moveTo>
                    <a:pt x="539102" y="597293"/>
                  </a:moveTo>
                  <a:lnTo>
                    <a:pt x="520052" y="597293"/>
                  </a:lnTo>
                  <a:lnTo>
                    <a:pt x="501002" y="616343"/>
                  </a:lnTo>
                  <a:lnTo>
                    <a:pt x="539102" y="616343"/>
                  </a:lnTo>
                  <a:lnTo>
                    <a:pt x="539102" y="597293"/>
                  </a:lnTo>
                  <a:close/>
                </a:path>
                <a:path w="1040129" h="635635">
                  <a:moveTo>
                    <a:pt x="925804" y="0"/>
                  </a:moveTo>
                  <a:lnTo>
                    <a:pt x="925804" y="114300"/>
                  </a:lnTo>
                  <a:lnTo>
                    <a:pt x="1002004" y="76200"/>
                  </a:lnTo>
                  <a:lnTo>
                    <a:pt x="944854" y="76200"/>
                  </a:lnTo>
                  <a:lnTo>
                    <a:pt x="944854" y="38100"/>
                  </a:lnTo>
                  <a:lnTo>
                    <a:pt x="1002004" y="38100"/>
                  </a:lnTo>
                  <a:lnTo>
                    <a:pt x="925804" y="0"/>
                  </a:lnTo>
                  <a:close/>
                </a:path>
                <a:path w="1040129" h="635635">
                  <a:moveTo>
                    <a:pt x="539102" y="57150"/>
                  </a:moveTo>
                  <a:lnTo>
                    <a:pt x="520052" y="76200"/>
                  </a:lnTo>
                  <a:lnTo>
                    <a:pt x="539102" y="76200"/>
                  </a:lnTo>
                  <a:lnTo>
                    <a:pt x="539102" y="57150"/>
                  </a:lnTo>
                  <a:close/>
                </a:path>
                <a:path w="1040129" h="635635">
                  <a:moveTo>
                    <a:pt x="925804" y="57150"/>
                  </a:moveTo>
                  <a:lnTo>
                    <a:pt x="539102" y="57150"/>
                  </a:lnTo>
                  <a:lnTo>
                    <a:pt x="539102" y="76200"/>
                  </a:lnTo>
                  <a:lnTo>
                    <a:pt x="925804" y="76200"/>
                  </a:lnTo>
                  <a:lnTo>
                    <a:pt x="925804" y="57150"/>
                  </a:lnTo>
                  <a:close/>
                </a:path>
                <a:path w="1040129" h="635635">
                  <a:moveTo>
                    <a:pt x="1002004" y="38100"/>
                  </a:moveTo>
                  <a:lnTo>
                    <a:pt x="944854" y="38100"/>
                  </a:lnTo>
                  <a:lnTo>
                    <a:pt x="944854" y="76200"/>
                  </a:lnTo>
                  <a:lnTo>
                    <a:pt x="1002004" y="76200"/>
                  </a:lnTo>
                  <a:lnTo>
                    <a:pt x="1040104" y="57150"/>
                  </a:lnTo>
                  <a:lnTo>
                    <a:pt x="1002004" y="38100"/>
                  </a:lnTo>
                  <a:close/>
                </a:path>
              </a:pathLst>
            </a:custGeom>
            <a:solidFill>
              <a:srgbClr val="0070C0"/>
            </a:solidFill>
          </p:spPr>
          <p:txBody>
            <a:bodyPr wrap="square" lIns="0" tIns="0" rIns="0" bIns="0" rtlCol="0"/>
            <a:lstStyle/>
            <a:p>
              <a:endParaRPr/>
            </a:p>
          </p:txBody>
        </p:sp>
        <p:pic>
          <p:nvPicPr>
            <p:cNvPr id="13" name="object 11">
              <a:extLst>
                <a:ext uri="{FF2B5EF4-FFF2-40B4-BE49-F238E27FC236}">
                  <a16:creationId xmlns:a16="http://schemas.microsoft.com/office/drawing/2014/main" id="{D07BDB98-6970-FB08-6BFC-5BD94D6915C9}"/>
                </a:ext>
              </a:extLst>
            </p:cNvPr>
            <p:cNvPicPr/>
            <p:nvPr/>
          </p:nvPicPr>
          <p:blipFill>
            <a:blip r:embed="rId5" cstate="print"/>
            <a:stretch>
              <a:fillRect/>
            </a:stretch>
          </p:blipFill>
          <p:spPr>
            <a:xfrm>
              <a:off x="1344167" y="1761744"/>
              <a:ext cx="1658112" cy="1243584"/>
            </a:xfrm>
            <a:prstGeom prst="rect">
              <a:avLst/>
            </a:prstGeom>
          </p:spPr>
        </p:pic>
      </p:grpSp>
      <p:sp>
        <p:nvSpPr>
          <p:cNvPr id="14" name="object 12">
            <a:extLst>
              <a:ext uri="{FF2B5EF4-FFF2-40B4-BE49-F238E27FC236}">
                <a16:creationId xmlns:a16="http://schemas.microsoft.com/office/drawing/2014/main" id="{E11A0642-5BCB-DC89-3DA0-3A32B452B89C}"/>
              </a:ext>
            </a:extLst>
          </p:cNvPr>
          <p:cNvSpPr txBox="1">
            <a:spLocks/>
          </p:cNvSpPr>
          <p:nvPr/>
        </p:nvSpPr>
        <p:spPr bwMode="auto">
          <a:xfrm>
            <a:off x="426173" y="1852191"/>
            <a:ext cx="508634" cy="44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29845" rIns="0" bIns="0" numCol="1" rtlCol="0" anchor="b" anchorCtr="0" compatLnSpc="1">
            <a:prstTxWarp prst="textNoShape">
              <a:avLst/>
            </a:prstTxWarp>
            <a:spAutoFit/>
          </a:bodyPr>
          <a:lstStyle>
            <a:lvl1pPr algn="l" rtl="0" eaLnBrk="1" fontAlgn="base" hangingPunct="1">
              <a:spcBef>
                <a:spcPct val="0"/>
              </a:spcBef>
              <a:spcAft>
                <a:spcPct val="0"/>
              </a:spcAft>
              <a:defRPr kumimoji="1" sz="2800">
                <a:solidFill>
                  <a:schemeClr val="tx2"/>
                </a:solidFill>
                <a:latin typeface="Arial MT"/>
                <a:ea typeface="+mj-ea"/>
                <a:cs typeface="宋体" charset="0"/>
              </a:defRPr>
            </a:lvl1pPr>
            <a:lvl2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2pPr>
            <a:lvl3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3pPr>
            <a:lvl4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4pPr>
            <a:lvl5pPr algn="l" rtl="0" eaLnBrk="1" fontAlgn="base" hangingPunct="1">
              <a:spcBef>
                <a:spcPct val="0"/>
              </a:spcBef>
              <a:spcAft>
                <a:spcPct val="0"/>
              </a:spcAft>
              <a:defRPr kumimoji="1" sz="3300">
                <a:solidFill>
                  <a:schemeClr val="tx2"/>
                </a:solidFill>
                <a:latin typeface="Arial Black" pitchFamily="34" charset="0"/>
                <a:ea typeface="宋体" pitchFamily="2" charset="-122"/>
                <a:cs typeface="宋体" charset="0"/>
              </a:defRPr>
            </a:lvl5pPr>
            <a:lvl6pPr marL="457200" algn="l" rtl="0" eaLnBrk="1" fontAlgn="base" hangingPunct="1">
              <a:spcBef>
                <a:spcPct val="0"/>
              </a:spcBef>
              <a:spcAft>
                <a:spcPct val="0"/>
              </a:spcAft>
              <a:defRPr sz="3300">
                <a:solidFill>
                  <a:schemeClr val="tx2"/>
                </a:solidFill>
                <a:latin typeface="Arial Black" pitchFamily="34" charset="0"/>
                <a:ea typeface="宋体" pitchFamily="2" charset="-122"/>
              </a:defRPr>
            </a:lvl6pPr>
            <a:lvl7pPr marL="914400" algn="l" rtl="0" eaLnBrk="1" fontAlgn="base" hangingPunct="1">
              <a:spcBef>
                <a:spcPct val="0"/>
              </a:spcBef>
              <a:spcAft>
                <a:spcPct val="0"/>
              </a:spcAft>
              <a:defRPr sz="3300">
                <a:solidFill>
                  <a:schemeClr val="tx2"/>
                </a:solidFill>
                <a:latin typeface="Arial Black" pitchFamily="34" charset="0"/>
                <a:ea typeface="宋体" pitchFamily="2" charset="-122"/>
              </a:defRPr>
            </a:lvl7pPr>
            <a:lvl8pPr marL="1371600" algn="l" rtl="0" eaLnBrk="1" fontAlgn="base" hangingPunct="1">
              <a:spcBef>
                <a:spcPct val="0"/>
              </a:spcBef>
              <a:spcAft>
                <a:spcPct val="0"/>
              </a:spcAft>
              <a:defRPr sz="3300">
                <a:solidFill>
                  <a:schemeClr val="tx2"/>
                </a:solidFill>
                <a:latin typeface="Arial Black" pitchFamily="34" charset="0"/>
                <a:ea typeface="宋体" pitchFamily="2" charset="-122"/>
              </a:defRPr>
            </a:lvl8pPr>
            <a:lvl9pPr marL="1828800" algn="l" rtl="0" eaLnBrk="1" fontAlgn="base" hangingPunct="1">
              <a:spcBef>
                <a:spcPct val="0"/>
              </a:spcBef>
              <a:spcAft>
                <a:spcPct val="0"/>
              </a:spcAft>
              <a:defRPr sz="3300">
                <a:solidFill>
                  <a:schemeClr val="tx2"/>
                </a:solidFill>
                <a:latin typeface="Arial Black" pitchFamily="34" charset="0"/>
                <a:ea typeface="宋体" pitchFamily="2" charset="-122"/>
              </a:defRPr>
            </a:lvl9pPr>
          </a:lstStyle>
          <a:p>
            <a:pPr marL="12700" marR="5080" indent="43180">
              <a:lnSpc>
                <a:spcPts val="1580"/>
              </a:lnSpc>
              <a:spcBef>
                <a:spcPts val="235"/>
              </a:spcBef>
            </a:pPr>
            <a:r>
              <a:rPr lang="en-US" sz="1400" kern="0" spc="-5">
                <a:latin typeface="+mn-lt"/>
              </a:rPr>
              <a:t>Style </a:t>
            </a:r>
            <a:r>
              <a:rPr lang="en-US" sz="1400" kern="0" spc="-375">
                <a:latin typeface="+mn-lt"/>
              </a:rPr>
              <a:t> </a:t>
            </a:r>
            <a:r>
              <a:rPr lang="en-US" sz="1400" kern="0">
                <a:latin typeface="+mn-lt"/>
              </a:rPr>
              <a:t>i</a:t>
            </a:r>
            <a:r>
              <a:rPr lang="en-US" sz="1400" kern="0" spc="-5">
                <a:latin typeface="+mn-lt"/>
              </a:rPr>
              <a:t>mag</a:t>
            </a:r>
            <a:r>
              <a:rPr lang="en-US" sz="1400" kern="0">
                <a:latin typeface="+mn-lt"/>
              </a:rPr>
              <a:t>e</a:t>
            </a:r>
          </a:p>
        </p:txBody>
      </p:sp>
      <p:sp>
        <p:nvSpPr>
          <p:cNvPr id="15" name="object 13">
            <a:extLst>
              <a:ext uri="{FF2B5EF4-FFF2-40B4-BE49-F238E27FC236}">
                <a16:creationId xmlns:a16="http://schemas.microsoft.com/office/drawing/2014/main" id="{F2D7B7C0-D243-9E34-A774-9107FA5ABE0C}"/>
              </a:ext>
            </a:extLst>
          </p:cNvPr>
          <p:cNvSpPr txBox="1"/>
          <p:nvPr/>
        </p:nvSpPr>
        <p:spPr>
          <a:xfrm>
            <a:off x="357187" y="4790335"/>
            <a:ext cx="646430" cy="443230"/>
          </a:xfrm>
          <a:prstGeom prst="rect">
            <a:avLst/>
          </a:prstGeom>
        </p:spPr>
        <p:txBody>
          <a:bodyPr vert="horz" wrap="square" lIns="0" tIns="26670" rIns="0" bIns="0" rtlCol="0">
            <a:spAutoFit/>
          </a:bodyPr>
          <a:lstStyle/>
          <a:p>
            <a:pPr marL="81280" marR="5080" indent="-69215">
              <a:lnSpc>
                <a:spcPts val="1610"/>
              </a:lnSpc>
              <a:spcBef>
                <a:spcPts val="210"/>
              </a:spcBef>
            </a:pPr>
            <a:r>
              <a:rPr sz="1400" dirty="0">
                <a:latin typeface="+mn-lt"/>
                <a:cs typeface="Arial MT"/>
              </a:rPr>
              <a:t>C</a:t>
            </a:r>
            <a:r>
              <a:rPr sz="1400" spc="-5" dirty="0">
                <a:latin typeface="+mn-lt"/>
                <a:cs typeface="Arial MT"/>
              </a:rPr>
              <a:t>onten</a:t>
            </a:r>
            <a:r>
              <a:rPr sz="1400" dirty="0">
                <a:latin typeface="+mn-lt"/>
                <a:cs typeface="Arial MT"/>
              </a:rPr>
              <a:t>t  </a:t>
            </a:r>
            <a:r>
              <a:rPr sz="1400" spc="-5" dirty="0">
                <a:latin typeface="+mn-lt"/>
                <a:cs typeface="Arial MT"/>
              </a:rPr>
              <a:t>image</a:t>
            </a:r>
            <a:endParaRPr sz="1400">
              <a:latin typeface="+mn-lt"/>
              <a:cs typeface="Arial MT"/>
            </a:endParaRPr>
          </a:p>
        </p:txBody>
      </p:sp>
      <p:sp>
        <p:nvSpPr>
          <p:cNvPr id="16" name="object 14">
            <a:extLst>
              <a:ext uri="{FF2B5EF4-FFF2-40B4-BE49-F238E27FC236}">
                <a16:creationId xmlns:a16="http://schemas.microsoft.com/office/drawing/2014/main" id="{2F8DF935-ABB9-C076-DE35-17E489E1A33A}"/>
              </a:ext>
            </a:extLst>
          </p:cNvPr>
          <p:cNvSpPr txBox="1"/>
          <p:nvPr/>
        </p:nvSpPr>
        <p:spPr>
          <a:xfrm>
            <a:off x="362343" y="3239031"/>
            <a:ext cx="558165" cy="443230"/>
          </a:xfrm>
          <a:prstGeom prst="rect">
            <a:avLst/>
          </a:prstGeom>
        </p:spPr>
        <p:txBody>
          <a:bodyPr vert="horz" wrap="square" lIns="0" tIns="26670" rIns="0" bIns="0" rtlCol="0">
            <a:spAutoFit/>
          </a:bodyPr>
          <a:lstStyle/>
          <a:p>
            <a:pPr marL="36830" marR="5080" indent="-24765">
              <a:lnSpc>
                <a:spcPts val="1610"/>
              </a:lnSpc>
              <a:spcBef>
                <a:spcPts val="210"/>
              </a:spcBef>
            </a:pPr>
            <a:r>
              <a:rPr sz="1400" spc="-5" dirty="0">
                <a:latin typeface="+mn-lt"/>
                <a:cs typeface="Arial MT"/>
              </a:rPr>
              <a:t>Outpu</a:t>
            </a:r>
            <a:r>
              <a:rPr sz="1400" dirty="0">
                <a:latin typeface="+mn-lt"/>
                <a:cs typeface="Arial MT"/>
              </a:rPr>
              <a:t>t  </a:t>
            </a:r>
            <a:r>
              <a:rPr sz="1400" spc="-5" dirty="0">
                <a:latin typeface="+mn-lt"/>
                <a:cs typeface="Arial MT"/>
              </a:rPr>
              <a:t>image</a:t>
            </a:r>
            <a:endParaRPr sz="1400">
              <a:latin typeface="+mn-lt"/>
              <a:cs typeface="Arial MT"/>
            </a:endParaRPr>
          </a:p>
        </p:txBody>
      </p:sp>
      <p:sp>
        <p:nvSpPr>
          <p:cNvPr id="18" name="object 15">
            <a:extLst>
              <a:ext uri="{FF2B5EF4-FFF2-40B4-BE49-F238E27FC236}">
                <a16:creationId xmlns:a16="http://schemas.microsoft.com/office/drawing/2014/main" id="{1DEEA125-2F48-6B49-2BFD-22B9DD6A4E0B}"/>
              </a:ext>
            </a:extLst>
          </p:cNvPr>
          <p:cNvSpPr txBox="1"/>
          <p:nvPr/>
        </p:nvSpPr>
        <p:spPr>
          <a:xfrm>
            <a:off x="2661784" y="5933789"/>
            <a:ext cx="6623559" cy="545662"/>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Gatys, Ecker, and Bethge, “Image style transfer using convolutional neural networks”, CVPR 2016</a:t>
            </a:r>
          </a:p>
          <a:p>
            <a:r>
              <a:rPr dirty="0"/>
              <a:t>Figure adapted from Johnson, Alahi, and Fei-Fei, “Perceptual Losses for Real-Time Style Transfer and </a:t>
            </a:r>
            <a:r>
              <a:rPr dirty="0"/>
              <a:t>Super-Resolution</a:t>
            </a:r>
            <a:r>
              <a:rPr dirty="0"/>
              <a:t>”, ECCV 2016. Copyright Springer, 2016. Reproduced for educational purposes.</a:t>
            </a:r>
          </a:p>
        </p:txBody>
      </p:sp>
    </p:spTree>
    <p:extLst>
      <p:ext uri="{BB962C8B-B14F-4D97-AF65-F5344CB8AC3E}">
        <p14:creationId xmlns:p14="http://schemas.microsoft.com/office/powerpoint/2010/main" val="263244736"/>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0925F-C0A0-7F64-4A3C-ED8140DEACE4}"/>
              </a:ext>
            </a:extLst>
          </p:cNvPr>
          <p:cNvSpPr>
            <a:spLocks noGrp="1"/>
          </p:cNvSpPr>
          <p:nvPr>
            <p:ph type="title"/>
          </p:nvPr>
        </p:nvSpPr>
        <p:spPr/>
        <p:txBody>
          <a:bodyPr/>
          <a:lstStyle/>
          <a:p>
            <a:r>
              <a:rPr lang="en-US" altLang="zh-CN" sz="2800" dirty="0"/>
              <a:t>Neural</a:t>
            </a:r>
            <a:r>
              <a:rPr lang="en-US" altLang="zh-CN" sz="2800" spc="-25" dirty="0"/>
              <a:t> </a:t>
            </a:r>
            <a:r>
              <a:rPr lang="en-US" altLang="zh-CN" sz="2800" spc="-5" dirty="0"/>
              <a:t>Style</a:t>
            </a:r>
            <a:r>
              <a:rPr lang="en-US" altLang="zh-CN" sz="2800" spc="-25" dirty="0"/>
              <a:t> </a:t>
            </a:r>
            <a:r>
              <a:rPr lang="en-US" altLang="zh-CN" sz="2800" dirty="0"/>
              <a:t>Transfer</a:t>
            </a:r>
            <a:endParaRPr lang="zh-CN" altLang="en-US" dirty="0"/>
          </a:p>
        </p:txBody>
      </p:sp>
      <p:grpSp>
        <p:nvGrpSpPr>
          <p:cNvPr id="4" name="object 2">
            <a:extLst>
              <a:ext uri="{FF2B5EF4-FFF2-40B4-BE49-F238E27FC236}">
                <a16:creationId xmlns:a16="http://schemas.microsoft.com/office/drawing/2014/main" id="{408D9B02-163D-E93D-2DE9-C3D34486E907}"/>
              </a:ext>
            </a:extLst>
          </p:cNvPr>
          <p:cNvGrpSpPr/>
          <p:nvPr/>
        </p:nvGrpSpPr>
        <p:grpSpPr>
          <a:xfrm>
            <a:off x="78740" y="1206323"/>
            <a:ext cx="9065260" cy="5108575"/>
            <a:chOff x="39623" y="21335"/>
            <a:chExt cx="9065260" cy="5108575"/>
          </a:xfrm>
        </p:grpSpPr>
        <p:pic>
          <p:nvPicPr>
            <p:cNvPr id="5" name="object 3">
              <a:extLst>
                <a:ext uri="{FF2B5EF4-FFF2-40B4-BE49-F238E27FC236}">
                  <a16:creationId xmlns:a16="http://schemas.microsoft.com/office/drawing/2014/main" id="{FF7D37CF-E39E-B416-2560-7BBC6AF7DD08}"/>
                </a:ext>
              </a:extLst>
            </p:cNvPr>
            <p:cNvPicPr/>
            <p:nvPr/>
          </p:nvPicPr>
          <p:blipFill>
            <a:blip r:embed="rId2" cstate="print"/>
            <a:stretch>
              <a:fillRect/>
            </a:stretch>
          </p:blipFill>
          <p:spPr>
            <a:xfrm>
              <a:off x="39623" y="21335"/>
              <a:ext cx="2246376" cy="1679448"/>
            </a:xfrm>
            <a:prstGeom prst="rect">
              <a:avLst/>
            </a:prstGeom>
          </p:spPr>
        </p:pic>
        <p:pic>
          <p:nvPicPr>
            <p:cNvPr id="6" name="object 4">
              <a:extLst>
                <a:ext uri="{FF2B5EF4-FFF2-40B4-BE49-F238E27FC236}">
                  <a16:creationId xmlns:a16="http://schemas.microsoft.com/office/drawing/2014/main" id="{CB156B55-E108-FBCB-D5E3-B6A224C4167B}"/>
                </a:ext>
              </a:extLst>
            </p:cNvPr>
            <p:cNvPicPr/>
            <p:nvPr/>
          </p:nvPicPr>
          <p:blipFill>
            <a:blip r:embed="rId3" cstate="print"/>
            <a:stretch>
              <a:fillRect/>
            </a:stretch>
          </p:blipFill>
          <p:spPr>
            <a:xfrm>
              <a:off x="2313431" y="21335"/>
              <a:ext cx="2246375" cy="1679448"/>
            </a:xfrm>
            <a:prstGeom prst="rect">
              <a:avLst/>
            </a:prstGeom>
          </p:spPr>
        </p:pic>
        <p:pic>
          <p:nvPicPr>
            <p:cNvPr id="7" name="object 5">
              <a:extLst>
                <a:ext uri="{FF2B5EF4-FFF2-40B4-BE49-F238E27FC236}">
                  <a16:creationId xmlns:a16="http://schemas.microsoft.com/office/drawing/2014/main" id="{D20836FF-18BA-9D84-2D23-0C57F7DC9658}"/>
                </a:ext>
              </a:extLst>
            </p:cNvPr>
            <p:cNvPicPr/>
            <p:nvPr/>
          </p:nvPicPr>
          <p:blipFill>
            <a:blip r:embed="rId4" cstate="print"/>
            <a:stretch>
              <a:fillRect/>
            </a:stretch>
          </p:blipFill>
          <p:spPr>
            <a:xfrm>
              <a:off x="4584191" y="21335"/>
              <a:ext cx="2246375" cy="1679448"/>
            </a:xfrm>
            <a:prstGeom prst="rect">
              <a:avLst/>
            </a:prstGeom>
          </p:spPr>
        </p:pic>
        <p:pic>
          <p:nvPicPr>
            <p:cNvPr id="8" name="object 6">
              <a:extLst>
                <a:ext uri="{FF2B5EF4-FFF2-40B4-BE49-F238E27FC236}">
                  <a16:creationId xmlns:a16="http://schemas.microsoft.com/office/drawing/2014/main" id="{7A035BBA-05F4-D320-A2ED-836385CF3AC7}"/>
                </a:ext>
              </a:extLst>
            </p:cNvPr>
            <p:cNvPicPr/>
            <p:nvPr/>
          </p:nvPicPr>
          <p:blipFill>
            <a:blip r:embed="rId5" cstate="print"/>
            <a:stretch>
              <a:fillRect/>
            </a:stretch>
          </p:blipFill>
          <p:spPr>
            <a:xfrm>
              <a:off x="6858000" y="21335"/>
              <a:ext cx="2246376" cy="1679448"/>
            </a:xfrm>
            <a:prstGeom prst="rect">
              <a:avLst/>
            </a:prstGeom>
          </p:spPr>
        </p:pic>
        <p:pic>
          <p:nvPicPr>
            <p:cNvPr id="9" name="object 7">
              <a:extLst>
                <a:ext uri="{FF2B5EF4-FFF2-40B4-BE49-F238E27FC236}">
                  <a16:creationId xmlns:a16="http://schemas.microsoft.com/office/drawing/2014/main" id="{90379EC7-4292-35E7-9B45-CCBE370420E8}"/>
                </a:ext>
              </a:extLst>
            </p:cNvPr>
            <p:cNvPicPr/>
            <p:nvPr/>
          </p:nvPicPr>
          <p:blipFill>
            <a:blip r:embed="rId6" cstate="print"/>
            <a:stretch>
              <a:fillRect/>
            </a:stretch>
          </p:blipFill>
          <p:spPr>
            <a:xfrm>
              <a:off x="39623" y="1728215"/>
              <a:ext cx="2237232" cy="1679448"/>
            </a:xfrm>
            <a:prstGeom prst="rect">
              <a:avLst/>
            </a:prstGeom>
          </p:spPr>
        </p:pic>
        <p:pic>
          <p:nvPicPr>
            <p:cNvPr id="10" name="object 8">
              <a:extLst>
                <a:ext uri="{FF2B5EF4-FFF2-40B4-BE49-F238E27FC236}">
                  <a16:creationId xmlns:a16="http://schemas.microsoft.com/office/drawing/2014/main" id="{EECE0CA3-454B-9ABA-CCF8-33946764F849}"/>
                </a:ext>
              </a:extLst>
            </p:cNvPr>
            <p:cNvPicPr/>
            <p:nvPr/>
          </p:nvPicPr>
          <p:blipFill>
            <a:blip r:embed="rId7" cstate="print"/>
            <a:stretch>
              <a:fillRect/>
            </a:stretch>
          </p:blipFill>
          <p:spPr>
            <a:xfrm>
              <a:off x="2313431" y="1728215"/>
              <a:ext cx="2237232" cy="1679448"/>
            </a:xfrm>
            <a:prstGeom prst="rect">
              <a:avLst/>
            </a:prstGeom>
          </p:spPr>
        </p:pic>
        <p:pic>
          <p:nvPicPr>
            <p:cNvPr id="11" name="object 9">
              <a:extLst>
                <a:ext uri="{FF2B5EF4-FFF2-40B4-BE49-F238E27FC236}">
                  <a16:creationId xmlns:a16="http://schemas.microsoft.com/office/drawing/2014/main" id="{43569A16-C151-43F2-CBB9-2A3282776E1D}"/>
                </a:ext>
              </a:extLst>
            </p:cNvPr>
            <p:cNvPicPr/>
            <p:nvPr/>
          </p:nvPicPr>
          <p:blipFill>
            <a:blip r:embed="rId8" cstate="print"/>
            <a:stretch>
              <a:fillRect/>
            </a:stretch>
          </p:blipFill>
          <p:spPr>
            <a:xfrm>
              <a:off x="4584191" y="1728215"/>
              <a:ext cx="2246375" cy="1685543"/>
            </a:xfrm>
            <a:prstGeom prst="rect">
              <a:avLst/>
            </a:prstGeom>
          </p:spPr>
        </p:pic>
        <p:pic>
          <p:nvPicPr>
            <p:cNvPr id="12" name="object 10">
              <a:extLst>
                <a:ext uri="{FF2B5EF4-FFF2-40B4-BE49-F238E27FC236}">
                  <a16:creationId xmlns:a16="http://schemas.microsoft.com/office/drawing/2014/main" id="{E0000C78-D6E8-2D9F-BE46-7C7337B224A1}"/>
                </a:ext>
              </a:extLst>
            </p:cNvPr>
            <p:cNvPicPr/>
            <p:nvPr/>
          </p:nvPicPr>
          <p:blipFill>
            <a:blip r:embed="rId9" cstate="print"/>
            <a:stretch>
              <a:fillRect/>
            </a:stretch>
          </p:blipFill>
          <p:spPr>
            <a:xfrm>
              <a:off x="6858000" y="1728215"/>
              <a:ext cx="2246376" cy="1685543"/>
            </a:xfrm>
            <a:prstGeom prst="rect">
              <a:avLst/>
            </a:prstGeom>
          </p:spPr>
        </p:pic>
        <p:pic>
          <p:nvPicPr>
            <p:cNvPr id="13" name="object 11">
              <a:extLst>
                <a:ext uri="{FF2B5EF4-FFF2-40B4-BE49-F238E27FC236}">
                  <a16:creationId xmlns:a16="http://schemas.microsoft.com/office/drawing/2014/main" id="{8504A980-A291-9237-8E1F-3CA4B775E073}"/>
                </a:ext>
              </a:extLst>
            </p:cNvPr>
            <p:cNvPicPr/>
            <p:nvPr/>
          </p:nvPicPr>
          <p:blipFill>
            <a:blip r:embed="rId10" cstate="print"/>
            <a:stretch>
              <a:fillRect/>
            </a:stretch>
          </p:blipFill>
          <p:spPr>
            <a:xfrm>
              <a:off x="39623" y="3444239"/>
              <a:ext cx="2237232" cy="1679448"/>
            </a:xfrm>
            <a:prstGeom prst="rect">
              <a:avLst/>
            </a:prstGeom>
          </p:spPr>
        </p:pic>
        <p:pic>
          <p:nvPicPr>
            <p:cNvPr id="14" name="object 12">
              <a:extLst>
                <a:ext uri="{FF2B5EF4-FFF2-40B4-BE49-F238E27FC236}">
                  <a16:creationId xmlns:a16="http://schemas.microsoft.com/office/drawing/2014/main" id="{23E1CE0F-0ACA-2D3D-B93D-D53A273D1B51}"/>
                </a:ext>
              </a:extLst>
            </p:cNvPr>
            <p:cNvPicPr/>
            <p:nvPr/>
          </p:nvPicPr>
          <p:blipFill>
            <a:blip r:embed="rId11" cstate="print"/>
            <a:stretch>
              <a:fillRect/>
            </a:stretch>
          </p:blipFill>
          <p:spPr>
            <a:xfrm>
              <a:off x="2313431" y="3444239"/>
              <a:ext cx="2246375" cy="1685544"/>
            </a:xfrm>
            <a:prstGeom prst="rect">
              <a:avLst/>
            </a:prstGeom>
          </p:spPr>
        </p:pic>
        <p:pic>
          <p:nvPicPr>
            <p:cNvPr id="15" name="object 13">
              <a:extLst>
                <a:ext uri="{FF2B5EF4-FFF2-40B4-BE49-F238E27FC236}">
                  <a16:creationId xmlns:a16="http://schemas.microsoft.com/office/drawing/2014/main" id="{907834E4-9523-46B7-C537-866D8FDF4AB2}"/>
                </a:ext>
              </a:extLst>
            </p:cNvPr>
            <p:cNvPicPr/>
            <p:nvPr/>
          </p:nvPicPr>
          <p:blipFill>
            <a:blip r:embed="rId12" cstate="print"/>
            <a:stretch>
              <a:fillRect/>
            </a:stretch>
          </p:blipFill>
          <p:spPr>
            <a:xfrm>
              <a:off x="4584191" y="3444239"/>
              <a:ext cx="2246375" cy="1685544"/>
            </a:xfrm>
            <a:prstGeom prst="rect">
              <a:avLst/>
            </a:prstGeom>
          </p:spPr>
        </p:pic>
        <p:pic>
          <p:nvPicPr>
            <p:cNvPr id="16" name="object 14">
              <a:extLst>
                <a:ext uri="{FF2B5EF4-FFF2-40B4-BE49-F238E27FC236}">
                  <a16:creationId xmlns:a16="http://schemas.microsoft.com/office/drawing/2014/main" id="{F0D1FB5D-9A84-3903-85B5-8C38064DE298}"/>
                </a:ext>
              </a:extLst>
            </p:cNvPr>
            <p:cNvPicPr/>
            <p:nvPr/>
          </p:nvPicPr>
          <p:blipFill>
            <a:blip r:embed="rId13" cstate="print"/>
            <a:stretch>
              <a:fillRect/>
            </a:stretch>
          </p:blipFill>
          <p:spPr>
            <a:xfrm>
              <a:off x="6858000" y="3444239"/>
              <a:ext cx="2246376" cy="1685544"/>
            </a:xfrm>
            <a:prstGeom prst="rect">
              <a:avLst/>
            </a:prstGeom>
          </p:spPr>
        </p:pic>
      </p:grpSp>
    </p:spTree>
    <p:extLst>
      <p:ext uri="{BB962C8B-B14F-4D97-AF65-F5344CB8AC3E}">
        <p14:creationId xmlns:p14="http://schemas.microsoft.com/office/powerpoint/2010/main" val="58178511"/>
      </p:ext>
    </p:extLst>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AC9FFB-7005-C455-1128-C23ED5937CB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Neural Style Transfer</a:t>
            </a:r>
            <a:endParaRPr lang="zh-CN" altLang="en-US" dirty="0">
              <a:cs typeface="Arial" panose="020B0604020202020204" pitchFamily="34" charset="0"/>
            </a:endParaRPr>
          </a:p>
        </p:txBody>
      </p:sp>
      <p:grpSp>
        <p:nvGrpSpPr>
          <p:cNvPr id="5" name="object 2">
            <a:extLst>
              <a:ext uri="{FF2B5EF4-FFF2-40B4-BE49-F238E27FC236}">
                <a16:creationId xmlns:a16="http://schemas.microsoft.com/office/drawing/2014/main" id="{BFDBFD0A-552F-64D7-4EF7-0CBED41023BA}"/>
              </a:ext>
            </a:extLst>
          </p:cNvPr>
          <p:cNvGrpSpPr/>
          <p:nvPr/>
        </p:nvGrpSpPr>
        <p:grpSpPr>
          <a:xfrm>
            <a:off x="616670" y="1673879"/>
            <a:ext cx="7631004" cy="3849844"/>
            <a:chOff x="1947672" y="789431"/>
            <a:chExt cx="6772909" cy="3416935"/>
          </a:xfrm>
        </p:grpSpPr>
        <p:pic>
          <p:nvPicPr>
            <p:cNvPr id="6" name="object 3">
              <a:extLst>
                <a:ext uri="{FF2B5EF4-FFF2-40B4-BE49-F238E27FC236}">
                  <a16:creationId xmlns:a16="http://schemas.microsoft.com/office/drawing/2014/main" id="{3A67ED47-AB93-714F-CE75-E5261B683519}"/>
                </a:ext>
              </a:extLst>
            </p:cNvPr>
            <p:cNvPicPr/>
            <p:nvPr/>
          </p:nvPicPr>
          <p:blipFill>
            <a:blip r:embed="rId2" cstate="print"/>
            <a:stretch>
              <a:fillRect/>
            </a:stretch>
          </p:blipFill>
          <p:spPr>
            <a:xfrm>
              <a:off x="1947672" y="789431"/>
              <a:ext cx="4511040" cy="3416808"/>
            </a:xfrm>
            <a:prstGeom prst="rect">
              <a:avLst/>
            </a:prstGeom>
          </p:spPr>
        </p:pic>
        <p:pic>
          <p:nvPicPr>
            <p:cNvPr id="7" name="object 4">
              <a:extLst>
                <a:ext uri="{FF2B5EF4-FFF2-40B4-BE49-F238E27FC236}">
                  <a16:creationId xmlns:a16="http://schemas.microsoft.com/office/drawing/2014/main" id="{A7BF216A-DE74-3D57-D149-232730CB3C69}"/>
                </a:ext>
              </a:extLst>
            </p:cNvPr>
            <p:cNvPicPr/>
            <p:nvPr/>
          </p:nvPicPr>
          <p:blipFill>
            <a:blip r:embed="rId3" cstate="print"/>
            <a:stretch>
              <a:fillRect/>
            </a:stretch>
          </p:blipFill>
          <p:spPr>
            <a:xfrm>
              <a:off x="6455663" y="789431"/>
              <a:ext cx="2264664" cy="3371087"/>
            </a:xfrm>
            <a:prstGeom prst="rect">
              <a:avLst/>
            </a:prstGeom>
          </p:spPr>
        </p:pic>
      </p:grpSp>
      <p:sp>
        <p:nvSpPr>
          <p:cNvPr id="8" name="object 6">
            <a:extLst>
              <a:ext uri="{FF2B5EF4-FFF2-40B4-BE49-F238E27FC236}">
                <a16:creationId xmlns:a16="http://schemas.microsoft.com/office/drawing/2014/main" id="{43B435F6-A725-A6EF-D532-359F2C5005C3}"/>
              </a:ext>
            </a:extLst>
          </p:cNvPr>
          <p:cNvSpPr txBox="1"/>
          <p:nvPr/>
        </p:nvSpPr>
        <p:spPr>
          <a:xfrm>
            <a:off x="613235" y="6161424"/>
            <a:ext cx="5079132" cy="351378"/>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Gatys, Ecker, and Bethge, “Image style transfer using convolutional neural networks”, CVPR 2016  Figure copyright Justin Johnson, 2015.</a:t>
            </a:r>
          </a:p>
        </p:txBody>
      </p:sp>
    </p:spTree>
    <p:extLst>
      <p:ext uri="{BB962C8B-B14F-4D97-AF65-F5344CB8AC3E}">
        <p14:creationId xmlns:p14="http://schemas.microsoft.com/office/powerpoint/2010/main" val="1578346346"/>
      </p:ext>
    </p:extLst>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B9560-E2A3-E83A-2F5E-3ED7E6BDDC76}"/>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Neural Style Transfer</a:t>
            </a:r>
            <a:endParaRPr lang="zh-CN" altLang="en-US" dirty="0">
              <a:cs typeface="Arial" panose="020B0604020202020204" pitchFamily="34" charset="0"/>
            </a:endParaRPr>
          </a:p>
        </p:txBody>
      </p:sp>
      <p:pic>
        <p:nvPicPr>
          <p:cNvPr id="4" name="object 2">
            <a:extLst>
              <a:ext uri="{FF2B5EF4-FFF2-40B4-BE49-F238E27FC236}">
                <a16:creationId xmlns:a16="http://schemas.microsoft.com/office/drawing/2014/main" id="{7AE9C1B4-9C35-E568-175B-BAB8648386C6}"/>
              </a:ext>
            </a:extLst>
          </p:cNvPr>
          <p:cNvPicPr/>
          <p:nvPr/>
        </p:nvPicPr>
        <p:blipFill>
          <a:blip r:embed="rId3" cstate="print"/>
          <a:stretch>
            <a:fillRect/>
          </a:stretch>
        </p:blipFill>
        <p:spPr>
          <a:xfrm>
            <a:off x="892558" y="2167763"/>
            <a:ext cx="7358883" cy="2336225"/>
          </a:xfrm>
          <a:prstGeom prst="rect">
            <a:avLst/>
          </a:prstGeom>
        </p:spPr>
      </p:pic>
      <p:sp>
        <p:nvSpPr>
          <p:cNvPr id="5" name="object 3">
            <a:extLst>
              <a:ext uri="{FF2B5EF4-FFF2-40B4-BE49-F238E27FC236}">
                <a16:creationId xmlns:a16="http://schemas.microsoft.com/office/drawing/2014/main" id="{BA3DB5C0-2798-3AF8-032E-E76F6F7CDFCF}"/>
              </a:ext>
            </a:extLst>
          </p:cNvPr>
          <p:cNvSpPr txBox="1"/>
          <p:nvPr/>
        </p:nvSpPr>
        <p:spPr>
          <a:xfrm>
            <a:off x="525109" y="4611696"/>
            <a:ext cx="1997419" cy="784702"/>
          </a:xfrm>
          <a:prstGeom prst="rect">
            <a:avLst/>
          </a:prstGeom>
        </p:spPr>
        <p:txBody>
          <a:bodyPr vert="horz" wrap="square" lIns="0" tIns="12700" rIns="0" bIns="0" rtlCol="0">
            <a:spAutoFit/>
          </a:bodyPr>
          <a:lstStyle/>
          <a:p>
            <a:pPr marL="12700" marR="5080">
              <a:lnSpc>
                <a:spcPct val="113799"/>
              </a:lnSpc>
              <a:spcBef>
                <a:spcPts val="100"/>
              </a:spcBef>
            </a:pPr>
            <a:r>
              <a:rPr sz="2200" spc="-5" dirty="0">
                <a:latin typeface="+mn-lt"/>
                <a:cs typeface="Arial MT"/>
              </a:rPr>
              <a:t>More </a:t>
            </a:r>
            <a:r>
              <a:rPr sz="2200" spc="-10" dirty="0">
                <a:latin typeface="+mn-lt"/>
                <a:cs typeface="Arial MT"/>
              </a:rPr>
              <a:t>weight </a:t>
            </a:r>
            <a:r>
              <a:rPr lang="en-US" sz="2200" spc="-10" dirty="0">
                <a:latin typeface="+mn-lt"/>
                <a:cs typeface="Arial MT"/>
              </a:rPr>
              <a:t/>
            </a:r>
            <a:br>
              <a:rPr lang="en-US" sz="2200" spc="-10" dirty="0">
                <a:latin typeface="+mn-lt"/>
                <a:cs typeface="Arial MT"/>
              </a:rPr>
            </a:br>
            <a:r>
              <a:rPr sz="2200" dirty="0">
                <a:latin typeface="+mn-lt"/>
                <a:cs typeface="Arial MT"/>
              </a:rPr>
              <a:t>to </a:t>
            </a:r>
            <a:r>
              <a:rPr sz="2200" spc="-430" dirty="0">
                <a:latin typeface="+mn-lt"/>
                <a:cs typeface="Arial MT"/>
              </a:rPr>
              <a:t> </a:t>
            </a:r>
            <a:r>
              <a:rPr sz="2200" spc="-5" dirty="0">
                <a:latin typeface="+mn-lt"/>
                <a:cs typeface="Arial MT"/>
              </a:rPr>
              <a:t>content loss</a:t>
            </a:r>
            <a:endParaRPr sz="2200" dirty="0">
              <a:latin typeface="+mn-lt"/>
              <a:cs typeface="Arial MT"/>
            </a:endParaRPr>
          </a:p>
        </p:txBody>
      </p:sp>
      <p:sp>
        <p:nvSpPr>
          <p:cNvPr id="6" name="object 4">
            <a:extLst>
              <a:ext uri="{FF2B5EF4-FFF2-40B4-BE49-F238E27FC236}">
                <a16:creationId xmlns:a16="http://schemas.microsoft.com/office/drawing/2014/main" id="{2D0C73BB-F481-FD6A-914D-318DBFBD9A14}"/>
              </a:ext>
            </a:extLst>
          </p:cNvPr>
          <p:cNvSpPr txBox="1"/>
          <p:nvPr/>
        </p:nvSpPr>
        <p:spPr>
          <a:xfrm>
            <a:off x="6706713" y="4611696"/>
            <a:ext cx="1830132" cy="752450"/>
          </a:xfrm>
          <a:prstGeom prst="rect">
            <a:avLst/>
          </a:prstGeom>
        </p:spPr>
        <p:txBody>
          <a:bodyPr vert="horz" wrap="square" lIns="0" tIns="12700" rIns="0" bIns="0" rtlCol="0">
            <a:spAutoFit/>
          </a:bodyPr>
          <a:lstStyle/>
          <a:p>
            <a:pPr marL="12700" marR="5080">
              <a:lnSpc>
                <a:spcPct val="113799"/>
              </a:lnSpc>
              <a:spcBef>
                <a:spcPts val="100"/>
              </a:spcBef>
            </a:pPr>
            <a:r>
              <a:rPr sz="2200" spc="-5" dirty="0">
                <a:latin typeface="+mn-lt"/>
                <a:cs typeface="Arial MT"/>
              </a:rPr>
              <a:t>More </a:t>
            </a:r>
            <a:r>
              <a:rPr sz="2200" spc="-10" dirty="0">
                <a:latin typeface="+mn-lt"/>
                <a:cs typeface="Arial MT"/>
              </a:rPr>
              <a:t>weight </a:t>
            </a:r>
            <a:r>
              <a:rPr sz="2200" dirty="0">
                <a:latin typeface="+mn-lt"/>
                <a:cs typeface="Arial MT"/>
              </a:rPr>
              <a:t>to </a:t>
            </a:r>
            <a:r>
              <a:rPr sz="2200" spc="-430" dirty="0">
                <a:latin typeface="+mn-lt"/>
                <a:cs typeface="Arial MT"/>
              </a:rPr>
              <a:t> </a:t>
            </a:r>
            <a:r>
              <a:rPr sz="2200" spc="-5" dirty="0">
                <a:latin typeface="+mn-lt"/>
                <a:cs typeface="Arial MT"/>
              </a:rPr>
              <a:t>style</a:t>
            </a:r>
            <a:r>
              <a:rPr sz="2200" spc="-10" dirty="0">
                <a:latin typeface="+mn-lt"/>
                <a:cs typeface="Arial MT"/>
              </a:rPr>
              <a:t> </a:t>
            </a:r>
            <a:r>
              <a:rPr sz="2200" spc="-5" dirty="0">
                <a:latin typeface="+mn-lt"/>
                <a:cs typeface="Arial MT"/>
              </a:rPr>
              <a:t>loss</a:t>
            </a:r>
            <a:endParaRPr sz="2200" dirty="0">
              <a:latin typeface="+mn-lt"/>
              <a:cs typeface="Arial MT"/>
            </a:endParaRPr>
          </a:p>
        </p:txBody>
      </p:sp>
      <p:sp>
        <p:nvSpPr>
          <p:cNvPr id="7" name="object 5">
            <a:extLst>
              <a:ext uri="{FF2B5EF4-FFF2-40B4-BE49-F238E27FC236}">
                <a16:creationId xmlns:a16="http://schemas.microsoft.com/office/drawing/2014/main" id="{958544AF-D326-61A7-05F0-A73A4E5A5878}"/>
              </a:ext>
            </a:extLst>
          </p:cNvPr>
          <p:cNvSpPr/>
          <p:nvPr/>
        </p:nvSpPr>
        <p:spPr>
          <a:xfrm>
            <a:off x="2437227" y="4857125"/>
            <a:ext cx="3992245" cy="261592"/>
          </a:xfrm>
          <a:custGeom>
            <a:avLst/>
            <a:gdLst/>
            <a:ahLst/>
            <a:cxnLst/>
            <a:rect l="l" t="t" r="r" b="b"/>
            <a:pathLst>
              <a:path w="3992245" h="85725">
                <a:moveTo>
                  <a:pt x="85725" y="0"/>
                </a:moveTo>
                <a:lnTo>
                  <a:pt x="0" y="42862"/>
                </a:lnTo>
                <a:lnTo>
                  <a:pt x="85725" y="85725"/>
                </a:lnTo>
                <a:lnTo>
                  <a:pt x="85725" y="57150"/>
                </a:lnTo>
                <a:lnTo>
                  <a:pt x="71437" y="57150"/>
                </a:lnTo>
                <a:lnTo>
                  <a:pt x="71437" y="28575"/>
                </a:lnTo>
                <a:lnTo>
                  <a:pt x="85725" y="28575"/>
                </a:lnTo>
                <a:lnTo>
                  <a:pt x="85725" y="0"/>
                </a:lnTo>
                <a:close/>
              </a:path>
              <a:path w="3992245" h="85725">
                <a:moveTo>
                  <a:pt x="3906380" y="0"/>
                </a:moveTo>
                <a:lnTo>
                  <a:pt x="3906380" y="85725"/>
                </a:lnTo>
                <a:lnTo>
                  <a:pt x="3963530" y="57150"/>
                </a:lnTo>
                <a:lnTo>
                  <a:pt x="3920680" y="57150"/>
                </a:lnTo>
                <a:lnTo>
                  <a:pt x="3920680" y="28575"/>
                </a:lnTo>
                <a:lnTo>
                  <a:pt x="3963530" y="28575"/>
                </a:lnTo>
                <a:lnTo>
                  <a:pt x="3906380" y="0"/>
                </a:lnTo>
                <a:close/>
              </a:path>
              <a:path w="3992245" h="85725">
                <a:moveTo>
                  <a:pt x="85725" y="28575"/>
                </a:moveTo>
                <a:lnTo>
                  <a:pt x="71437" y="28575"/>
                </a:lnTo>
                <a:lnTo>
                  <a:pt x="71437" y="57150"/>
                </a:lnTo>
                <a:lnTo>
                  <a:pt x="85725" y="57150"/>
                </a:lnTo>
                <a:lnTo>
                  <a:pt x="85725" y="28575"/>
                </a:lnTo>
                <a:close/>
              </a:path>
              <a:path w="3992245" h="85725">
                <a:moveTo>
                  <a:pt x="3906380" y="28575"/>
                </a:moveTo>
                <a:lnTo>
                  <a:pt x="85725" y="28575"/>
                </a:lnTo>
                <a:lnTo>
                  <a:pt x="85725" y="57150"/>
                </a:lnTo>
                <a:lnTo>
                  <a:pt x="3906380" y="57150"/>
                </a:lnTo>
                <a:lnTo>
                  <a:pt x="3906380" y="28575"/>
                </a:lnTo>
                <a:close/>
              </a:path>
              <a:path w="3992245" h="85725">
                <a:moveTo>
                  <a:pt x="3963530" y="28575"/>
                </a:moveTo>
                <a:lnTo>
                  <a:pt x="3920680" y="28575"/>
                </a:lnTo>
                <a:lnTo>
                  <a:pt x="3920680" y="57150"/>
                </a:lnTo>
                <a:lnTo>
                  <a:pt x="3963530" y="57150"/>
                </a:lnTo>
                <a:lnTo>
                  <a:pt x="3992105" y="42862"/>
                </a:lnTo>
                <a:lnTo>
                  <a:pt x="3963530" y="28575"/>
                </a:lnTo>
                <a:close/>
              </a:path>
            </a:pathLst>
          </a:custGeom>
          <a:solidFill>
            <a:srgbClr val="595959"/>
          </a:solidFill>
        </p:spPr>
        <p:txBody>
          <a:bodyPr wrap="square" lIns="0" tIns="0" rIns="0" bIns="0" rtlCol="0"/>
          <a:lstStyle/>
          <a:p>
            <a:endParaRPr>
              <a:latin typeface="+mn-lt"/>
            </a:endParaRPr>
          </a:p>
        </p:txBody>
      </p:sp>
    </p:spTree>
    <p:extLst>
      <p:ext uri="{BB962C8B-B14F-4D97-AF65-F5344CB8AC3E}">
        <p14:creationId xmlns:p14="http://schemas.microsoft.com/office/powerpoint/2010/main" val="2431878409"/>
      </p:ext>
    </p:extLst>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3E7B0-7D4F-877D-1CFB-067E18CC77E1}"/>
              </a:ext>
            </a:extLst>
          </p:cNvPr>
          <p:cNvSpPr>
            <a:spLocks noGrp="1"/>
          </p:cNvSpPr>
          <p:nvPr>
            <p:ph type="title"/>
          </p:nvPr>
        </p:nvSpPr>
        <p:spPr/>
        <p:txBody>
          <a:bodyPr/>
          <a:lstStyle/>
          <a:p>
            <a:r>
              <a:rPr lang="en-US" altLang="zh-CN" sz="2800" dirty="0"/>
              <a:t>Neural</a:t>
            </a:r>
            <a:r>
              <a:rPr lang="en-US" altLang="zh-CN" sz="2800" spc="-25" dirty="0"/>
              <a:t> </a:t>
            </a:r>
            <a:r>
              <a:rPr lang="en-US" altLang="zh-CN" sz="2800" spc="-5" dirty="0"/>
              <a:t>Style</a:t>
            </a:r>
            <a:r>
              <a:rPr lang="en-US" altLang="zh-CN" sz="2800" spc="-25" dirty="0"/>
              <a:t> </a:t>
            </a:r>
            <a:r>
              <a:rPr lang="en-US" altLang="zh-CN" sz="2800" dirty="0"/>
              <a:t>Transfer</a:t>
            </a:r>
            <a:endParaRPr lang="zh-CN" altLang="en-US" dirty="0"/>
          </a:p>
        </p:txBody>
      </p:sp>
      <p:pic>
        <p:nvPicPr>
          <p:cNvPr id="4" name="object 2">
            <a:extLst>
              <a:ext uri="{FF2B5EF4-FFF2-40B4-BE49-F238E27FC236}">
                <a16:creationId xmlns:a16="http://schemas.microsoft.com/office/drawing/2014/main" id="{2F8CFD10-9837-F254-F153-B245642401EA}"/>
              </a:ext>
            </a:extLst>
          </p:cNvPr>
          <p:cNvPicPr/>
          <p:nvPr/>
        </p:nvPicPr>
        <p:blipFill>
          <a:blip r:embed="rId2" cstate="print"/>
          <a:stretch>
            <a:fillRect/>
          </a:stretch>
        </p:blipFill>
        <p:spPr>
          <a:xfrm>
            <a:off x="357158" y="2586943"/>
            <a:ext cx="8102437" cy="2022379"/>
          </a:xfrm>
          <a:prstGeom prst="rect">
            <a:avLst/>
          </a:prstGeom>
        </p:spPr>
      </p:pic>
      <p:sp>
        <p:nvSpPr>
          <p:cNvPr id="5" name="object 6">
            <a:extLst>
              <a:ext uri="{FF2B5EF4-FFF2-40B4-BE49-F238E27FC236}">
                <a16:creationId xmlns:a16="http://schemas.microsoft.com/office/drawing/2014/main" id="{97636EF2-9FBF-0919-8F6F-A758A8F2F722}"/>
              </a:ext>
            </a:extLst>
          </p:cNvPr>
          <p:cNvSpPr txBox="1"/>
          <p:nvPr/>
        </p:nvSpPr>
        <p:spPr>
          <a:xfrm>
            <a:off x="1395873" y="1527866"/>
            <a:ext cx="6352193" cy="689932"/>
          </a:xfrm>
          <a:prstGeom prst="rect">
            <a:avLst/>
          </a:prstGeom>
        </p:spPr>
        <p:txBody>
          <a:bodyPr vert="horz" wrap="square" lIns="0" tIns="12700" rIns="0" bIns="0" rtlCol="0">
            <a:spAutoFit/>
          </a:bodyPr>
          <a:lstStyle/>
          <a:p>
            <a:pPr marL="12700" marR="5080">
              <a:spcBef>
                <a:spcPts val="100"/>
              </a:spcBef>
            </a:pPr>
            <a:r>
              <a:rPr sz="2200" spc="-5" dirty="0">
                <a:latin typeface="+mn-lt"/>
                <a:cs typeface="Arial MT"/>
              </a:rPr>
              <a:t>Resizing</a:t>
            </a:r>
            <a:r>
              <a:rPr sz="2200" dirty="0">
                <a:latin typeface="+mn-lt"/>
                <a:cs typeface="Arial MT"/>
              </a:rPr>
              <a:t> </a:t>
            </a:r>
            <a:r>
              <a:rPr sz="2200" spc="-5" dirty="0">
                <a:latin typeface="+mn-lt"/>
                <a:cs typeface="Arial MT"/>
              </a:rPr>
              <a:t>style</a:t>
            </a:r>
            <a:r>
              <a:rPr sz="2200" dirty="0">
                <a:latin typeface="+mn-lt"/>
                <a:cs typeface="Arial MT"/>
              </a:rPr>
              <a:t> </a:t>
            </a:r>
            <a:r>
              <a:rPr sz="2200" spc="-5" dirty="0">
                <a:latin typeface="+mn-lt"/>
                <a:cs typeface="Arial MT"/>
              </a:rPr>
              <a:t>image</a:t>
            </a:r>
            <a:r>
              <a:rPr sz="2200" dirty="0">
                <a:latin typeface="+mn-lt"/>
                <a:cs typeface="Arial MT"/>
              </a:rPr>
              <a:t> </a:t>
            </a:r>
            <a:r>
              <a:rPr sz="2200" spc="-5" dirty="0">
                <a:latin typeface="+mn-lt"/>
                <a:cs typeface="Arial MT"/>
              </a:rPr>
              <a:t>before</a:t>
            </a:r>
            <a:r>
              <a:rPr sz="2200" dirty="0">
                <a:latin typeface="+mn-lt"/>
                <a:cs typeface="Arial MT"/>
              </a:rPr>
              <a:t> </a:t>
            </a:r>
            <a:r>
              <a:rPr sz="2200" spc="-5" dirty="0">
                <a:latin typeface="+mn-lt"/>
                <a:cs typeface="Arial MT"/>
              </a:rPr>
              <a:t>running</a:t>
            </a:r>
            <a:r>
              <a:rPr sz="2200" dirty="0">
                <a:latin typeface="+mn-lt"/>
                <a:cs typeface="Arial MT"/>
              </a:rPr>
              <a:t> </a:t>
            </a:r>
            <a:r>
              <a:rPr sz="2200" spc="-5" dirty="0">
                <a:latin typeface="+mn-lt"/>
                <a:cs typeface="Arial MT"/>
              </a:rPr>
              <a:t>style</a:t>
            </a:r>
            <a:r>
              <a:rPr sz="2200" dirty="0">
                <a:latin typeface="+mn-lt"/>
                <a:cs typeface="Arial MT"/>
              </a:rPr>
              <a:t> </a:t>
            </a:r>
            <a:r>
              <a:rPr sz="2200" spc="-5" dirty="0">
                <a:latin typeface="+mn-lt"/>
                <a:cs typeface="Arial MT"/>
              </a:rPr>
              <a:t>transfer </a:t>
            </a:r>
            <a:r>
              <a:rPr sz="2200" spc="-425" dirty="0">
                <a:latin typeface="+mn-lt"/>
                <a:cs typeface="Arial MT"/>
              </a:rPr>
              <a:t> </a:t>
            </a:r>
            <a:r>
              <a:rPr sz="2200" spc="-5" dirty="0">
                <a:latin typeface="+mn-lt"/>
                <a:cs typeface="Arial MT"/>
              </a:rPr>
              <a:t>algorithm</a:t>
            </a:r>
            <a:r>
              <a:rPr sz="2200" spc="10" dirty="0">
                <a:latin typeface="+mn-lt"/>
                <a:cs typeface="Arial MT"/>
              </a:rPr>
              <a:t> </a:t>
            </a:r>
            <a:r>
              <a:rPr sz="2200" spc="-5" dirty="0">
                <a:latin typeface="+mn-lt"/>
                <a:cs typeface="Arial MT"/>
              </a:rPr>
              <a:t>can</a:t>
            </a:r>
            <a:r>
              <a:rPr sz="2200" spc="5" dirty="0">
                <a:latin typeface="+mn-lt"/>
                <a:cs typeface="Arial MT"/>
              </a:rPr>
              <a:t> </a:t>
            </a:r>
            <a:r>
              <a:rPr sz="2200" spc="-5" dirty="0">
                <a:latin typeface="+mn-lt"/>
                <a:cs typeface="Arial MT"/>
              </a:rPr>
              <a:t>transfer</a:t>
            </a:r>
            <a:r>
              <a:rPr sz="2200" spc="15" dirty="0">
                <a:latin typeface="+mn-lt"/>
                <a:cs typeface="Arial MT"/>
              </a:rPr>
              <a:t> </a:t>
            </a:r>
            <a:r>
              <a:rPr sz="2200" spc="-5" dirty="0">
                <a:latin typeface="+mn-lt"/>
                <a:cs typeface="Arial MT"/>
              </a:rPr>
              <a:t>different</a:t>
            </a:r>
            <a:r>
              <a:rPr sz="2200" spc="15" dirty="0">
                <a:latin typeface="+mn-lt"/>
                <a:cs typeface="Arial MT"/>
              </a:rPr>
              <a:t> </a:t>
            </a:r>
            <a:r>
              <a:rPr sz="2200" spc="-5" dirty="0">
                <a:latin typeface="+mn-lt"/>
                <a:cs typeface="Arial MT"/>
              </a:rPr>
              <a:t>types</a:t>
            </a:r>
            <a:r>
              <a:rPr sz="2200" spc="10" dirty="0">
                <a:latin typeface="+mn-lt"/>
                <a:cs typeface="Arial MT"/>
              </a:rPr>
              <a:t> </a:t>
            </a:r>
            <a:r>
              <a:rPr sz="2200" spc="-5" dirty="0">
                <a:latin typeface="+mn-lt"/>
                <a:cs typeface="Arial MT"/>
              </a:rPr>
              <a:t>of</a:t>
            </a:r>
            <a:r>
              <a:rPr sz="2200" spc="10" dirty="0">
                <a:latin typeface="+mn-lt"/>
                <a:cs typeface="Arial MT"/>
              </a:rPr>
              <a:t> </a:t>
            </a:r>
            <a:r>
              <a:rPr sz="2200" spc="-5" dirty="0">
                <a:latin typeface="+mn-lt"/>
                <a:cs typeface="Arial MT"/>
              </a:rPr>
              <a:t>features</a:t>
            </a:r>
            <a:endParaRPr sz="2200" dirty="0">
              <a:latin typeface="+mn-lt"/>
              <a:cs typeface="Arial MT"/>
            </a:endParaRPr>
          </a:p>
        </p:txBody>
      </p:sp>
      <p:sp>
        <p:nvSpPr>
          <p:cNvPr id="6" name="object 5">
            <a:extLst>
              <a:ext uri="{FF2B5EF4-FFF2-40B4-BE49-F238E27FC236}">
                <a16:creationId xmlns:a16="http://schemas.microsoft.com/office/drawing/2014/main" id="{C24624C3-8199-9115-94CC-935D2BAD3258}"/>
              </a:ext>
            </a:extLst>
          </p:cNvPr>
          <p:cNvSpPr txBox="1"/>
          <p:nvPr/>
        </p:nvSpPr>
        <p:spPr>
          <a:xfrm>
            <a:off x="-470250" y="4875831"/>
            <a:ext cx="3732245" cy="784702"/>
          </a:xfrm>
          <a:prstGeom prst="rect">
            <a:avLst/>
          </a:prstGeom>
        </p:spPr>
        <p:txBody>
          <a:bodyPr vert="horz" wrap="square" lIns="0" tIns="12700" rIns="0" bIns="0" rtlCol="0">
            <a:spAutoFit/>
          </a:bodyPr>
          <a:lstStyle/>
          <a:p>
            <a:pPr marL="1187450" marR="1080135">
              <a:lnSpc>
                <a:spcPct val="113700"/>
              </a:lnSpc>
              <a:spcBef>
                <a:spcPts val="100"/>
              </a:spcBef>
            </a:pPr>
            <a:r>
              <a:rPr sz="2200" spc="-5" dirty="0">
                <a:latin typeface="+mn-lt"/>
                <a:cs typeface="Arial MT"/>
              </a:rPr>
              <a:t>Larger</a:t>
            </a:r>
            <a:r>
              <a:rPr sz="2200" spc="-55" dirty="0">
                <a:latin typeface="+mn-lt"/>
                <a:cs typeface="Arial MT"/>
              </a:rPr>
              <a:t> </a:t>
            </a:r>
            <a:r>
              <a:rPr sz="2200" spc="-5" dirty="0">
                <a:latin typeface="+mn-lt"/>
                <a:cs typeface="Arial MT"/>
              </a:rPr>
              <a:t>style </a:t>
            </a:r>
            <a:r>
              <a:rPr sz="2200" spc="-430" dirty="0">
                <a:latin typeface="+mn-lt"/>
                <a:cs typeface="Arial MT"/>
              </a:rPr>
              <a:t> </a:t>
            </a:r>
            <a:r>
              <a:rPr sz="2200" spc="-5" dirty="0">
                <a:latin typeface="+mn-lt"/>
                <a:cs typeface="Arial MT"/>
              </a:rPr>
              <a:t>image</a:t>
            </a:r>
            <a:endParaRPr sz="2200" dirty="0">
              <a:latin typeface="+mn-lt"/>
              <a:cs typeface="Arial MT"/>
            </a:endParaRPr>
          </a:p>
        </p:txBody>
      </p:sp>
      <p:sp>
        <p:nvSpPr>
          <p:cNvPr id="8" name="文本框 7">
            <a:extLst>
              <a:ext uri="{FF2B5EF4-FFF2-40B4-BE49-F238E27FC236}">
                <a16:creationId xmlns:a16="http://schemas.microsoft.com/office/drawing/2014/main" id="{2B988FE2-E584-CE0B-AA9E-88F773634465}"/>
              </a:ext>
            </a:extLst>
          </p:cNvPr>
          <p:cNvSpPr txBox="1"/>
          <p:nvPr/>
        </p:nvSpPr>
        <p:spPr>
          <a:xfrm>
            <a:off x="438538" y="6169738"/>
            <a:ext cx="4572000" cy="350737"/>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err="1"/>
              <a:t>Gatys</a:t>
            </a:r>
            <a:r>
              <a:rPr lang="en-US" altLang="zh-CN" dirty="0"/>
              <a:t>, Ecker, and </a:t>
            </a:r>
            <a:r>
              <a:rPr lang="en-US" altLang="zh-CN" dirty="0" err="1"/>
              <a:t>Bethge</a:t>
            </a:r>
            <a:r>
              <a:rPr lang="en-US" altLang="zh-CN" dirty="0"/>
              <a:t>, “Image style transfer using convolutional neural networks”, CVPR 2016  Figure copyright Justin Johnson, 2015.</a:t>
            </a:r>
          </a:p>
        </p:txBody>
      </p:sp>
      <p:sp>
        <p:nvSpPr>
          <p:cNvPr id="9" name="object 3">
            <a:extLst>
              <a:ext uri="{FF2B5EF4-FFF2-40B4-BE49-F238E27FC236}">
                <a16:creationId xmlns:a16="http://schemas.microsoft.com/office/drawing/2014/main" id="{2A0DCF0C-B183-A729-A4D1-2B429B6032E8}"/>
              </a:ext>
            </a:extLst>
          </p:cNvPr>
          <p:cNvSpPr txBox="1"/>
          <p:nvPr/>
        </p:nvSpPr>
        <p:spPr>
          <a:xfrm>
            <a:off x="6940762" y="4875831"/>
            <a:ext cx="1614608" cy="784702"/>
          </a:xfrm>
          <a:prstGeom prst="rect">
            <a:avLst/>
          </a:prstGeom>
        </p:spPr>
        <p:txBody>
          <a:bodyPr vert="horz" wrap="square" lIns="0" tIns="12700" rIns="0" bIns="0" rtlCol="0">
            <a:spAutoFit/>
          </a:bodyPr>
          <a:lstStyle/>
          <a:p>
            <a:pPr marL="12700" marR="5080">
              <a:lnSpc>
                <a:spcPct val="113700"/>
              </a:lnSpc>
              <a:spcBef>
                <a:spcPts val="100"/>
              </a:spcBef>
            </a:pPr>
            <a:r>
              <a:rPr sz="2200" spc="-5" dirty="0">
                <a:latin typeface="+mn-lt"/>
                <a:cs typeface="Arial MT"/>
              </a:rPr>
              <a:t>Smaller</a:t>
            </a:r>
            <a:r>
              <a:rPr sz="2200" spc="-65" dirty="0">
                <a:latin typeface="+mn-lt"/>
                <a:cs typeface="Arial MT"/>
              </a:rPr>
              <a:t> </a:t>
            </a:r>
            <a:r>
              <a:rPr sz="2200" spc="-5" dirty="0">
                <a:latin typeface="+mn-lt"/>
                <a:cs typeface="Arial MT"/>
              </a:rPr>
              <a:t>style </a:t>
            </a:r>
            <a:r>
              <a:rPr sz="2200" spc="-430" dirty="0">
                <a:latin typeface="+mn-lt"/>
                <a:cs typeface="Arial MT"/>
              </a:rPr>
              <a:t> </a:t>
            </a:r>
            <a:r>
              <a:rPr sz="2200" spc="-5" dirty="0">
                <a:latin typeface="+mn-lt"/>
                <a:cs typeface="Arial MT"/>
              </a:rPr>
              <a:t>image</a:t>
            </a:r>
            <a:endParaRPr sz="2200" dirty="0">
              <a:latin typeface="+mn-lt"/>
              <a:cs typeface="Arial MT"/>
            </a:endParaRPr>
          </a:p>
        </p:txBody>
      </p:sp>
      <p:sp>
        <p:nvSpPr>
          <p:cNvPr id="11" name="object 5">
            <a:extLst>
              <a:ext uri="{FF2B5EF4-FFF2-40B4-BE49-F238E27FC236}">
                <a16:creationId xmlns:a16="http://schemas.microsoft.com/office/drawing/2014/main" id="{6BEE950F-50C0-E0C6-4D8A-232E208F463C}"/>
              </a:ext>
            </a:extLst>
          </p:cNvPr>
          <p:cNvSpPr/>
          <p:nvPr/>
        </p:nvSpPr>
        <p:spPr>
          <a:xfrm>
            <a:off x="2502542" y="5150779"/>
            <a:ext cx="3992245" cy="261592"/>
          </a:xfrm>
          <a:custGeom>
            <a:avLst/>
            <a:gdLst/>
            <a:ahLst/>
            <a:cxnLst/>
            <a:rect l="l" t="t" r="r" b="b"/>
            <a:pathLst>
              <a:path w="3992245" h="85725">
                <a:moveTo>
                  <a:pt x="85725" y="0"/>
                </a:moveTo>
                <a:lnTo>
                  <a:pt x="0" y="42862"/>
                </a:lnTo>
                <a:lnTo>
                  <a:pt x="85725" y="85725"/>
                </a:lnTo>
                <a:lnTo>
                  <a:pt x="85725" y="57150"/>
                </a:lnTo>
                <a:lnTo>
                  <a:pt x="71437" y="57150"/>
                </a:lnTo>
                <a:lnTo>
                  <a:pt x="71437" y="28575"/>
                </a:lnTo>
                <a:lnTo>
                  <a:pt x="85725" y="28575"/>
                </a:lnTo>
                <a:lnTo>
                  <a:pt x="85725" y="0"/>
                </a:lnTo>
                <a:close/>
              </a:path>
              <a:path w="3992245" h="85725">
                <a:moveTo>
                  <a:pt x="3906380" y="0"/>
                </a:moveTo>
                <a:lnTo>
                  <a:pt x="3906380" y="85725"/>
                </a:lnTo>
                <a:lnTo>
                  <a:pt x="3963530" y="57150"/>
                </a:lnTo>
                <a:lnTo>
                  <a:pt x="3920680" y="57150"/>
                </a:lnTo>
                <a:lnTo>
                  <a:pt x="3920680" y="28575"/>
                </a:lnTo>
                <a:lnTo>
                  <a:pt x="3963530" y="28575"/>
                </a:lnTo>
                <a:lnTo>
                  <a:pt x="3906380" y="0"/>
                </a:lnTo>
                <a:close/>
              </a:path>
              <a:path w="3992245" h="85725">
                <a:moveTo>
                  <a:pt x="85725" y="28575"/>
                </a:moveTo>
                <a:lnTo>
                  <a:pt x="71437" y="28575"/>
                </a:lnTo>
                <a:lnTo>
                  <a:pt x="71437" y="57150"/>
                </a:lnTo>
                <a:lnTo>
                  <a:pt x="85725" y="57150"/>
                </a:lnTo>
                <a:lnTo>
                  <a:pt x="85725" y="28575"/>
                </a:lnTo>
                <a:close/>
              </a:path>
              <a:path w="3992245" h="85725">
                <a:moveTo>
                  <a:pt x="3906380" y="28575"/>
                </a:moveTo>
                <a:lnTo>
                  <a:pt x="85725" y="28575"/>
                </a:lnTo>
                <a:lnTo>
                  <a:pt x="85725" y="57150"/>
                </a:lnTo>
                <a:lnTo>
                  <a:pt x="3906380" y="57150"/>
                </a:lnTo>
                <a:lnTo>
                  <a:pt x="3906380" y="28575"/>
                </a:lnTo>
                <a:close/>
              </a:path>
              <a:path w="3992245" h="85725">
                <a:moveTo>
                  <a:pt x="3963530" y="28575"/>
                </a:moveTo>
                <a:lnTo>
                  <a:pt x="3920680" y="28575"/>
                </a:lnTo>
                <a:lnTo>
                  <a:pt x="3920680" y="57150"/>
                </a:lnTo>
                <a:lnTo>
                  <a:pt x="3963530" y="57150"/>
                </a:lnTo>
                <a:lnTo>
                  <a:pt x="3992105" y="42862"/>
                </a:lnTo>
                <a:lnTo>
                  <a:pt x="3963530" y="28575"/>
                </a:lnTo>
                <a:close/>
              </a:path>
            </a:pathLst>
          </a:custGeom>
          <a:solidFill>
            <a:srgbClr val="595959"/>
          </a:solidFill>
        </p:spPr>
        <p:txBody>
          <a:bodyPr wrap="square" lIns="0" tIns="0" rIns="0" bIns="0" rtlCol="0"/>
          <a:lstStyle/>
          <a:p>
            <a:endParaRPr>
              <a:latin typeface="+mn-lt"/>
            </a:endParaRPr>
          </a:p>
        </p:txBody>
      </p:sp>
    </p:spTree>
    <p:extLst>
      <p:ext uri="{BB962C8B-B14F-4D97-AF65-F5344CB8AC3E}">
        <p14:creationId xmlns:p14="http://schemas.microsoft.com/office/powerpoint/2010/main" val="1571256904"/>
      </p:ext>
    </p:extLst>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80238-2C6D-4E97-E974-AB4D9A16B3FF}"/>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Neural Style Transfer: Multiple Style Images</a:t>
            </a:r>
            <a:endParaRPr lang="zh-CN" altLang="en-US" dirty="0">
              <a:cs typeface="Arial" panose="020B0604020202020204" pitchFamily="34" charset="0"/>
            </a:endParaRPr>
          </a:p>
        </p:txBody>
      </p:sp>
      <p:sp>
        <p:nvSpPr>
          <p:cNvPr id="4" name="object 3">
            <a:extLst>
              <a:ext uri="{FF2B5EF4-FFF2-40B4-BE49-F238E27FC236}">
                <a16:creationId xmlns:a16="http://schemas.microsoft.com/office/drawing/2014/main" id="{54F0318D-7059-58F8-21E1-3FF523BF2E94}"/>
              </a:ext>
            </a:extLst>
          </p:cNvPr>
          <p:cNvSpPr txBox="1"/>
          <p:nvPr/>
        </p:nvSpPr>
        <p:spPr>
          <a:xfrm>
            <a:off x="948571" y="1173987"/>
            <a:ext cx="7066280" cy="689932"/>
          </a:xfrm>
          <a:prstGeom prst="rect">
            <a:avLst/>
          </a:prstGeom>
        </p:spPr>
        <p:txBody>
          <a:bodyPr vert="horz" wrap="square" lIns="0" tIns="12700" rIns="0" bIns="0" rtlCol="0">
            <a:spAutoFit/>
          </a:bodyPr>
          <a:lstStyle/>
          <a:p>
            <a:pPr marL="12700">
              <a:lnSpc>
                <a:spcPct val="100000"/>
              </a:lnSpc>
              <a:spcBef>
                <a:spcPts val="100"/>
              </a:spcBef>
            </a:pPr>
            <a:r>
              <a:rPr sz="2200" spc="-5" dirty="0">
                <a:latin typeface="+mn-lt"/>
                <a:cs typeface="Arial MT"/>
              </a:rPr>
              <a:t>Mix</a:t>
            </a:r>
            <a:r>
              <a:rPr sz="2200" spc="5" dirty="0">
                <a:latin typeface="+mn-lt"/>
                <a:cs typeface="Arial MT"/>
              </a:rPr>
              <a:t> </a:t>
            </a:r>
            <a:r>
              <a:rPr sz="2200" spc="-5" dirty="0">
                <a:latin typeface="+mn-lt"/>
                <a:cs typeface="Arial MT"/>
              </a:rPr>
              <a:t>style</a:t>
            </a:r>
            <a:r>
              <a:rPr sz="2200" dirty="0">
                <a:latin typeface="+mn-lt"/>
                <a:cs typeface="Arial MT"/>
              </a:rPr>
              <a:t> from</a:t>
            </a:r>
            <a:r>
              <a:rPr sz="2200" spc="10" dirty="0">
                <a:latin typeface="+mn-lt"/>
                <a:cs typeface="Arial MT"/>
              </a:rPr>
              <a:t> </a:t>
            </a:r>
            <a:r>
              <a:rPr sz="2200" spc="-5" dirty="0">
                <a:latin typeface="+mn-lt"/>
                <a:cs typeface="Arial MT"/>
              </a:rPr>
              <a:t>multiple</a:t>
            </a:r>
            <a:r>
              <a:rPr sz="2200" dirty="0">
                <a:latin typeface="+mn-lt"/>
                <a:cs typeface="Arial MT"/>
              </a:rPr>
              <a:t> </a:t>
            </a:r>
            <a:r>
              <a:rPr sz="2200" spc="-5" dirty="0">
                <a:latin typeface="+mn-lt"/>
                <a:cs typeface="Arial MT"/>
              </a:rPr>
              <a:t>images</a:t>
            </a:r>
            <a:r>
              <a:rPr sz="2200" spc="5" dirty="0">
                <a:latin typeface="+mn-lt"/>
                <a:cs typeface="Arial MT"/>
              </a:rPr>
              <a:t> </a:t>
            </a:r>
            <a:r>
              <a:rPr sz="2200" spc="-5" dirty="0">
                <a:latin typeface="+mn-lt"/>
                <a:cs typeface="Arial MT"/>
              </a:rPr>
              <a:t>by</a:t>
            </a:r>
            <a:r>
              <a:rPr sz="2200" spc="5" dirty="0">
                <a:latin typeface="+mn-lt"/>
                <a:cs typeface="Arial MT"/>
              </a:rPr>
              <a:t> </a:t>
            </a:r>
            <a:r>
              <a:rPr sz="2200" spc="-5" dirty="0">
                <a:latin typeface="+mn-lt"/>
                <a:cs typeface="Arial MT"/>
              </a:rPr>
              <a:t>taking</a:t>
            </a:r>
            <a:r>
              <a:rPr sz="2200" dirty="0">
                <a:latin typeface="+mn-lt"/>
                <a:cs typeface="Arial MT"/>
              </a:rPr>
              <a:t> a </a:t>
            </a:r>
            <a:r>
              <a:rPr sz="2200" spc="-5" dirty="0">
                <a:latin typeface="+mn-lt"/>
                <a:cs typeface="Arial MT"/>
              </a:rPr>
              <a:t>weighted</a:t>
            </a:r>
            <a:r>
              <a:rPr sz="2200" dirty="0">
                <a:latin typeface="+mn-lt"/>
                <a:cs typeface="Arial MT"/>
              </a:rPr>
              <a:t> </a:t>
            </a:r>
            <a:r>
              <a:rPr sz="2200" spc="-5" dirty="0">
                <a:latin typeface="+mn-lt"/>
                <a:cs typeface="Arial MT"/>
              </a:rPr>
              <a:t>average</a:t>
            </a:r>
            <a:r>
              <a:rPr sz="2200" dirty="0">
                <a:latin typeface="+mn-lt"/>
                <a:cs typeface="Arial MT"/>
              </a:rPr>
              <a:t> </a:t>
            </a:r>
            <a:r>
              <a:rPr sz="2200" spc="-5" dirty="0">
                <a:latin typeface="+mn-lt"/>
                <a:cs typeface="Arial MT"/>
              </a:rPr>
              <a:t>of</a:t>
            </a:r>
            <a:r>
              <a:rPr sz="2200" spc="10" dirty="0">
                <a:latin typeface="+mn-lt"/>
                <a:cs typeface="Arial MT"/>
              </a:rPr>
              <a:t> </a:t>
            </a:r>
            <a:r>
              <a:rPr sz="2200" dirty="0">
                <a:latin typeface="+mn-lt"/>
                <a:cs typeface="Arial MT"/>
              </a:rPr>
              <a:t>Gram</a:t>
            </a:r>
            <a:r>
              <a:rPr sz="2200" spc="10" dirty="0">
                <a:latin typeface="+mn-lt"/>
                <a:cs typeface="Arial MT"/>
              </a:rPr>
              <a:t> </a:t>
            </a:r>
            <a:r>
              <a:rPr sz="2200" spc="-5" dirty="0">
                <a:latin typeface="+mn-lt"/>
                <a:cs typeface="Arial MT"/>
              </a:rPr>
              <a:t>matrices</a:t>
            </a:r>
            <a:endParaRPr sz="2200" dirty="0">
              <a:latin typeface="+mn-lt"/>
              <a:cs typeface="Arial MT"/>
            </a:endParaRPr>
          </a:p>
        </p:txBody>
      </p:sp>
      <p:pic>
        <p:nvPicPr>
          <p:cNvPr id="5" name="object 4">
            <a:extLst>
              <a:ext uri="{FF2B5EF4-FFF2-40B4-BE49-F238E27FC236}">
                <a16:creationId xmlns:a16="http://schemas.microsoft.com/office/drawing/2014/main" id="{794FE92B-31F6-C1EA-8442-C879614674D0}"/>
              </a:ext>
            </a:extLst>
          </p:cNvPr>
          <p:cNvPicPr/>
          <p:nvPr/>
        </p:nvPicPr>
        <p:blipFill>
          <a:blip r:embed="rId2" cstate="print"/>
          <a:stretch>
            <a:fillRect/>
          </a:stretch>
        </p:blipFill>
        <p:spPr>
          <a:xfrm>
            <a:off x="2795804" y="2999758"/>
            <a:ext cx="4024955" cy="3145858"/>
          </a:xfrm>
          <a:prstGeom prst="rect">
            <a:avLst/>
          </a:prstGeom>
        </p:spPr>
      </p:pic>
      <p:pic>
        <p:nvPicPr>
          <p:cNvPr id="6" name="object 5">
            <a:extLst>
              <a:ext uri="{FF2B5EF4-FFF2-40B4-BE49-F238E27FC236}">
                <a16:creationId xmlns:a16="http://schemas.microsoft.com/office/drawing/2014/main" id="{F4547C55-3AF6-FA27-C790-11FB658E58F5}"/>
              </a:ext>
            </a:extLst>
          </p:cNvPr>
          <p:cNvPicPr/>
          <p:nvPr/>
        </p:nvPicPr>
        <p:blipFill>
          <a:blip r:embed="rId3" cstate="print"/>
          <a:stretch>
            <a:fillRect/>
          </a:stretch>
        </p:blipFill>
        <p:spPr>
          <a:xfrm>
            <a:off x="3234717" y="2096680"/>
            <a:ext cx="1242359" cy="777383"/>
          </a:xfrm>
          <a:prstGeom prst="rect">
            <a:avLst/>
          </a:prstGeom>
        </p:spPr>
      </p:pic>
      <p:pic>
        <p:nvPicPr>
          <p:cNvPr id="7" name="object 6">
            <a:extLst>
              <a:ext uri="{FF2B5EF4-FFF2-40B4-BE49-F238E27FC236}">
                <a16:creationId xmlns:a16="http://schemas.microsoft.com/office/drawing/2014/main" id="{C67E997A-33A7-BFE7-D2EB-B684A14A9CA3}"/>
              </a:ext>
            </a:extLst>
          </p:cNvPr>
          <p:cNvPicPr/>
          <p:nvPr/>
        </p:nvPicPr>
        <p:blipFill>
          <a:blip r:embed="rId4" cstate="print"/>
          <a:stretch>
            <a:fillRect/>
          </a:stretch>
        </p:blipFill>
        <p:spPr>
          <a:xfrm>
            <a:off x="5168639" y="2096680"/>
            <a:ext cx="1169707" cy="777383"/>
          </a:xfrm>
          <a:prstGeom prst="rect">
            <a:avLst/>
          </a:prstGeom>
        </p:spPr>
      </p:pic>
      <p:pic>
        <p:nvPicPr>
          <p:cNvPr id="8" name="object 7">
            <a:extLst>
              <a:ext uri="{FF2B5EF4-FFF2-40B4-BE49-F238E27FC236}">
                <a16:creationId xmlns:a16="http://schemas.microsoft.com/office/drawing/2014/main" id="{FDBF617C-EF74-5215-84B1-1ACEA19BF12B}"/>
              </a:ext>
            </a:extLst>
          </p:cNvPr>
          <p:cNvPicPr/>
          <p:nvPr/>
        </p:nvPicPr>
        <p:blipFill>
          <a:blip r:embed="rId5" cstate="print"/>
          <a:stretch>
            <a:fillRect/>
          </a:stretch>
        </p:blipFill>
        <p:spPr>
          <a:xfrm>
            <a:off x="1558767" y="4819477"/>
            <a:ext cx="926321" cy="1198768"/>
          </a:xfrm>
          <a:prstGeom prst="rect">
            <a:avLst/>
          </a:prstGeom>
        </p:spPr>
      </p:pic>
      <p:pic>
        <p:nvPicPr>
          <p:cNvPr id="9" name="object 8">
            <a:extLst>
              <a:ext uri="{FF2B5EF4-FFF2-40B4-BE49-F238E27FC236}">
                <a16:creationId xmlns:a16="http://schemas.microsoft.com/office/drawing/2014/main" id="{16940EA6-A457-4A74-7450-5AA46848C406}"/>
              </a:ext>
            </a:extLst>
          </p:cNvPr>
          <p:cNvPicPr/>
          <p:nvPr/>
        </p:nvPicPr>
        <p:blipFill>
          <a:blip r:embed="rId6" cstate="print"/>
          <a:stretch>
            <a:fillRect/>
          </a:stretch>
        </p:blipFill>
        <p:spPr>
          <a:xfrm>
            <a:off x="1617145" y="3238603"/>
            <a:ext cx="886362" cy="1129747"/>
          </a:xfrm>
          <a:prstGeom prst="rect">
            <a:avLst/>
          </a:prstGeom>
        </p:spPr>
      </p:pic>
      <p:sp>
        <p:nvSpPr>
          <p:cNvPr id="10" name="object 9">
            <a:extLst>
              <a:ext uri="{FF2B5EF4-FFF2-40B4-BE49-F238E27FC236}">
                <a16:creationId xmlns:a16="http://schemas.microsoft.com/office/drawing/2014/main" id="{FD1029E2-428A-A112-23A7-31145C0C16D1}"/>
              </a:ext>
            </a:extLst>
          </p:cNvPr>
          <p:cNvSpPr txBox="1"/>
          <p:nvPr/>
        </p:nvSpPr>
        <p:spPr>
          <a:xfrm>
            <a:off x="391228" y="6271311"/>
            <a:ext cx="4777411" cy="351378"/>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Gatys, Ecker, and Bethge, “Image style transfer using convolutional neural networks”, CVPR 2016  Figure copyright Justin Johnson, 2015.</a:t>
            </a:r>
          </a:p>
        </p:txBody>
      </p:sp>
    </p:spTree>
    <p:extLst>
      <p:ext uri="{BB962C8B-B14F-4D97-AF65-F5344CB8AC3E}">
        <p14:creationId xmlns:p14="http://schemas.microsoft.com/office/powerpoint/2010/main" val="3722407023"/>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C2D81-D020-6C76-A6F6-45A990869D38}"/>
              </a:ext>
            </a:extLst>
          </p:cNvPr>
          <p:cNvSpPr>
            <a:spLocks noGrp="1"/>
          </p:cNvSpPr>
          <p:nvPr>
            <p:ph type="title"/>
          </p:nvPr>
        </p:nvSpPr>
        <p:spPr/>
        <p:txBody>
          <a:bodyPr/>
          <a:lstStyle/>
          <a:p>
            <a:r>
              <a:rPr lang="en-US" altLang="zh-CN" sz="2800" spc="-5" dirty="0"/>
              <a:t>Choosing</a:t>
            </a:r>
            <a:r>
              <a:rPr lang="en-US" altLang="zh-CN" sz="2800" spc="-85" dirty="0"/>
              <a:t> </a:t>
            </a:r>
            <a:r>
              <a:rPr lang="en-US" altLang="zh-CN" sz="2800" spc="-5" dirty="0"/>
              <a:t>Hyperparameters</a:t>
            </a:r>
            <a:endParaRPr lang="zh-CN" altLang="en-US" dirty="0"/>
          </a:p>
        </p:txBody>
      </p:sp>
      <p:sp>
        <p:nvSpPr>
          <p:cNvPr id="7" name="文本框 6">
            <a:extLst>
              <a:ext uri="{FF2B5EF4-FFF2-40B4-BE49-F238E27FC236}">
                <a16:creationId xmlns:a16="http://schemas.microsoft.com/office/drawing/2014/main" id="{AE8B5CFE-DB2E-8B32-926E-98E8E061FFCE}"/>
              </a:ext>
            </a:extLst>
          </p:cNvPr>
          <p:cNvSpPr txBox="1"/>
          <p:nvPr/>
        </p:nvSpPr>
        <p:spPr>
          <a:xfrm>
            <a:off x="1257300" y="1979544"/>
            <a:ext cx="6789420" cy="3173176"/>
          </a:xfrm>
          <a:prstGeom prst="rect">
            <a:avLst/>
          </a:prstGeom>
          <a:noFill/>
        </p:spPr>
        <p:txBody>
          <a:bodyPr wrap="square">
            <a:spAutoFit/>
          </a:bodyPr>
          <a:lstStyle/>
          <a:p>
            <a:pPr marL="12700" algn="just">
              <a:lnSpc>
                <a:spcPct val="130000"/>
              </a:lnSpc>
              <a:spcBef>
                <a:spcPts val="100"/>
              </a:spcBef>
            </a:pPr>
            <a:r>
              <a:rPr lang="en-US" altLang="zh-CN" sz="2200" b="1" spc="-5" dirty="0">
                <a:cs typeface="Arial" panose="020B0604020202020204" pitchFamily="34" charset="0"/>
              </a:rPr>
              <a:t>Step</a:t>
            </a:r>
            <a:r>
              <a:rPr lang="en-US" altLang="zh-CN" sz="2200" b="1" spc="-25" dirty="0">
                <a:cs typeface="Arial" panose="020B0604020202020204" pitchFamily="34" charset="0"/>
              </a:rPr>
              <a:t> </a:t>
            </a:r>
            <a:r>
              <a:rPr lang="en-US" altLang="zh-CN" sz="2200" b="1" dirty="0">
                <a:cs typeface="Arial" panose="020B0604020202020204" pitchFamily="34" charset="0"/>
              </a:rPr>
              <a:t>1</a:t>
            </a:r>
            <a:r>
              <a:rPr lang="en-US" altLang="zh-CN" sz="2200" dirty="0">
                <a:cs typeface="Arial" panose="020B0604020202020204" pitchFamily="34" charset="0"/>
              </a:rPr>
              <a:t>:</a:t>
            </a:r>
            <a:r>
              <a:rPr lang="en-US" altLang="zh-CN" sz="2200" spc="-20" dirty="0">
                <a:cs typeface="Arial" panose="020B0604020202020204" pitchFamily="34" charset="0"/>
              </a:rPr>
              <a:t> </a:t>
            </a:r>
            <a:r>
              <a:rPr lang="en-US" altLang="zh-CN" sz="2200" dirty="0">
                <a:cs typeface="Arial" panose="020B0604020202020204" pitchFamily="34" charset="0"/>
              </a:rPr>
              <a:t>Check</a:t>
            </a:r>
            <a:r>
              <a:rPr lang="en-US" altLang="zh-CN" sz="2200" spc="-15" dirty="0">
                <a:cs typeface="Arial" panose="020B0604020202020204" pitchFamily="34" charset="0"/>
              </a:rPr>
              <a:t> </a:t>
            </a:r>
            <a:r>
              <a:rPr lang="en-US" altLang="zh-CN" sz="2200" spc="-5" dirty="0">
                <a:cs typeface="Arial" panose="020B0604020202020204" pitchFamily="34" charset="0"/>
              </a:rPr>
              <a:t>initial</a:t>
            </a:r>
            <a:r>
              <a:rPr lang="en-US" altLang="zh-CN" sz="2200" spc="-10" dirty="0">
                <a:cs typeface="Arial" panose="020B0604020202020204" pitchFamily="34" charset="0"/>
              </a:rPr>
              <a:t> </a:t>
            </a:r>
            <a:r>
              <a:rPr lang="en-US" altLang="zh-CN" sz="2200" dirty="0">
                <a:cs typeface="Arial" panose="020B0604020202020204" pitchFamily="34" charset="0"/>
              </a:rPr>
              <a:t>loss</a:t>
            </a:r>
          </a:p>
          <a:p>
            <a:pPr marL="12700" algn="just">
              <a:lnSpc>
                <a:spcPct val="130000"/>
              </a:lnSpc>
            </a:pPr>
            <a:r>
              <a:rPr lang="en-US" altLang="zh-CN" sz="2200" b="1" spc="-5" dirty="0">
                <a:cs typeface="Arial" panose="020B0604020202020204" pitchFamily="34" charset="0"/>
              </a:rPr>
              <a:t>Step</a:t>
            </a:r>
            <a:r>
              <a:rPr lang="en-US" altLang="zh-CN" sz="2200" b="1" spc="-20" dirty="0">
                <a:cs typeface="Arial" panose="020B0604020202020204" pitchFamily="34" charset="0"/>
              </a:rPr>
              <a:t> </a:t>
            </a:r>
            <a:r>
              <a:rPr lang="en-US" altLang="zh-CN" sz="2200" b="1" dirty="0">
                <a:cs typeface="Arial" panose="020B0604020202020204" pitchFamily="34" charset="0"/>
              </a:rPr>
              <a:t>2</a:t>
            </a:r>
            <a:r>
              <a:rPr lang="en-US" altLang="zh-CN" sz="2200" dirty="0">
                <a:cs typeface="Arial" panose="020B0604020202020204" pitchFamily="34" charset="0"/>
              </a:rPr>
              <a:t>:</a:t>
            </a:r>
            <a:r>
              <a:rPr lang="en-US" altLang="zh-CN" sz="2200" spc="-20" dirty="0">
                <a:cs typeface="Arial" panose="020B0604020202020204" pitchFamily="34" charset="0"/>
              </a:rPr>
              <a:t> </a:t>
            </a:r>
            <a:r>
              <a:rPr lang="en-US" altLang="zh-CN" sz="2200" spc="-5" dirty="0">
                <a:cs typeface="Arial" panose="020B0604020202020204" pitchFamily="34" charset="0"/>
              </a:rPr>
              <a:t>Overfit</a:t>
            </a:r>
            <a:r>
              <a:rPr lang="en-US" altLang="zh-CN" sz="2200" spc="-20" dirty="0">
                <a:cs typeface="Arial" panose="020B0604020202020204" pitchFamily="34" charset="0"/>
              </a:rPr>
              <a:t> </a:t>
            </a:r>
            <a:r>
              <a:rPr lang="en-US" altLang="zh-CN" sz="2200" dirty="0">
                <a:cs typeface="Arial" panose="020B0604020202020204" pitchFamily="34" charset="0"/>
              </a:rPr>
              <a:t>a</a:t>
            </a:r>
            <a:r>
              <a:rPr lang="en-US" altLang="zh-CN" sz="2200" spc="-15" dirty="0">
                <a:cs typeface="Arial" panose="020B0604020202020204" pitchFamily="34" charset="0"/>
              </a:rPr>
              <a:t> </a:t>
            </a:r>
            <a:r>
              <a:rPr lang="en-US" altLang="zh-CN" sz="2200" dirty="0">
                <a:cs typeface="Arial" panose="020B0604020202020204" pitchFamily="34" charset="0"/>
              </a:rPr>
              <a:t>small</a:t>
            </a:r>
            <a:r>
              <a:rPr lang="en-US" altLang="zh-CN" sz="2200" spc="-10" dirty="0">
                <a:cs typeface="Arial" panose="020B0604020202020204" pitchFamily="34" charset="0"/>
              </a:rPr>
              <a:t> </a:t>
            </a:r>
            <a:r>
              <a:rPr lang="en-US" altLang="zh-CN" sz="2200" dirty="0">
                <a:cs typeface="Arial" panose="020B0604020202020204" pitchFamily="34" charset="0"/>
              </a:rPr>
              <a:t>sample</a:t>
            </a:r>
          </a:p>
          <a:p>
            <a:pPr marL="12700" marR="5080" algn="just">
              <a:lnSpc>
                <a:spcPct val="130000"/>
              </a:lnSpc>
            </a:pPr>
            <a:r>
              <a:rPr lang="en-US" altLang="zh-CN" sz="2200" b="1" spc="-5" dirty="0">
                <a:cs typeface="Arial" panose="020B0604020202020204" pitchFamily="34" charset="0"/>
              </a:rPr>
              <a:t>Step </a:t>
            </a:r>
            <a:r>
              <a:rPr lang="en-US" altLang="zh-CN" sz="2200" b="1" dirty="0">
                <a:cs typeface="Arial" panose="020B0604020202020204" pitchFamily="34" charset="0"/>
              </a:rPr>
              <a:t>3</a:t>
            </a:r>
            <a:r>
              <a:rPr lang="en-US" altLang="zh-CN" sz="2200" dirty="0">
                <a:cs typeface="Arial" panose="020B0604020202020204" pitchFamily="34" charset="0"/>
              </a:rPr>
              <a:t>: </a:t>
            </a:r>
            <a:r>
              <a:rPr lang="en-US" altLang="zh-CN" sz="2200" spc="-5" dirty="0">
                <a:cs typeface="Arial" panose="020B0604020202020204" pitchFamily="34" charset="0"/>
              </a:rPr>
              <a:t>Find </a:t>
            </a:r>
            <a:r>
              <a:rPr lang="en-US" altLang="zh-CN" sz="2200" dirty="0">
                <a:cs typeface="Arial" panose="020B0604020202020204" pitchFamily="34" charset="0"/>
              </a:rPr>
              <a:t>LR </a:t>
            </a:r>
            <a:r>
              <a:rPr lang="en-US" altLang="zh-CN" sz="2200" spc="-5" dirty="0">
                <a:cs typeface="Arial" panose="020B0604020202020204" pitchFamily="34" charset="0"/>
              </a:rPr>
              <a:t>that </a:t>
            </a:r>
            <a:r>
              <a:rPr lang="en-US" altLang="zh-CN" sz="2200" dirty="0">
                <a:cs typeface="Arial" panose="020B0604020202020204" pitchFamily="34" charset="0"/>
              </a:rPr>
              <a:t>makes loss go down</a:t>
            </a:r>
          </a:p>
          <a:p>
            <a:pPr marL="12700" marR="5080" algn="just">
              <a:lnSpc>
                <a:spcPct val="130000"/>
              </a:lnSpc>
            </a:pPr>
            <a:r>
              <a:rPr lang="en-US" altLang="zh-CN" sz="2200" b="1" spc="-5" dirty="0" smtClean="0">
                <a:cs typeface="Arial" panose="020B0604020202020204" pitchFamily="34" charset="0"/>
              </a:rPr>
              <a:t>Step</a:t>
            </a:r>
            <a:r>
              <a:rPr lang="en-US" altLang="zh-CN" sz="2200" b="1" spc="-20" dirty="0" smtClean="0">
                <a:cs typeface="Arial" panose="020B0604020202020204" pitchFamily="34" charset="0"/>
              </a:rPr>
              <a:t> </a:t>
            </a:r>
            <a:r>
              <a:rPr lang="en-US" altLang="zh-CN" sz="2200" b="1" dirty="0">
                <a:cs typeface="Arial" panose="020B0604020202020204" pitchFamily="34" charset="0"/>
              </a:rPr>
              <a:t>4</a:t>
            </a:r>
            <a:r>
              <a:rPr lang="en-US" altLang="zh-CN" sz="2200" dirty="0">
                <a:cs typeface="Arial" panose="020B0604020202020204" pitchFamily="34" charset="0"/>
              </a:rPr>
              <a:t>:</a:t>
            </a:r>
            <a:r>
              <a:rPr lang="en-US" altLang="zh-CN" sz="2200" spc="-20" dirty="0">
                <a:cs typeface="Arial" panose="020B0604020202020204" pitchFamily="34" charset="0"/>
              </a:rPr>
              <a:t> </a:t>
            </a:r>
            <a:r>
              <a:rPr lang="en-US" altLang="zh-CN" sz="2200" dirty="0">
                <a:cs typeface="Arial" panose="020B0604020202020204" pitchFamily="34" charset="0"/>
              </a:rPr>
              <a:t>Coarse</a:t>
            </a:r>
            <a:r>
              <a:rPr lang="en-US" altLang="zh-CN" sz="2200" spc="-10" dirty="0">
                <a:cs typeface="Arial" panose="020B0604020202020204" pitchFamily="34" charset="0"/>
              </a:rPr>
              <a:t> </a:t>
            </a:r>
            <a:r>
              <a:rPr lang="en-US" altLang="zh-CN" sz="2200" dirty="0">
                <a:cs typeface="Arial" panose="020B0604020202020204" pitchFamily="34" charset="0"/>
              </a:rPr>
              <a:t>grid,</a:t>
            </a:r>
            <a:r>
              <a:rPr lang="en-US" altLang="zh-CN" sz="2200" spc="-20" dirty="0">
                <a:cs typeface="Arial" panose="020B0604020202020204" pitchFamily="34" charset="0"/>
              </a:rPr>
              <a:t> </a:t>
            </a:r>
            <a:r>
              <a:rPr lang="en-US" altLang="zh-CN" sz="2200" spc="-5" dirty="0">
                <a:cs typeface="Arial" panose="020B0604020202020204" pitchFamily="34" charset="0"/>
              </a:rPr>
              <a:t>train</a:t>
            </a:r>
            <a:r>
              <a:rPr lang="en-US" altLang="zh-CN" sz="2200" spc="-10" dirty="0">
                <a:cs typeface="Arial" panose="020B0604020202020204" pitchFamily="34" charset="0"/>
              </a:rPr>
              <a:t> </a:t>
            </a:r>
            <a:r>
              <a:rPr lang="en-US" altLang="zh-CN" sz="2200" spc="-5" dirty="0">
                <a:cs typeface="Arial" panose="020B0604020202020204" pitchFamily="34" charset="0"/>
              </a:rPr>
              <a:t>for</a:t>
            </a:r>
            <a:r>
              <a:rPr lang="en-US" altLang="zh-CN" sz="2200" spc="-15" dirty="0">
                <a:cs typeface="Arial" panose="020B0604020202020204" pitchFamily="34" charset="0"/>
              </a:rPr>
              <a:t> </a:t>
            </a:r>
            <a:r>
              <a:rPr lang="en-US" altLang="zh-CN" sz="2200" dirty="0">
                <a:cs typeface="Arial" panose="020B0604020202020204" pitchFamily="34" charset="0"/>
              </a:rPr>
              <a:t>~1-5</a:t>
            </a:r>
            <a:r>
              <a:rPr lang="en-US" altLang="zh-CN" sz="2200" spc="-10" dirty="0">
                <a:cs typeface="Arial" panose="020B0604020202020204" pitchFamily="34" charset="0"/>
              </a:rPr>
              <a:t> </a:t>
            </a:r>
            <a:r>
              <a:rPr lang="en-US" altLang="zh-CN" sz="2200" dirty="0">
                <a:cs typeface="Arial" panose="020B0604020202020204" pitchFamily="34" charset="0"/>
              </a:rPr>
              <a:t>epochs </a:t>
            </a:r>
            <a:r>
              <a:rPr lang="en-US" altLang="zh-CN" sz="2200" spc="-655" dirty="0">
                <a:cs typeface="Arial" panose="020B0604020202020204" pitchFamily="34" charset="0"/>
              </a:rPr>
              <a:t> </a:t>
            </a:r>
          </a:p>
          <a:p>
            <a:pPr marL="12700" marR="5080" algn="just">
              <a:lnSpc>
                <a:spcPct val="130000"/>
              </a:lnSpc>
            </a:pPr>
            <a:r>
              <a:rPr lang="en-US" altLang="zh-CN" sz="2200" b="1" spc="-5" dirty="0">
                <a:cs typeface="Arial" panose="020B0604020202020204" pitchFamily="34" charset="0"/>
              </a:rPr>
              <a:t>Step</a:t>
            </a:r>
            <a:r>
              <a:rPr lang="en-US" altLang="zh-CN" sz="2200" b="1" spc="-15" dirty="0">
                <a:cs typeface="Arial" panose="020B0604020202020204" pitchFamily="34" charset="0"/>
              </a:rPr>
              <a:t> </a:t>
            </a:r>
            <a:r>
              <a:rPr lang="en-US" altLang="zh-CN" sz="2200" b="1" dirty="0">
                <a:cs typeface="Arial" panose="020B0604020202020204" pitchFamily="34" charset="0"/>
              </a:rPr>
              <a:t>5</a:t>
            </a:r>
            <a:r>
              <a:rPr lang="en-US" altLang="zh-CN" sz="2200" dirty="0">
                <a:cs typeface="Arial" panose="020B0604020202020204" pitchFamily="34" charset="0"/>
              </a:rPr>
              <a:t>:</a:t>
            </a:r>
            <a:r>
              <a:rPr lang="en-US" altLang="zh-CN" sz="2200" spc="-15" dirty="0">
                <a:cs typeface="Arial" panose="020B0604020202020204" pitchFamily="34" charset="0"/>
              </a:rPr>
              <a:t> </a:t>
            </a:r>
            <a:r>
              <a:rPr lang="en-US" altLang="zh-CN" sz="2200" dirty="0">
                <a:cs typeface="Arial" panose="020B0604020202020204" pitchFamily="34" charset="0"/>
              </a:rPr>
              <a:t>Refine</a:t>
            </a:r>
            <a:r>
              <a:rPr lang="en-US" altLang="zh-CN" sz="2200" spc="-5" dirty="0">
                <a:cs typeface="Arial" panose="020B0604020202020204" pitchFamily="34" charset="0"/>
              </a:rPr>
              <a:t> </a:t>
            </a:r>
            <a:r>
              <a:rPr lang="en-US" altLang="zh-CN" sz="2200" dirty="0">
                <a:cs typeface="Arial" panose="020B0604020202020204" pitchFamily="34" charset="0"/>
              </a:rPr>
              <a:t>grid,</a:t>
            </a:r>
            <a:r>
              <a:rPr lang="en-US" altLang="zh-CN" sz="2200" spc="-15" dirty="0">
                <a:cs typeface="Arial" panose="020B0604020202020204" pitchFamily="34" charset="0"/>
              </a:rPr>
              <a:t> </a:t>
            </a:r>
            <a:r>
              <a:rPr lang="en-US" altLang="zh-CN" sz="2200" spc="-5" dirty="0">
                <a:cs typeface="Arial" panose="020B0604020202020204" pitchFamily="34" charset="0"/>
              </a:rPr>
              <a:t>train </a:t>
            </a:r>
            <a:r>
              <a:rPr lang="en-US" altLang="zh-CN" sz="2200" dirty="0">
                <a:cs typeface="Arial" panose="020B0604020202020204" pitchFamily="34" charset="0"/>
              </a:rPr>
              <a:t>longer</a:t>
            </a:r>
          </a:p>
          <a:p>
            <a:pPr marL="12700" algn="just">
              <a:lnSpc>
                <a:spcPct val="130000"/>
              </a:lnSpc>
            </a:pPr>
            <a:r>
              <a:rPr lang="en-US" altLang="zh-CN" sz="2200" b="1" spc="-5" dirty="0">
                <a:cs typeface="Arial" panose="020B0604020202020204" pitchFamily="34" charset="0"/>
              </a:rPr>
              <a:t>Step</a:t>
            </a:r>
            <a:r>
              <a:rPr lang="en-US" altLang="zh-CN" sz="2200" b="1" spc="-25" dirty="0">
                <a:cs typeface="Arial" panose="020B0604020202020204" pitchFamily="34" charset="0"/>
              </a:rPr>
              <a:t> </a:t>
            </a:r>
            <a:r>
              <a:rPr lang="en-US" altLang="zh-CN" sz="2200" b="1" dirty="0">
                <a:cs typeface="Arial" panose="020B0604020202020204" pitchFamily="34" charset="0"/>
              </a:rPr>
              <a:t>6</a:t>
            </a:r>
            <a:r>
              <a:rPr lang="en-US" altLang="zh-CN" sz="2200" dirty="0">
                <a:cs typeface="Arial" panose="020B0604020202020204" pitchFamily="34" charset="0"/>
              </a:rPr>
              <a:t>:</a:t>
            </a:r>
            <a:r>
              <a:rPr lang="en-US" altLang="zh-CN" sz="2200" spc="-20" dirty="0">
                <a:cs typeface="Arial" panose="020B0604020202020204" pitchFamily="34" charset="0"/>
              </a:rPr>
              <a:t> </a:t>
            </a:r>
            <a:r>
              <a:rPr lang="en-US" altLang="zh-CN" sz="2200" dirty="0">
                <a:cs typeface="Arial" panose="020B0604020202020204" pitchFamily="34" charset="0"/>
              </a:rPr>
              <a:t>Look</a:t>
            </a:r>
            <a:r>
              <a:rPr lang="en-US" altLang="zh-CN" sz="2200" spc="-15" dirty="0">
                <a:cs typeface="Arial" panose="020B0604020202020204" pitchFamily="34" charset="0"/>
              </a:rPr>
              <a:t> </a:t>
            </a:r>
            <a:r>
              <a:rPr lang="en-US" altLang="zh-CN" sz="2200" dirty="0">
                <a:cs typeface="Arial" panose="020B0604020202020204" pitchFamily="34" charset="0"/>
              </a:rPr>
              <a:t>at</a:t>
            </a:r>
            <a:r>
              <a:rPr lang="en-US" altLang="zh-CN" sz="2200" spc="-20" dirty="0">
                <a:cs typeface="Arial" panose="020B0604020202020204" pitchFamily="34" charset="0"/>
              </a:rPr>
              <a:t> </a:t>
            </a:r>
            <a:r>
              <a:rPr lang="en-US" altLang="zh-CN" sz="2200" dirty="0">
                <a:cs typeface="Arial" panose="020B0604020202020204" pitchFamily="34" charset="0"/>
              </a:rPr>
              <a:t>loss</a:t>
            </a:r>
            <a:r>
              <a:rPr lang="en-US" altLang="zh-CN" sz="2200" spc="-15" dirty="0">
                <a:cs typeface="Arial" panose="020B0604020202020204" pitchFamily="34" charset="0"/>
              </a:rPr>
              <a:t> </a:t>
            </a:r>
            <a:r>
              <a:rPr lang="en-US" altLang="zh-CN" sz="2200" dirty="0">
                <a:cs typeface="Arial" panose="020B0604020202020204" pitchFamily="34" charset="0"/>
              </a:rPr>
              <a:t>and</a:t>
            </a:r>
            <a:r>
              <a:rPr lang="en-US" altLang="zh-CN" sz="2200" spc="-20" dirty="0">
                <a:cs typeface="Arial" panose="020B0604020202020204" pitchFamily="34" charset="0"/>
              </a:rPr>
              <a:t> </a:t>
            </a:r>
            <a:r>
              <a:rPr lang="en-US" altLang="zh-CN" sz="2200" dirty="0">
                <a:cs typeface="Arial" panose="020B0604020202020204" pitchFamily="34" charset="0"/>
              </a:rPr>
              <a:t>accuracy</a:t>
            </a:r>
            <a:r>
              <a:rPr lang="en-US" altLang="zh-CN" sz="2200" spc="-15" dirty="0">
                <a:cs typeface="Arial" panose="020B0604020202020204" pitchFamily="34" charset="0"/>
              </a:rPr>
              <a:t> </a:t>
            </a:r>
            <a:r>
              <a:rPr lang="en-US" altLang="zh-CN" sz="2200" dirty="0">
                <a:cs typeface="Arial" panose="020B0604020202020204" pitchFamily="34" charset="0"/>
              </a:rPr>
              <a:t>curves</a:t>
            </a:r>
          </a:p>
          <a:p>
            <a:pPr marL="12700" algn="just">
              <a:lnSpc>
                <a:spcPct val="130000"/>
              </a:lnSpc>
            </a:pPr>
            <a:r>
              <a:rPr lang="en-US" altLang="zh-CN" sz="2200" b="1" spc="-5" dirty="0">
                <a:cs typeface="Arial" panose="020B0604020202020204" pitchFamily="34" charset="0"/>
              </a:rPr>
              <a:t>Step</a:t>
            </a:r>
            <a:r>
              <a:rPr lang="en-US" altLang="zh-CN" sz="2200" b="1" spc="-25" dirty="0">
                <a:cs typeface="Arial" panose="020B0604020202020204" pitchFamily="34" charset="0"/>
              </a:rPr>
              <a:t> </a:t>
            </a:r>
            <a:r>
              <a:rPr lang="en-US" altLang="zh-CN" sz="2200" b="1" dirty="0">
                <a:cs typeface="Arial" panose="020B0604020202020204" pitchFamily="34" charset="0"/>
              </a:rPr>
              <a:t>7</a:t>
            </a:r>
            <a:r>
              <a:rPr lang="en-US" altLang="zh-CN" sz="2200" dirty="0">
                <a:cs typeface="Arial" panose="020B0604020202020204" pitchFamily="34" charset="0"/>
              </a:rPr>
              <a:t>:</a:t>
            </a:r>
            <a:r>
              <a:rPr lang="en-US" altLang="zh-CN" sz="2200" spc="-20" dirty="0">
                <a:cs typeface="Arial" panose="020B0604020202020204" pitchFamily="34" charset="0"/>
              </a:rPr>
              <a:t> </a:t>
            </a:r>
            <a:r>
              <a:rPr lang="en-US" altLang="zh-CN" sz="2200" spc="-5" dirty="0">
                <a:solidFill>
                  <a:srgbClr val="FF0000"/>
                </a:solidFill>
                <a:cs typeface="Arial" panose="020B0604020202020204" pitchFamily="34" charset="0"/>
              </a:rPr>
              <a:t>GOTO</a:t>
            </a:r>
            <a:r>
              <a:rPr lang="en-US" altLang="zh-CN" sz="2200" spc="-25" dirty="0">
                <a:solidFill>
                  <a:srgbClr val="FF0000"/>
                </a:solidFill>
                <a:cs typeface="Arial" panose="020B0604020202020204" pitchFamily="34" charset="0"/>
              </a:rPr>
              <a:t> </a:t>
            </a:r>
            <a:r>
              <a:rPr lang="en-US" altLang="zh-CN" sz="2200" spc="-5" dirty="0">
                <a:solidFill>
                  <a:srgbClr val="FF0000"/>
                </a:solidFill>
                <a:cs typeface="Arial" panose="020B0604020202020204" pitchFamily="34" charset="0"/>
              </a:rPr>
              <a:t>step</a:t>
            </a:r>
            <a:r>
              <a:rPr lang="en-US" altLang="zh-CN" sz="2200" spc="-15" dirty="0">
                <a:solidFill>
                  <a:srgbClr val="FF0000"/>
                </a:solidFill>
                <a:cs typeface="Arial" panose="020B0604020202020204" pitchFamily="34" charset="0"/>
              </a:rPr>
              <a:t> </a:t>
            </a:r>
            <a:r>
              <a:rPr lang="en-US" altLang="zh-CN" sz="2200" dirty="0">
                <a:solidFill>
                  <a:srgbClr val="FF0000"/>
                </a:solidFill>
                <a:cs typeface="Arial" panose="020B0604020202020204" pitchFamily="34" charset="0"/>
              </a:rPr>
              <a:t>5</a:t>
            </a:r>
            <a:endParaRPr lang="en-US" altLang="zh-CN" sz="2200" dirty="0">
              <a:cs typeface="Arial" panose="020B0604020202020204" pitchFamily="34" charset="0"/>
            </a:endParaRPr>
          </a:p>
        </p:txBody>
      </p:sp>
    </p:spTree>
    <p:extLst>
      <p:ext uri="{BB962C8B-B14F-4D97-AF65-F5344CB8AC3E}">
        <p14:creationId xmlns:p14="http://schemas.microsoft.com/office/powerpoint/2010/main" val="2561704494"/>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E8BECFB0-BBE5-5FD3-309F-0A987EBE30CB}"/>
              </a:ext>
            </a:extLst>
          </p:cNvPr>
          <p:cNvPicPr/>
          <p:nvPr/>
        </p:nvPicPr>
        <p:blipFill>
          <a:blip r:embed="rId2" cstate="print"/>
          <a:stretch>
            <a:fillRect/>
          </a:stretch>
        </p:blipFill>
        <p:spPr>
          <a:xfrm>
            <a:off x="182850" y="1313035"/>
            <a:ext cx="8781288" cy="4623815"/>
          </a:xfrm>
          <a:prstGeom prst="rect">
            <a:avLst/>
          </a:prstGeom>
        </p:spPr>
      </p:pic>
      <p:sp>
        <p:nvSpPr>
          <p:cNvPr id="2" name="标题 1">
            <a:extLst>
              <a:ext uri="{FF2B5EF4-FFF2-40B4-BE49-F238E27FC236}">
                <a16:creationId xmlns:a16="http://schemas.microsoft.com/office/drawing/2014/main" id="{8FDA44D8-82D7-9F3E-8D48-C975D8EA4A8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Neural Style Transfer</a:t>
            </a:r>
            <a:endParaRPr lang="zh-CN" altLang="en-US" dirty="0">
              <a:cs typeface="Arial" panose="020B0604020202020204" pitchFamily="34" charset="0"/>
            </a:endParaRPr>
          </a:p>
        </p:txBody>
      </p:sp>
    </p:spTree>
    <p:extLst>
      <p:ext uri="{BB962C8B-B14F-4D97-AF65-F5344CB8AC3E}">
        <p14:creationId xmlns:p14="http://schemas.microsoft.com/office/powerpoint/2010/main" val="228860546"/>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A44D8-82D7-9F3E-8D48-C975D8EA4A8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Neural Style Transfer</a:t>
            </a:r>
            <a:endParaRPr lang="zh-CN" altLang="en-US" dirty="0">
              <a:cs typeface="Arial" panose="020B0604020202020204" pitchFamily="34" charset="0"/>
            </a:endParaRPr>
          </a:p>
        </p:txBody>
      </p:sp>
      <p:pic>
        <p:nvPicPr>
          <p:cNvPr id="4" name="object 6">
            <a:extLst>
              <a:ext uri="{FF2B5EF4-FFF2-40B4-BE49-F238E27FC236}">
                <a16:creationId xmlns:a16="http://schemas.microsoft.com/office/drawing/2014/main" id="{850C8D31-0EB0-0C75-685B-2B49CA623351}"/>
              </a:ext>
            </a:extLst>
          </p:cNvPr>
          <p:cNvPicPr/>
          <p:nvPr/>
        </p:nvPicPr>
        <p:blipFill>
          <a:blip r:embed="rId2" cstate="print"/>
          <a:stretch>
            <a:fillRect/>
          </a:stretch>
        </p:blipFill>
        <p:spPr>
          <a:xfrm>
            <a:off x="179802" y="1313035"/>
            <a:ext cx="8784336" cy="4623815"/>
          </a:xfrm>
          <a:prstGeom prst="rect">
            <a:avLst/>
          </a:prstGeom>
        </p:spPr>
      </p:pic>
    </p:spTree>
    <p:extLst>
      <p:ext uri="{BB962C8B-B14F-4D97-AF65-F5344CB8AC3E}">
        <p14:creationId xmlns:p14="http://schemas.microsoft.com/office/powerpoint/2010/main" val="2542602788"/>
      </p:ext>
    </p:extLst>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6">
            <a:extLst>
              <a:ext uri="{FF2B5EF4-FFF2-40B4-BE49-F238E27FC236}">
                <a16:creationId xmlns:a16="http://schemas.microsoft.com/office/drawing/2014/main" id="{24DB116F-D8E2-DA3B-1AEA-6D699CBE53F9}"/>
              </a:ext>
            </a:extLst>
          </p:cNvPr>
          <p:cNvPicPr/>
          <p:nvPr/>
        </p:nvPicPr>
        <p:blipFill>
          <a:blip r:embed="rId2" cstate="print"/>
          <a:stretch>
            <a:fillRect/>
          </a:stretch>
        </p:blipFill>
        <p:spPr>
          <a:xfrm>
            <a:off x="179802" y="1313034"/>
            <a:ext cx="8784336" cy="4623815"/>
          </a:xfrm>
          <a:prstGeom prst="rect">
            <a:avLst/>
          </a:prstGeom>
        </p:spPr>
      </p:pic>
      <p:sp>
        <p:nvSpPr>
          <p:cNvPr id="2" name="标题 1">
            <a:extLst>
              <a:ext uri="{FF2B5EF4-FFF2-40B4-BE49-F238E27FC236}">
                <a16:creationId xmlns:a16="http://schemas.microsoft.com/office/drawing/2014/main" id="{8FDA44D8-82D7-9F3E-8D48-C975D8EA4A8C}"/>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Neural Style Transfer</a:t>
            </a:r>
            <a:endParaRPr lang="zh-CN" altLang="en-US" dirty="0">
              <a:cs typeface="Arial" panose="020B0604020202020204" pitchFamily="34" charset="0"/>
            </a:endParaRPr>
          </a:p>
        </p:txBody>
      </p:sp>
    </p:spTree>
    <p:extLst>
      <p:ext uri="{BB962C8B-B14F-4D97-AF65-F5344CB8AC3E}">
        <p14:creationId xmlns:p14="http://schemas.microsoft.com/office/powerpoint/2010/main" val="454971535"/>
      </p:ext>
    </p:extLst>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0646FB54-0F9B-DDAB-46F1-70D1BD7CD30C}"/>
              </a:ext>
            </a:extLst>
          </p:cNvPr>
          <p:cNvPicPr/>
          <p:nvPr/>
        </p:nvPicPr>
        <p:blipFill>
          <a:blip r:embed="rId3" cstate="print"/>
          <a:stretch>
            <a:fillRect/>
          </a:stretch>
        </p:blipFill>
        <p:spPr>
          <a:xfrm>
            <a:off x="179802" y="1317605"/>
            <a:ext cx="8778240" cy="4614671"/>
          </a:xfrm>
          <a:prstGeom prst="rect">
            <a:avLst/>
          </a:prstGeom>
        </p:spPr>
      </p:pic>
      <p:sp>
        <p:nvSpPr>
          <p:cNvPr id="2" name="标题 1">
            <a:extLst>
              <a:ext uri="{FF2B5EF4-FFF2-40B4-BE49-F238E27FC236}">
                <a16:creationId xmlns:a16="http://schemas.microsoft.com/office/drawing/2014/main" id="{8FDA44D8-82D7-9F3E-8D48-C975D8EA4A8C}"/>
              </a:ext>
            </a:extLst>
          </p:cNvPr>
          <p:cNvSpPr>
            <a:spLocks noGrp="1"/>
          </p:cNvSpPr>
          <p:nvPr>
            <p:ph type="title"/>
          </p:nvPr>
        </p:nvSpPr>
        <p:spPr/>
        <p:txBody>
          <a:bodyPr/>
          <a:lstStyle/>
          <a:p>
            <a:r>
              <a:rPr lang="en-US" altLang="zh-CN" sz="2800" dirty="0">
                <a:cs typeface="Arial" panose="020B0604020202020204" pitchFamily="34" charset="0"/>
              </a:rPr>
              <a:t>Neural</a:t>
            </a:r>
            <a:r>
              <a:rPr lang="en-US" altLang="zh-CN" sz="2800" spc="-5" dirty="0">
                <a:cs typeface="Arial" panose="020B0604020202020204" pitchFamily="34" charset="0"/>
              </a:rPr>
              <a:t> Style</a:t>
            </a:r>
            <a:r>
              <a:rPr lang="en-US" altLang="zh-CN" sz="2800" dirty="0">
                <a:cs typeface="Arial" panose="020B0604020202020204" pitchFamily="34" charset="0"/>
              </a:rPr>
              <a:t> Transfer</a:t>
            </a:r>
            <a:endParaRPr lang="zh-CN" altLang="en-US" dirty="0">
              <a:cs typeface="Arial" panose="020B0604020202020204" pitchFamily="34" charset="0"/>
            </a:endParaRPr>
          </a:p>
        </p:txBody>
      </p:sp>
    </p:spTree>
    <p:extLst>
      <p:ext uri="{BB962C8B-B14F-4D97-AF65-F5344CB8AC3E}">
        <p14:creationId xmlns:p14="http://schemas.microsoft.com/office/powerpoint/2010/main" val="271077586"/>
      </p:ext>
    </p:extLst>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63DC7-E95D-34A9-687D-71FC5BB01B90}"/>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zh-CN" dirty="0">
                <a:cs typeface="Arial" panose="020B0604020202020204" pitchFamily="34" charset="0"/>
              </a:rPr>
              <a:t>Neural Style Transfer</a:t>
            </a:r>
            <a:endParaRPr lang="zh-CN" altLang="en-US" dirty="0">
              <a:cs typeface="Arial" panose="020B0604020202020204" pitchFamily="34" charset="0"/>
            </a:endParaRPr>
          </a:p>
        </p:txBody>
      </p:sp>
      <p:sp>
        <p:nvSpPr>
          <p:cNvPr id="4" name="object 3">
            <a:extLst>
              <a:ext uri="{FF2B5EF4-FFF2-40B4-BE49-F238E27FC236}">
                <a16:creationId xmlns:a16="http://schemas.microsoft.com/office/drawing/2014/main" id="{10323234-28A5-0B5B-382A-05F5567AEDF9}"/>
              </a:ext>
            </a:extLst>
          </p:cNvPr>
          <p:cNvSpPr txBox="1"/>
          <p:nvPr/>
        </p:nvSpPr>
        <p:spPr>
          <a:xfrm>
            <a:off x="1713294" y="2333217"/>
            <a:ext cx="6230555" cy="1403718"/>
          </a:xfrm>
          <a:prstGeom prst="rect">
            <a:avLst/>
          </a:prstGeom>
        </p:spPr>
        <p:txBody>
          <a:bodyPr vert="horz" wrap="square" lIns="0" tIns="10160" rIns="0" bIns="0" rtlCol="0">
            <a:spAutoFit/>
          </a:bodyPr>
          <a:lstStyle/>
          <a:p>
            <a:pPr marL="12700" marR="5080">
              <a:lnSpc>
                <a:spcPct val="100600"/>
              </a:lnSpc>
              <a:spcBef>
                <a:spcPts val="80"/>
              </a:spcBef>
            </a:pPr>
            <a:r>
              <a:rPr sz="2200" b="1" spc="-5" dirty="0">
                <a:cs typeface="Arial" panose="020B0604020202020204" pitchFamily="34" charset="0"/>
              </a:rPr>
              <a:t>Problem: </a:t>
            </a:r>
            <a:r>
              <a:rPr sz="2200" spc="-5" dirty="0">
                <a:cs typeface="Arial" panose="020B0604020202020204" pitchFamily="34" charset="0"/>
              </a:rPr>
              <a:t>Style transfer </a:t>
            </a:r>
            <a:r>
              <a:rPr sz="2200" dirty="0">
                <a:cs typeface="Arial" panose="020B0604020202020204" pitchFamily="34" charset="0"/>
              </a:rPr>
              <a:t> requires many </a:t>
            </a:r>
            <a:r>
              <a:rPr sz="2200" spc="-5" dirty="0">
                <a:cs typeface="Arial" panose="020B0604020202020204" pitchFamily="34" charset="0"/>
              </a:rPr>
              <a:t>forward </a:t>
            </a:r>
            <a:r>
              <a:rPr sz="2200" dirty="0">
                <a:cs typeface="Arial" panose="020B0604020202020204" pitchFamily="34" charset="0"/>
              </a:rPr>
              <a:t>/ </a:t>
            </a:r>
            <a:r>
              <a:rPr sz="2200" spc="5" dirty="0">
                <a:cs typeface="Arial" panose="020B0604020202020204" pitchFamily="34" charset="0"/>
              </a:rPr>
              <a:t> </a:t>
            </a:r>
            <a:r>
              <a:rPr sz="2200" dirty="0">
                <a:cs typeface="Arial" panose="020B0604020202020204" pitchFamily="34" charset="0"/>
              </a:rPr>
              <a:t>backward</a:t>
            </a:r>
            <a:r>
              <a:rPr sz="2200" spc="-40" dirty="0">
                <a:cs typeface="Arial" panose="020B0604020202020204" pitchFamily="34" charset="0"/>
              </a:rPr>
              <a:t> </a:t>
            </a:r>
            <a:r>
              <a:rPr sz="2200" dirty="0">
                <a:cs typeface="Arial" panose="020B0604020202020204" pitchFamily="34" charset="0"/>
              </a:rPr>
              <a:t>passes</a:t>
            </a:r>
            <a:r>
              <a:rPr sz="2200" spc="-40" dirty="0">
                <a:cs typeface="Arial" panose="020B0604020202020204" pitchFamily="34" charset="0"/>
              </a:rPr>
              <a:t> </a:t>
            </a:r>
            <a:r>
              <a:rPr sz="2200" spc="-5" dirty="0">
                <a:cs typeface="Arial" panose="020B0604020202020204" pitchFamily="34" charset="0"/>
              </a:rPr>
              <a:t>through </a:t>
            </a:r>
            <a:r>
              <a:rPr sz="2200" spc="-650" dirty="0">
                <a:cs typeface="Arial" panose="020B0604020202020204" pitchFamily="34" charset="0"/>
              </a:rPr>
              <a:t> </a:t>
            </a:r>
            <a:r>
              <a:rPr sz="2200" spc="-5" dirty="0">
                <a:cs typeface="Arial" panose="020B0604020202020204" pitchFamily="34" charset="0"/>
              </a:rPr>
              <a:t>VGG;</a:t>
            </a:r>
            <a:r>
              <a:rPr sz="2200" spc="-20" dirty="0">
                <a:cs typeface="Arial" panose="020B0604020202020204" pitchFamily="34" charset="0"/>
              </a:rPr>
              <a:t> </a:t>
            </a:r>
            <a:r>
              <a:rPr sz="2200" dirty="0">
                <a:cs typeface="Arial" panose="020B0604020202020204" pitchFamily="34" charset="0"/>
              </a:rPr>
              <a:t>very</a:t>
            </a:r>
            <a:r>
              <a:rPr sz="2200" spc="-10" dirty="0">
                <a:cs typeface="Arial" panose="020B0604020202020204" pitchFamily="34" charset="0"/>
              </a:rPr>
              <a:t> </a:t>
            </a:r>
            <a:r>
              <a:rPr sz="2200" dirty="0">
                <a:cs typeface="Arial" panose="020B0604020202020204" pitchFamily="34" charset="0"/>
              </a:rPr>
              <a:t>slow!</a:t>
            </a:r>
            <a:endParaRPr lang="en-US" sz="2200" dirty="0">
              <a:cs typeface="Arial" panose="020B0604020202020204" pitchFamily="34" charset="0"/>
            </a:endParaRPr>
          </a:p>
          <a:p>
            <a:pPr marL="12700" marR="5080">
              <a:lnSpc>
                <a:spcPct val="100600"/>
              </a:lnSpc>
              <a:spcBef>
                <a:spcPts val="80"/>
              </a:spcBef>
            </a:pPr>
            <a:endParaRPr lang="en-US" sz="2200" dirty="0">
              <a:cs typeface="Arial" panose="020B0604020202020204" pitchFamily="34" charset="0"/>
            </a:endParaRPr>
          </a:p>
          <a:p>
            <a:pPr marL="12700" marR="5080">
              <a:lnSpc>
                <a:spcPct val="100600"/>
              </a:lnSpc>
              <a:spcBef>
                <a:spcPts val="80"/>
              </a:spcBef>
            </a:pPr>
            <a:endParaRPr lang="en-US" sz="2200" dirty="0">
              <a:cs typeface="Arial" panose="020B0604020202020204" pitchFamily="34" charset="0"/>
            </a:endParaRPr>
          </a:p>
        </p:txBody>
      </p:sp>
    </p:spTree>
    <p:extLst>
      <p:ext uri="{BB962C8B-B14F-4D97-AF65-F5344CB8AC3E}">
        <p14:creationId xmlns:p14="http://schemas.microsoft.com/office/powerpoint/2010/main" val="2023682132"/>
      </p:ext>
    </p:extLst>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63DC7-E95D-34A9-687D-71FC5BB01B90}"/>
              </a:ext>
            </a:extLst>
          </p:cNvPr>
          <p:cNvSpPr>
            <a:spLocks noGrp="1"/>
          </p:cNvSpPr>
          <p:nvPr>
            <p:ph type="title"/>
          </p:nvPr>
        </p:nvSpPr>
        <p:spPr/>
        <p:txBody>
          <a:bodyPr/>
          <a:lstStyle/>
          <a:p>
            <a:r>
              <a:rPr lang="en-US" altLang="zh-CN" sz="2800" dirty="0">
                <a:cs typeface="Arial" panose="020B0604020202020204" pitchFamily="34" charset="0"/>
              </a:rPr>
              <a:t>Neural</a:t>
            </a:r>
            <a:r>
              <a:rPr lang="en-US" altLang="zh-CN" sz="2800" spc="-5" dirty="0">
                <a:cs typeface="Arial" panose="020B0604020202020204" pitchFamily="34" charset="0"/>
              </a:rPr>
              <a:t> Style</a:t>
            </a:r>
            <a:r>
              <a:rPr lang="en-US" altLang="zh-CN" sz="2800" dirty="0">
                <a:cs typeface="Arial" panose="020B0604020202020204" pitchFamily="34" charset="0"/>
              </a:rPr>
              <a:t> Transfer</a:t>
            </a:r>
            <a:endParaRPr lang="zh-CN" altLang="en-US" dirty="0">
              <a:cs typeface="Arial" panose="020B0604020202020204" pitchFamily="34" charset="0"/>
            </a:endParaRPr>
          </a:p>
        </p:txBody>
      </p:sp>
      <p:sp>
        <p:nvSpPr>
          <p:cNvPr id="5" name="object 3">
            <a:extLst>
              <a:ext uri="{FF2B5EF4-FFF2-40B4-BE49-F238E27FC236}">
                <a16:creationId xmlns:a16="http://schemas.microsoft.com/office/drawing/2014/main" id="{10323234-28A5-0B5B-382A-05F5567AEDF9}"/>
              </a:ext>
            </a:extLst>
          </p:cNvPr>
          <p:cNvSpPr txBox="1"/>
          <p:nvPr/>
        </p:nvSpPr>
        <p:spPr>
          <a:xfrm>
            <a:off x="1713294" y="2333217"/>
            <a:ext cx="6230555" cy="2038250"/>
          </a:xfrm>
          <a:prstGeom prst="rect">
            <a:avLst/>
          </a:prstGeom>
        </p:spPr>
        <p:txBody>
          <a:bodyPr vert="horz" wrap="square" lIns="0" tIns="10160" rIns="0" bIns="0" rtlCol="0">
            <a:spAutoFit/>
          </a:bodyPr>
          <a:lstStyle/>
          <a:p>
            <a:pPr marL="12700" marR="5080">
              <a:lnSpc>
                <a:spcPct val="100600"/>
              </a:lnSpc>
              <a:spcBef>
                <a:spcPts val="80"/>
              </a:spcBef>
            </a:pPr>
            <a:r>
              <a:rPr sz="2200" b="1" spc="-5" dirty="0">
                <a:cs typeface="Arial" panose="020B0604020202020204" pitchFamily="34" charset="0"/>
              </a:rPr>
              <a:t>Problem: </a:t>
            </a:r>
            <a:r>
              <a:rPr sz="2200" spc="-5" dirty="0">
                <a:cs typeface="Arial" panose="020B0604020202020204" pitchFamily="34" charset="0"/>
              </a:rPr>
              <a:t>Style transfer </a:t>
            </a:r>
            <a:r>
              <a:rPr sz="2200" dirty="0">
                <a:cs typeface="Arial" panose="020B0604020202020204" pitchFamily="34" charset="0"/>
              </a:rPr>
              <a:t> requires many </a:t>
            </a:r>
            <a:r>
              <a:rPr sz="2200" spc="-5" dirty="0">
                <a:cs typeface="Arial" panose="020B0604020202020204" pitchFamily="34" charset="0"/>
              </a:rPr>
              <a:t>forward </a:t>
            </a:r>
            <a:r>
              <a:rPr sz="2200" dirty="0">
                <a:cs typeface="Arial" panose="020B0604020202020204" pitchFamily="34" charset="0"/>
              </a:rPr>
              <a:t>/ </a:t>
            </a:r>
            <a:r>
              <a:rPr sz="2200" spc="5" dirty="0">
                <a:cs typeface="Arial" panose="020B0604020202020204" pitchFamily="34" charset="0"/>
              </a:rPr>
              <a:t> </a:t>
            </a:r>
            <a:r>
              <a:rPr sz="2200" dirty="0">
                <a:cs typeface="Arial" panose="020B0604020202020204" pitchFamily="34" charset="0"/>
              </a:rPr>
              <a:t>backward</a:t>
            </a:r>
            <a:r>
              <a:rPr sz="2200" spc="-40" dirty="0">
                <a:cs typeface="Arial" panose="020B0604020202020204" pitchFamily="34" charset="0"/>
              </a:rPr>
              <a:t> </a:t>
            </a:r>
            <a:r>
              <a:rPr sz="2200" dirty="0">
                <a:cs typeface="Arial" panose="020B0604020202020204" pitchFamily="34" charset="0"/>
              </a:rPr>
              <a:t>passes</a:t>
            </a:r>
            <a:r>
              <a:rPr sz="2200" spc="-40" dirty="0">
                <a:cs typeface="Arial" panose="020B0604020202020204" pitchFamily="34" charset="0"/>
              </a:rPr>
              <a:t> </a:t>
            </a:r>
            <a:r>
              <a:rPr sz="2200" spc="-5" dirty="0">
                <a:cs typeface="Arial" panose="020B0604020202020204" pitchFamily="34" charset="0"/>
              </a:rPr>
              <a:t>through </a:t>
            </a:r>
            <a:r>
              <a:rPr sz="2200" spc="-650" dirty="0">
                <a:cs typeface="Arial" panose="020B0604020202020204" pitchFamily="34" charset="0"/>
              </a:rPr>
              <a:t> </a:t>
            </a:r>
            <a:r>
              <a:rPr sz="2200" spc="-5" dirty="0">
                <a:cs typeface="Arial" panose="020B0604020202020204" pitchFamily="34" charset="0"/>
              </a:rPr>
              <a:t>VGG;</a:t>
            </a:r>
            <a:r>
              <a:rPr sz="2200" spc="-20" dirty="0">
                <a:cs typeface="Arial" panose="020B0604020202020204" pitchFamily="34" charset="0"/>
              </a:rPr>
              <a:t> </a:t>
            </a:r>
            <a:r>
              <a:rPr sz="2200" dirty="0">
                <a:cs typeface="Arial" panose="020B0604020202020204" pitchFamily="34" charset="0"/>
              </a:rPr>
              <a:t>very</a:t>
            </a:r>
            <a:r>
              <a:rPr sz="2200" spc="-10" dirty="0">
                <a:cs typeface="Arial" panose="020B0604020202020204" pitchFamily="34" charset="0"/>
              </a:rPr>
              <a:t> </a:t>
            </a:r>
            <a:r>
              <a:rPr sz="2200" dirty="0">
                <a:cs typeface="Arial" panose="020B0604020202020204" pitchFamily="34" charset="0"/>
              </a:rPr>
              <a:t>slow!</a:t>
            </a:r>
            <a:endParaRPr lang="en-US" sz="2200" dirty="0">
              <a:cs typeface="Arial" panose="020B0604020202020204" pitchFamily="34" charset="0"/>
            </a:endParaRPr>
          </a:p>
          <a:p>
            <a:pPr marL="12700" marR="5080">
              <a:lnSpc>
                <a:spcPct val="100600"/>
              </a:lnSpc>
              <a:spcBef>
                <a:spcPts val="80"/>
              </a:spcBef>
            </a:pPr>
            <a:endParaRPr lang="en-US" sz="2200" dirty="0">
              <a:cs typeface="Arial" panose="020B0604020202020204" pitchFamily="34" charset="0"/>
            </a:endParaRPr>
          </a:p>
          <a:p>
            <a:pPr marL="12700" marR="5080">
              <a:lnSpc>
                <a:spcPct val="100600"/>
              </a:lnSpc>
              <a:spcBef>
                <a:spcPts val="80"/>
              </a:spcBef>
            </a:pPr>
            <a:endParaRPr lang="en-US" sz="2200" dirty="0">
              <a:cs typeface="Arial" panose="020B0604020202020204" pitchFamily="34" charset="0"/>
            </a:endParaRPr>
          </a:p>
          <a:p>
            <a:pPr marL="12700" marR="5080">
              <a:lnSpc>
                <a:spcPct val="100600"/>
              </a:lnSpc>
              <a:spcBef>
                <a:spcPts val="80"/>
              </a:spcBef>
            </a:pPr>
            <a:r>
              <a:rPr lang="en-US" altLang="zh-CN" sz="2000" b="1" spc="-5" dirty="0">
                <a:cs typeface="Arial" panose="020B0604020202020204" pitchFamily="34" charset="0"/>
              </a:rPr>
              <a:t>Solution</a:t>
            </a:r>
            <a:r>
              <a:rPr lang="en-US" altLang="zh-CN" sz="2000" spc="-5" dirty="0">
                <a:cs typeface="Arial" panose="020B0604020202020204" pitchFamily="34" charset="0"/>
              </a:rPr>
              <a:t>: Train </a:t>
            </a:r>
            <a:r>
              <a:rPr lang="en-US" altLang="zh-CN" sz="2000" u="heavy" spc="-5" dirty="0">
                <a:uFill>
                  <a:solidFill>
                    <a:srgbClr val="000000"/>
                  </a:solidFill>
                </a:uFill>
                <a:cs typeface="Arial" panose="020B0604020202020204" pitchFamily="34" charset="0"/>
              </a:rPr>
              <a:t>another </a:t>
            </a:r>
            <a:r>
              <a:rPr lang="en-US" altLang="zh-CN" sz="2000" dirty="0">
                <a:cs typeface="Arial" panose="020B0604020202020204" pitchFamily="34" charset="0"/>
              </a:rPr>
              <a:t> neural </a:t>
            </a:r>
            <a:r>
              <a:rPr lang="en-US" altLang="zh-CN" sz="2000" spc="-5" dirty="0">
                <a:cs typeface="Arial" panose="020B0604020202020204" pitchFamily="34" charset="0"/>
              </a:rPr>
              <a:t>network to perform </a:t>
            </a:r>
            <a:r>
              <a:rPr lang="en-US" altLang="zh-CN" sz="2000" spc="-655" dirty="0">
                <a:cs typeface="Arial" panose="020B0604020202020204" pitchFamily="34" charset="0"/>
              </a:rPr>
              <a:t> </a:t>
            </a:r>
            <a:r>
              <a:rPr lang="en-US" altLang="zh-CN" sz="2000" spc="-5" dirty="0">
                <a:cs typeface="Arial" panose="020B0604020202020204" pitchFamily="34" charset="0"/>
              </a:rPr>
              <a:t>style</a:t>
            </a:r>
            <a:r>
              <a:rPr lang="en-US" altLang="zh-CN" sz="2000" spc="-10" dirty="0">
                <a:cs typeface="Arial" panose="020B0604020202020204" pitchFamily="34" charset="0"/>
              </a:rPr>
              <a:t> </a:t>
            </a:r>
            <a:r>
              <a:rPr lang="en-US" altLang="zh-CN" sz="2000" spc="-5" dirty="0">
                <a:cs typeface="Arial" panose="020B0604020202020204" pitchFamily="34" charset="0"/>
              </a:rPr>
              <a:t>transfer</a:t>
            </a:r>
            <a:r>
              <a:rPr lang="en-US" altLang="zh-CN" sz="2000" spc="-10" dirty="0">
                <a:cs typeface="Arial" panose="020B0604020202020204" pitchFamily="34" charset="0"/>
              </a:rPr>
              <a:t> </a:t>
            </a:r>
            <a:r>
              <a:rPr lang="en-US" altLang="zh-CN" sz="2000" spc="-5" dirty="0">
                <a:cs typeface="Arial" panose="020B0604020202020204" pitchFamily="34" charset="0"/>
              </a:rPr>
              <a:t>for </a:t>
            </a:r>
            <a:r>
              <a:rPr lang="en-US" altLang="zh-CN" sz="2000" dirty="0">
                <a:cs typeface="Arial" panose="020B0604020202020204" pitchFamily="34" charset="0"/>
              </a:rPr>
              <a:t>us!</a:t>
            </a:r>
          </a:p>
        </p:txBody>
      </p:sp>
    </p:spTree>
    <p:extLst>
      <p:ext uri="{BB962C8B-B14F-4D97-AF65-F5344CB8AC3E}">
        <p14:creationId xmlns:p14="http://schemas.microsoft.com/office/powerpoint/2010/main" val="674103837"/>
      </p:ext>
    </p:extLst>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85E38-8E8D-374F-890A-6283C69B8F11}"/>
              </a:ext>
            </a:extLst>
          </p:cNvPr>
          <p:cNvSpPr>
            <a:spLocks noGrp="1"/>
          </p:cNvSpPr>
          <p:nvPr>
            <p:ph type="title"/>
          </p:nvPr>
        </p:nvSpPr>
        <p:spPr/>
        <p:txBody>
          <a:bodyPr/>
          <a:lstStyle/>
          <a:p>
            <a:r>
              <a:rPr lang="en-US" altLang="zh-CN" sz="2800" dirty="0"/>
              <a:t>Fast</a:t>
            </a:r>
            <a:r>
              <a:rPr lang="en-US" altLang="zh-CN" sz="2800" spc="-40" dirty="0"/>
              <a:t> </a:t>
            </a:r>
            <a:r>
              <a:rPr lang="en-US" altLang="zh-CN" sz="2800" spc="-5" dirty="0"/>
              <a:t>Style</a:t>
            </a:r>
            <a:r>
              <a:rPr lang="en-US" altLang="zh-CN" sz="2800" spc="-35" dirty="0"/>
              <a:t> </a:t>
            </a:r>
            <a:r>
              <a:rPr lang="en-US" altLang="zh-CN" sz="2800" dirty="0"/>
              <a:t>Transfer</a:t>
            </a:r>
            <a:endParaRPr lang="zh-CN" altLang="en-US" dirty="0"/>
          </a:p>
        </p:txBody>
      </p:sp>
      <p:sp>
        <p:nvSpPr>
          <p:cNvPr id="4" name="object 11">
            <a:extLst>
              <a:ext uri="{FF2B5EF4-FFF2-40B4-BE49-F238E27FC236}">
                <a16:creationId xmlns:a16="http://schemas.microsoft.com/office/drawing/2014/main" id="{D5BC0C47-963B-A9D3-CE86-76BCDC56C3DE}"/>
              </a:ext>
            </a:extLst>
          </p:cNvPr>
          <p:cNvSpPr txBox="1"/>
          <p:nvPr/>
        </p:nvSpPr>
        <p:spPr>
          <a:xfrm>
            <a:off x="820559" y="1101449"/>
            <a:ext cx="7966224" cy="1054135"/>
          </a:xfrm>
          <a:prstGeom prst="rect">
            <a:avLst/>
          </a:prstGeom>
        </p:spPr>
        <p:txBody>
          <a:bodyPr vert="horz" wrap="square" lIns="0" tIns="12700" rIns="0" bIns="0" rtlCol="0">
            <a:spAutoFit/>
          </a:bodyPr>
          <a:lstStyle/>
          <a:p>
            <a:pPr marL="469265" indent="-457200">
              <a:spcBef>
                <a:spcPts val="100"/>
              </a:spcBef>
              <a:buFont typeface="+mj-lt"/>
              <a:buAutoNum type="arabicPeriod"/>
              <a:tabLst>
                <a:tab pos="330200" algn="l"/>
              </a:tabLst>
            </a:pPr>
            <a:r>
              <a:rPr sz="2200" dirty="0">
                <a:latin typeface="+mn-lt"/>
                <a:cs typeface="Arial MT"/>
              </a:rPr>
              <a:t>Train a feedforward network for each style</a:t>
            </a:r>
            <a:endParaRPr lang="en-US" sz="2200" dirty="0">
              <a:latin typeface="+mn-lt"/>
              <a:cs typeface="Arial MT"/>
            </a:endParaRPr>
          </a:p>
          <a:p>
            <a:pPr marL="469265" indent="-457200">
              <a:spcBef>
                <a:spcPts val="100"/>
              </a:spcBef>
              <a:buFont typeface="+mj-lt"/>
              <a:buAutoNum type="arabicPeriod"/>
              <a:tabLst>
                <a:tab pos="330200" algn="l"/>
              </a:tabLst>
            </a:pPr>
            <a:r>
              <a:rPr sz="2200" dirty="0">
                <a:latin typeface="+mn-lt"/>
                <a:cs typeface="Arial MT"/>
              </a:rPr>
              <a:t>Use pretrained CNN to compute same losses as before</a:t>
            </a:r>
            <a:endParaRPr lang="en-US" sz="2200" dirty="0">
              <a:latin typeface="+mn-lt"/>
              <a:cs typeface="Arial MT"/>
            </a:endParaRPr>
          </a:p>
          <a:p>
            <a:pPr marL="469265" indent="-457200">
              <a:spcBef>
                <a:spcPts val="100"/>
              </a:spcBef>
              <a:buFont typeface="+mj-lt"/>
              <a:buAutoNum type="arabicPeriod"/>
              <a:tabLst>
                <a:tab pos="330200" algn="l"/>
              </a:tabLst>
            </a:pPr>
            <a:r>
              <a:rPr sz="2200" dirty="0">
                <a:latin typeface="+mn-lt"/>
                <a:cs typeface="Arial MT"/>
              </a:rPr>
              <a:t>After training, stylize images using a single forward pass</a:t>
            </a:r>
          </a:p>
        </p:txBody>
      </p:sp>
      <p:grpSp>
        <p:nvGrpSpPr>
          <p:cNvPr id="5" name="object 4">
            <a:extLst>
              <a:ext uri="{FF2B5EF4-FFF2-40B4-BE49-F238E27FC236}">
                <a16:creationId xmlns:a16="http://schemas.microsoft.com/office/drawing/2014/main" id="{EB31ED15-47C4-E302-3A5E-0D7FE51B4BCA}"/>
              </a:ext>
            </a:extLst>
          </p:cNvPr>
          <p:cNvGrpSpPr/>
          <p:nvPr/>
        </p:nvGrpSpPr>
        <p:grpSpPr>
          <a:xfrm>
            <a:off x="118745" y="2362957"/>
            <a:ext cx="9025255" cy="3274060"/>
            <a:chOff x="118871" y="1280160"/>
            <a:chExt cx="9025255" cy="3274060"/>
          </a:xfrm>
        </p:grpSpPr>
        <p:pic>
          <p:nvPicPr>
            <p:cNvPr id="6" name="object 5">
              <a:extLst>
                <a:ext uri="{FF2B5EF4-FFF2-40B4-BE49-F238E27FC236}">
                  <a16:creationId xmlns:a16="http://schemas.microsoft.com/office/drawing/2014/main" id="{514707E6-0123-97F6-4865-F2766E6663DE}"/>
                </a:ext>
              </a:extLst>
            </p:cNvPr>
            <p:cNvPicPr/>
            <p:nvPr/>
          </p:nvPicPr>
          <p:blipFill>
            <a:blip r:embed="rId2" cstate="print"/>
            <a:stretch>
              <a:fillRect/>
            </a:stretch>
          </p:blipFill>
          <p:spPr>
            <a:xfrm>
              <a:off x="1658111" y="1496567"/>
              <a:ext cx="7485888" cy="2642616"/>
            </a:xfrm>
            <a:prstGeom prst="rect">
              <a:avLst/>
            </a:prstGeom>
          </p:spPr>
        </p:pic>
        <p:pic>
          <p:nvPicPr>
            <p:cNvPr id="7" name="object 6">
              <a:extLst>
                <a:ext uri="{FF2B5EF4-FFF2-40B4-BE49-F238E27FC236}">
                  <a16:creationId xmlns:a16="http://schemas.microsoft.com/office/drawing/2014/main" id="{983BE869-030F-DC72-F7BD-B2C71CBF8050}"/>
                </a:ext>
              </a:extLst>
            </p:cNvPr>
            <p:cNvPicPr/>
            <p:nvPr/>
          </p:nvPicPr>
          <p:blipFill>
            <a:blip r:embed="rId3" cstate="print"/>
            <a:stretch>
              <a:fillRect/>
            </a:stretch>
          </p:blipFill>
          <p:spPr>
            <a:xfrm>
              <a:off x="118871" y="1280160"/>
              <a:ext cx="1655064" cy="1033271"/>
            </a:xfrm>
            <a:prstGeom prst="rect">
              <a:avLst/>
            </a:prstGeom>
          </p:spPr>
        </p:pic>
        <p:sp>
          <p:nvSpPr>
            <p:cNvPr id="8" name="object 7">
              <a:extLst>
                <a:ext uri="{FF2B5EF4-FFF2-40B4-BE49-F238E27FC236}">
                  <a16:creationId xmlns:a16="http://schemas.microsoft.com/office/drawing/2014/main" id="{EB97BA7D-654D-2E4A-92B8-9F4312EE1B41}"/>
                </a:ext>
              </a:extLst>
            </p:cNvPr>
            <p:cNvSpPr/>
            <p:nvPr/>
          </p:nvSpPr>
          <p:spPr>
            <a:xfrm>
              <a:off x="927299" y="2809951"/>
              <a:ext cx="1673225" cy="504825"/>
            </a:xfrm>
            <a:custGeom>
              <a:avLst/>
              <a:gdLst/>
              <a:ahLst/>
              <a:cxnLst/>
              <a:rect l="l" t="t" r="r" b="b"/>
              <a:pathLst>
                <a:path w="1673225" h="504825">
                  <a:moveTo>
                    <a:pt x="1558645" y="38100"/>
                  </a:moveTo>
                  <a:lnTo>
                    <a:pt x="0" y="38100"/>
                  </a:lnTo>
                  <a:lnTo>
                    <a:pt x="0" y="504748"/>
                  </a:lnTo>
                  <a:lnTo>
                    <a:pt x="38100" y="504748"/>
                  </a:lnTo>
                  <a:lnTo>
                    <a:pt x="38100" y="76200"/>
                  </a:lnTo>
                  <a:lnTo>
                    <a:pt x="19050" y="76200"/>
                  </a:lnTo>
                  <a:lnTo>
                    <a:pt x="38100" y="57150"/>
                  </a:lnTo>
                  <a:lnTo>
                    <a:pt x="1558645" y="57150"/>
                  </a:lnTo>
                  <a:lnTo>
                    <a:pt x="1558645" y="38100"/>
                  </a:lnTo>
                  <a:close/>
                </a:path>
                <a:path w="1673225" h="504825">
                  <a:moveTo>
                    <a:pt x="1558645" y="0"/>
                  </a:moveTo>
                  <a:lnTo>
                    <a:pt x="1558645" y="114300"/>
                  </a:lnTo>
                  <a:lnTo>
                    <a:pt x="1634845" y="76200"/>
                  </a:lnTo>
                  <a:lnTo>
                    <a:pt x="1577695" y="76200"/>
                  </a:lnTo>
                  <a:lnTo>
                    <a:pt x="1577695" y="38100"/>
                  </a:lnTo>
                  <a:lnTo>
                    <a:pt x="1634845" y="38100"/>
                  </a:lnTo>
                  <a:lnTo>
                    <a:pt x="1558645" y="0"/>
                  </a:lnTo>
                  <a:close/>
                </a:path>
                <a:path w="1673225" h="504825">
                  <a:moveTo>
                    <a:pt x="38100" y="57150"/>
                  </a:moveTo>
                  <a:lnTo>
                    <a:pt x="19050" y="76200"/>
                  </a:lnTo>
                  <a:lnTo>
                    <a:pt x="38100" y="76200"/>
                  </a:lnTo>
                  <a:lnTo>
                    <a:pt x="38100" y="57150"/>
                  </a:lnTo>
                  <a:close/>
                </a:path>
                <a:path w="1673225" h="504825">
                  <a:moveTo>
                    <a:pt x="1558645" y="57150"/>
                  </a:moveTo>
                  <a:lnTo>
                    <a:pt x="38100" y="57150"/>
                  </a:lnTo>
                  <a:lnTo>
                    <a:pt x="38100" y="76200"/>
                  </a:lnTo>
                  <a:lnTo>
                    <a:pt x="1558645" y="76200"/>
                  </a:lnTo>
                  <a:lnTo>
                    <a:pt x="1558645" y="57150"/>
                  </a:lnTo>
                  <a:close/>
                </a:path>
                <a:path w="1673225" h="504825">
                  <a:moveTo>
                    <a:pt x="1634845" y="38100"/>
                  </a:moveTo>
                  <a:lnTo>
                    <a:pt x="1577695" y="38100"/>
                  </a:lnTo>
                  <a:lnTo>
                    <a:pt x="1577695" y="76200"/>
                  </a:lnTo>
                  <a:lnTo>
                    <a:pt x="1634845" y="76200"/>
                  </a:lnTo>
                  <a:lnTo>
                    <a:pt x="1672945" y="57150"/>
                  </a:lnTo>
                  <a:lnTo>
                    <a:pt x="1634845" y="38100"/>
                  </a:lnTo>
                  <a:close/>
                </a:path>
              </a:pathLst>
            </a:custGeom>
            <a:solidFill>
              <a:srgbClr val="000000"/>
            </a:solidFill>
          </p:spPr>
          <p:txBody>
            <a:bodyPr wrap="square" lIns="0" tIns="0" rIns="0" bIns="0" rtlCol="0"/>
            <a:lstStyle/>
            <a:p>
              <a:endParaRPr/>
            </a:p>
          </p:txBody>
        </p:sp>
        <p:pic>
          <p:nvPicPr>
            <p:cNvPr id="9" name="object 8">
              <a:extLst>
                <a:ext uri="{FF2B5EF4-FFF2-40B4-BE49-F238E27FC236}">
                  <a16:creationId xmlns:a16="http://schemas.microsoft.com/office/drawing/2014/main" id="{893DDBFC-77C7-116B-A7AF-358F136240D1}"/>
                </a:ext>
              </a:extLst>
            </p:cNvPr>
            <p:cNvPicPr/>
            <p:nvPr/>
          </p:nvPicPr>
          <p:blipFill>
            <a:blip r:embed="rId4" cstate="print"/>
            <a:stretch>
              <a:fillRect/>
            </a:stretch>
          </p:blipFill>
          <p:spPr>
            <a:xfrm>
              <a:off x="118871" y="3313175"/>
              <a:ext cx="1655064" cy="1240536"/>
            </a:xfrm>
            <a:prstGeom prst="rect">
              <a:avLst/>
            </a:prstGeom>
          </p:spPr>
        </p:pic>
        <p:sp>
          <p:nvSpPr>
            <p:cNvPr id="10" name="object 9">
              <a:extLst>
                <a:ext uri="{FF2B5EF4-FFF2-40B4-BE49-F238E27FC236}">
                  <a16:creationId xmlns:a16="http://schemas.microsoft.com/office/drawing/2014/main" id="{5575D0E6-17AB-A8E9-DB7A-0F1464C96EF9}"/>
                </a:ext>
              </a:extLst>
            </p:cNvPr>
            <p:cNvSpPr/>
            <p:nvPr/>
          </p:nvSpPr>
          <p:spPr>
            <a:xfrm>
              <a:off x="1771500" y="1776971"/>
              <a:ext cx="2743835" cy="185420"/>
            </a:xfrm>
            <a:custGeom>
              <a:avLst/>
              <a:gdLst/>
              <a:ahLst/>
              <a:cxnLst/>
              <a:rect l="l" t="t" r="r" b="b"/>
              <a:pathLst>
                <a:path w="2743835" h="185419">
                  <a:moveTo>
                    <a:pt x="2629204" y="70802"/>
                  </a:moveTo>
                  <a:lnTo>
                    <a:pt x="2629204" y="185102"/>
                  </a:lnTo>
                  <a:lnTo>
                    <a:pt x="2705404" y="147002"/>
                  </a:lnTo>
                  <a:lnTo>
                    <a:pt x="2648254" y="147002"/>
                  </a:lnTo>
                  <a:lnTo>
                    <a:pt x="2648254" y="108902"/>
                  </a:lnTo>
                  <a:lnTo>
                    <a:pt x="2705404" y="108902"/>
                  </a:lnTo>
                  <a:lnTo>
                    <a:pt x="2629204" y="70802"/>
                  </a:lnTo>
                  <a:close/>
                </a:path>
                <a:path w="2743835" h="185419">
                  <a:moveTo>
                    <a:pt x="1352702" y="19050"/>
                  </a:moveTo>
                  <a:lnTo>
                    <a:pt x="1352702" y="147002"/>
                  </a:lnTo>
                  <a:lnTo>
                    <a:pt x="2629204" y="147002"/>
                  </a:lnTo>
                  <a:lnTo>
                    <a:pt x="2629204" y="127952"/>
                  </a:lnTo>
                  <a:lnTo>
                    <a:pt x="1390802" y="127952"/>
                  </a:lnTo>
                  <a:lnTo>
                    <a:pt x="1371752" y="108902"/>
                  </a:lnTo>
                  <a:lnTo>
                    <a:pt x="1390802" y="108902"/>
                  </a:lnTo>
                  <a:lnTo>
                    <a:pt x="1390802" y="38099"/>
                  </a:lnTo>
                  <a:lnTo>
                    <a:pt x="1371752" y="38100"/>
                  </a:lnTo>
                  <a:lnTo>
                    <a:pt x="1352702" y="19050"/>
                  </a:lnTo>
                  <a:close/>
                </a:path>
                <a:path w="2743835" h="185419">
                  <a:moveTo>
                    <a:pt x="2705404" y="108902"/>
                  </a:moveTo>
                  <a:lnTo>
                    <a:pt x="2648254" y="108902"/>
                  </a:lnTo>
                  <a:lnTo>
                    <a:pt x="2648254" y="147002"/>
                  </a:lnTo>
                  <a:lnTo>
                    <a:pt x="2705404" y="147002"/>
                  </a:lnTo>
                  <a:lnTo>
                    <a:pt x="2743504" y="127952"/>
                  </a:lnTo>
                  <a:lnTo>
                    <a:pt x="2705404" y="108902"/>
                  </a:lnTo>
                  <a:close/>
                </a:path>
                <a:path w="2743835" h="185419">
                  <a:moveTo>
                    <a:pt x="1390802" y="108902"/>
                  </a:moveTo>
                  <a:lnTo>
                    <a:pt x="1371752" y="108902"/>
                  </a:lnTo>
                  <a:lnTo>
                    <a:pt x="1390802" y="127952"/>
                  </a:lnTo>
                  <a:lnTo>
                    <a:pt x="1390802" y="108902"/>
                  </a:lnTo>
                  <a:close/>
                </a:path>
                <a:path w="2743835" h="185419">
                  <a:moveTo>
                    <a:pt x="2629204" y="108902"/>
                  </a:moveTo>
                  <a:lnTo>
                    <a:pt x="1390802" y="108902"/>
                  </a:lnTo>
                  <a:lnTo>
                    <a:pt x="1390802" y="127952"/>
                  </a:lnTo>
                  <a:lnTo>
                    <a:pt x="2629204" y="127952"/>
                  </a:lnTo>
                  <a:lnTo>
                    <a:pt x="2629204" y="108902"/>
                  </a:lnTo>
                  <a:close/>
                </a:path>
                <a:path w="2743835" h="185419">
                  <a:moveTo>
                    <a:pt x="1390802" y="0"/>
                  </a:moveTo>
                  <a:lnTo>
                    <a:pt x="0" y="0"/>
                  </a:lnTo>
                  <a:lnTo>
                    <a:pt x="0" y="38100"/>
                  </a:lnTo>
                  <a:lnTo>
                    <a:pt x="1352702" y="38100"/>
                  </a:lnTo>
                  <a:lnTo>
                    <a:pt x="1352702" y="19050"/>
                  </a:lnTo>
                  <a:lnTo>
                    <a:pt x="1390802" y="19049"/>
                  </a:lnTo>
                  <a:lnTo>
                    <a:pt x="1390802" y="0"/>
                  </a:lnTo>
                  <a:close/>
                </a:path>
                <a:path w="2743835" h="185419">
                  <a:moveTo>
                    <a:pt x="1390802" y="19049"/>
                  </a:moveTo>
                  <a:lnTo>
                    <a:pt x="1352702" y="19050"/>
                  </a:lnTo>
                  <a:lnTo>
                    <a:pt x="1371752" y="38100"/>
                  </a:lnTo>
                  <a:lnTo>
                    <a:pt x="1390802" y="38099"/>
                  </a:lnTo>
                  <a:lnTo>
                    <a:pt x="1390802" y="19049"/>
                  </a:lnTo>
                  <a:close/>
                </a:path>
              </a:pathLst>
            </a:custGeom>
            <a:solidFill>
              <a:srgbClr val="C00000"/>
            </a:solidFill>
          </p:spPr>
          <p:txBody>
            <a:bodyPr wrap="square" lIns="0" tIns="0" rIns="0" bIns="0" rtlCol="0"/>
            <a:lstStyle/>
            <a:p>
              <a:endParaRPr/>
            </a:p>
          </p:txBody>
        </p:sp>
        <p:sp>
          <p:nvSpPr>
            <p:cNvPr id="11" name="object 10">
              <a:extLst>
                <a:ext uri="{FF2B5EF4-FFF2-40B4-BE49-F238E27FC236}">
                  <a16:creationId xmlns:a16="http://schemas.microsoft.com/office/drawing/2014/main" id="{7A5BB139-CC88-EB42-D1F2-0D2A457D697D}"/>
                </a:ext>
              </a:extLst>
            </p:cNvPr>
            <p:cNvSpPr/>
            <p:nvPr/>
          </p:nvSpPr>
          <p:spPr>
            <a:xfrm>
              <a:off x="1771507" y="3648056"/>
              <a:ext cx="2800985" cy="665480"/>
            </a:xfrm>
            <a:custGeom>
              <a:avLst/>
              <a:gdLst/>
              <a:ahLst/>
              <a:cxnLst/>
              <a:rect l="l" t="t" r="r" b="b"/>
              <a:pathLst>
                <a:path w="2800985" h="665479">
                  <a:moveTo>
                    <a:pt x="954176" y="627303"/>
                  </a:moveTo>
                  <a:lnTo>
                    <a:pt x="0" y="627303"/>
                  </a:lnTo>
                  <a:lnTo>
                    <a:pt x="0" y="665403"/>
                  </a:lnTo>
                  <a:lnTo>
                    <a:pt x="992276" y="665403"/>
                  </a:lnTo>
                  <a:lnTo>
                    <a:pt x="992276" y="646353"/>
                  </a:lnTo>
                  <a:lnTo>
                    <a:pt x="954176" y="646353"/>
                  </a:lnTo>
                  <a:lnTo>
                    <a:pt x="954176" y="627303"/>
                  </a:lnTo>
                  <a:close/>
                </a:path>
                <a:path w="2800985" h="665479">
                  <a:moveTo>
                    <a:pt x="2686202" y="38099"/>
                  </a:moveTo>
                  <a:lnTo>
                    <a:pt x="954176" y="38099"/>
                  </a:lnTo>
                  <a:lnTo>
                    <a:pt x="954176" y="646353"/>
                  </a:lnTo>
                  <a:lnTo>
                    <a:pt x="973226" y="627303"/>
                  </a:lnTo>
                  <a:lnTo>
                    <a:pt x="992276" y="627303"/>
                  </a:lnTo>
                  <a:lnTo>
                    <a:pt x="992276" y="76199"/>
                  </a:lnTo>
                  <a:lnTo>
                    <a:pt x="973226" y="76199"/>
                  </a:lnTo>
                  <a:lnTo>
                    <a:pt x="992276" y="57149"/>
                  </a:lnTo>
                  <a:lnTo>
                    <a:pt x="2686202" y="57149"/>
                  </a:lnTo>
                  <a:lnTo>
                    <a:pt x="2686202" y="38099"/>
                  </a:lnTo>
                  <a:close/>
                </a:path>
                <a:path w="2800985" h="665479">
                  <a:moveTo>
                    <a:pt x="992276" y="627303"/>
                  </a:moveTo>
                  <a:lnTo>
                    <a:pt x="973226" y="627303"/>
                  </a:lnTo>
                  <a:lnTo>
                    <a:pt x="954176" y="646353"/>
                  </a:lnTo>
                  <a:lnTo>
                    <a:pt x="992276" y="646353"/>
                  </a:lnTo>
                  <a:lnTo>
                    <a:pt x="992276" y="627303"/>
                  </a:lnTo>
                  <a:close/>
                </a:path>
                <a:path w="2800985" h="665479">
                  <a:moveTo>
                    <a:pt x="2686202" y="0"/>
                  </a:moveTo>
                  <a:lnTo>
                    <a:pt x="2686202" y="114299"/>
                  </a:lnTo>
                  <a:lnTo>
                    <a:pt x="2762402" y="76199"/>
                  </a:lnTo>
                  <a:lnTo>
                    <a:pt x="2705252" y="76199"/>
                  </a:lnTo>
                  <a:lnTo>
                    <a:pt x="2705252" y="38099"/>
                  </a:lnTo>
                  <a:lnTo>
                    <a:pt x="2762402" y="38099"/>
                  </a:lnTo>
                  <a:lnTo>
                    <a:pt x="2686202" y="0"/>
                  </a:lnTo>
                  <a:close/>
                </a:path>
                <a:path w="2800985" h="665479">
                  <a:moveTo>
                    <a:pt x="992276" y="57149"/>
                  </a:moveTo>
                  <a:lnTo>
                    <a:pt x="973226" y="76199"/>
                  </a:lnTo>
                  <a:lnTo>
                    <a:pt x="992276" y="76199"/>
                  </a:lnTo>
                  <a:lnTo>
                    <a:pt x="992276" y="57149"/>
                  </a:lnTo>
                  <a:close/>
                </a:path>
                <a:path w="2800985" h="665479">
                  <a:moveTo>
                    <a:pt x="2686202" y="57149"/>
                  </a:moveTo>
                  <a:lnTo>
                    <a:pt x="992276" y="57149"/>
                  </a:lnTo>
                  <a:lnTo>
                    <a:pt x="992276" y="76199"/>
                  </a:lnTo>
                  <a:lnTo>
                    <a:pt x="2686202" y="76199"/>
                  </a:lnTo>
                  <a:lnTo>
                    <a:pt x="2686202" y="57149"/>
                  </a:lnTo>
                  <a:close/>
                </a:path>
                <a:path w="2800985" h="665479">
                  <a:moveTo>
                    <a:pt x="2762402" y="38099"/>
                  </a:moveTo>
                  <a:lnTo>
                    <a:pt x="2705252" y="38099"/>
                  </a:lnTo>
                  <a:lnTo>
                    <a:pt x="2705252" y="76199"/>
                  </a:lnTo>
                  <a:lnTo>
                    <a:pt x="2762402" y="76199"/>
                  </a:lnTo>
                  <a:lnTo>
                    <a:pt x="2800502" y="57149"/>
                  </a:lnTo>
                  <a:lnTo>
                    <a:pt x="2762402" y="38099"/>
                  </a:lnTo>
                  <a:close/>
                </a:path>
              </a:pathLst>
            </a:custGeom>
            <a:solidFill>
              <a:srgbClr val="0070C0"/>
            </a:solidFill>
          </p:spPr>
          <p:txBody>
            <a:bodyPr wrap="square" lIns="0" tIns="0" rIns="0" bIns="0" rtlCol="0"/>
            <a:lstStyle/>
            <a:p>
              <a:endParaRPr/>
            </a:p>
          </p:txBody>
        </p:sp>
      </p:grpSp>
      <p:sp>
        <p:nvSpPr>
          <p:cNvPr id="12" name="object 12">
            <a:extLst>
              <a:ext uri="{FF2B5EF4-FFF2-40B4-BE49-F238E27FC236}">
                <a16:creationId xmlns:a16="http://schemas.microsoft.com/office/drawing/2014/main" id="{EBFA2491-4069-9985-F1E4-385570C42AA4}"/>
              </a:ext>
            </a:extLst>
          </p:cNvPr>
          <p:cNvSpPr txBox="1"/>
          <p:nvPr/>
        </p:nvSpPr>
        <p:spPr>
          <a:xfrm>
            <a:off x="3017808" y="5880258"/>
            <a:ext cx="5768975" cy="351378"/>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dirty="0"/>
              <a:t>Johnson, Alahi, and Fei-Fei, “Perceptual Losses for Real-Time Style Transfer and Super-Resolution”, ECCV 2016  Figure copyright Springer, 2016. Reproduced for educational purposes.</a:t>
            </a:r>
          </a:p>
        </p:txBody>
      </p:sp>
    </p:spTree>
    <p:extLst>
      <p:ext uri="{BB962C8B-B14F-4D97-AF65-F5344CB8AC3E}">
        <p14:creationId xmlns:p14="http://schemas.microsoft.com/office/powerpoint/2010/main" val="2662073038"/>
      </p:ext>
    </p:extLst>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A611C-2043-30D0-2122-08B98CFD032E}"/>
              </a:ext>
            </a:extLst>
          </p:cNvPr>
          <p:cNvSpPr>
            <a:spLocks noGrp="1"/>
          </p:cNvSpPr>
          <p:nvPr>
            <p:ph type="title"/>
          </p:nvPr>
        </p:nvSpPr>
        <p:spPr/>
        <p:txBody>
          <a:bodyPr/>
          <a:lstStyle/>
          <a:p>
            <a:r>
              <a:rPr lang="en-US" altLang="zh-CN" sz="2800" dirty="0"/>
              <a:t>Fast</a:t>
            </a:r>
            <a:r>
              <a:rPr lang="en-US" altLang="zh-CN" sz="2800" spc="-40" dirty="0"/>
              <a:t> </a:t>
            </a:r>
            <a:r>
              <a:rPr lang="en-US" altLang="zh-CN" sz="2800" spc="-5" dirty="0"/>
              <a:t>Style</a:t>
            </a:r>
            <a:r>
              <a:rPr lang="en-US" altLang="zh-CN" sz="2800" spc="-35" dirty="0"/>
              <a:t> </a:t>
            </a:r>
            <a:r>
              <a:rPr lang="en-US" altLang="zh-CN" sz="2800" dirty="0"/>
              <a:t>Transfer</a:t>
            </a:r>
            <a:endParaRPr lang="zh-CN" altLang="en-US" dirty="0"/>
          </a:p>
        </p:txBody>
      </p:sp>
      <p:pic>
        <p:nvPicPr>
          <p:cNvPr id="4" name="object 4">
            <a:extLst>
              <a:ext uri="{FF2B5EF4-FFF2-40B4-BE49-F238E27FC236}">
                <a16:creationId xmlns:a16="http://schemas.microsoft.com/office/drawing/2014/main" id="{0CB5EEAA-F731-75E2-A4E3-CCDC05369DB4}"/>
              </a:ext>
            </a:extLst>
          </p:cNvPr>
          <p:cNvPicPr/>
          <p:nvPr/>
        </p:nvPicPr>
        <p:blipFill>
          <a:blip r:embed="rId2" cstate="print"/>
          <a:stretch>
            <a:fillRect/>
          </a:stretch>
        </p:blipFill>
        <p:spPr>
          <a:xfrm>
            <a:off x="4413316" y="1584399"/>
            <a:ext cx="4547615" cy="3410712"/>
          </a:xfrm>
          <a:prstGeom prst="rect">
            <a:avLst/>
          </a:prstGeom>
        </p:spPr>
      </p:pic>
      <p:pic>
        <p:nvPicPr>
          <p:cNvPr id="5" name="object 5">
            <a:extLst>
              <a:ext uri="{FF2B5EF4-FFF2-40B4-BE49-F238E27FC236}">
                <a16:creationId xmlns:a16="http://schemas.microsoft.com/office/drawing/2014/main" id="{7B81D63E-F566-4E8A-90B3-929B1CD57362}"/>
              </a:ext>
            </a:extLst>
          </p:cNvPr>
          <p:cNvPicPr/>
          <p:nvPr/>
        </p:nvPicPr>
        <p:blipFill>
          <a:blip r:embed="rId3" cstate="print"/>
          <a:stretch>
            <a:fillRect/>
          </a:stretch>
        </p:blipFill>
        <p:spPr>
          <a:xfrm>
            <a:off x="210125" y="1614880"/>
            <a:ext cx="4041648" cy="3179063"/>
          </a:xfrm>
          <a:prstGeom prst="rect">
            <a:avLst/>
          </a:prstGeom>
        </p:spPr>
      </p:pic>
      <p:sp>
        <p:nvSpPr>
          <p:cNvPr id="6" name="object 3">
            <a:extLst>
              <a:ext uri="{FF2B5EF4-FFF2-40B4-BE49-F238E27FC236}">
                <a16:creationId xmlns:a16="http://schemas.microsoft.com/office/drawing/2014/main" id="{D8545E85-8996-BB4F-DF4C-00C52BE9FDBB}"/>
              </a:ext>
            </a:extLst>
          </p:cNvPr>
          <p:cNvSpPr txBox="1"/>
          <p:nvPr/>
        </p:nvSpPr>
        <p:spPr>
          <a:xfrm>
            <a:off x="0" y="4959709"/>
            <a:ext cx="4413316" cy="289823"/>
          </a:xfrm>
          <a:prstGeom prst="rect">
            <a:avLst/>
          </a:prstGeom>
        </p:spPr>
        <p:txBody>
          <a:bodyPr vert="horz" wrap="square" lIns="0" tIns="12700" rIns="0" bIns="0" rtlCol="0">
            <a:spAutoFit/>
          </a:bodyPr>
          <a:lstStyle/>
          <a:p>
            <a:pPr marL="980440">
              <a:lnSpc>
                <a:spcPct val="100000"/>
              </a:lnSpc>
              <a:spcBef>
                <a:spcPts val="100"/>
              </a:spcBef>
              <a:tabLst>
                <a:tab pos="1634489" algn="l"/>
                <a:tab pos="2985770" algn="l"/>
                <a:tab pos="3634740" algn="l"/>
              </a:tabLst>
            </a:pPr>
            <a:r>
              <a:rPr spc="-5" dirty="0">
                <a:latin typeface="Arial MT"/>
                <a:cs typeface="Arial MT"/>
              </a:rPr>
              <a:t>Sl</a:t>
            </a:r>
            <a:r>
              <a:rPr spc="-10" dirty="0">
                <a:latin typeface="Arial MT"/>
                <a:cs typeface="Arial MT"/>
              </a:rPr>
              <a:t>o</a:t>
            </a:r>
            <a:r>
              <a:rPr dirty="0">
                <a:latin typeface="Arial MT"/>
                <a:cs typeface="Arial MT"/>
              </a:rPr>
              <a:t>w	F</a:t>
            </a:r>
            <a:r>
              <a:rPr spc="-5" dirty="0">
                <a:latin typeface="Arial MT"/>
                <a:cs typeface="Arial MT"/>
              </a:rPr>
              <a:t>a</a:t>
            </a:r>
            <a:r>
              <a:rPr dirty="0">
                <a:latin typeface="Arial MT"/>
                <a:cs typeface="Arial MT"/>
              </a:rPr>
              <a:t>st	</a:t>
            </a:r>
            <a:r>
              <a:rPr lang="en-US" dirty="0">
                <a:latin typeface="Arial MT"/>
                <a:cs typeface="Arial MT"/>
              </a:rPr>
              <a:t> </a:t>
            </a:r>
            <a:r>
              <a:rPr spc="-5" dirty="0">
                <a:latin typeface="Arial MT"/>
                <a:cs typeface="Arial MT"/>
              </a:rPr>
              <a:t>Sl</a:t>
            </a:r>
            <a:r>
              <a:rPr spc="-10" dirty="0">
                <a:latin typeface="Arial MT"/>
                <a:cs typeface="Arial MT"/>
              </a:rPr>
              <a:t>o</a:t>
            </a:r>
            <a:r>
              <a:rPr dirty="0">
                <a:latin typeface="Arial MT"/>
                <a:cs typeface="Arial MT"/>
              </a:rPr>
              <a:t>w</a:t>
            </a:r>
            <a:r>
              <a:rPr lang="en-US" dirty="0">
                <a:latin typeface="Arial MT"/>
                <a:cs typeface="Arial MT"/>
              </a:rPr>
              <a:t>   </a:t>
            </a:r>
            <a:r>
              <a:rPr dirty="0">
                <a:latin typeface="Arial MT"/>
                <a:cs typeface="Arial MT"/>
              </a:rPr>
              <a:t>F</a:t>
            </a:r>
            <a:r>
              <a:rPr spc="-5" dirty="0">
                <a:latin typeface="Arial MT"/>
                <a:cs typeface="Arial MT"/>
              </a:rPr>
              <a:t>a</a:t>
            </a:r>
            <a:r>
              <a:rPr dirty="0">
                <a:latin typeface="Arial MT"/>
                <a:cs typeface="Arial MT"/>
              </a:rPr>
              <a:t>st</a:t>
            </a:r>
          </a:p>
        </p:txBody>
      </p:sp>
      <p:sp>
        <p:nvSpPr>
          <p:cNvPr id="7" name="object 6">
            <a:extLst>
              <a:ext uri="{FF2B5EF4-FFF2-40B4-BE49-F238E27FC236}">
                <a16:creationId xmlns:a16="http://schemas.microsoft.com/office/drawing/2014/main" id="{10934C76-216F-5C74-3E24-784115802317}"/>
              </a:ext>
            </a:extLst>
          </p:cNvPr>
          <p:cNvSpPr txBox="1"/>
          <p:nvPr/>
        </p:nvSpPr>
        <p:spPr>
          <a:xfrm>
            <a:off x="4870581" y="5145392"/>
            <a:ext cx="3551026" cy="228268"/>
          </a:xfrm>
          <a:prstGeom prst="rect">
            <a:avLst/>
          </a:prstGeom>
        </p:spPr>
        <p:txBody>
          <a:bodyPr vert="horz" wrap="square" lIns="0" tIns="12700" rIns="0" bIns="0" rtlCol="0">
            <a:spAutoFit/>
          </a:bodyPr>
          <a:lstStyle/>
          <a:p>
            <a:pPr marL="12700">
              <a:lnSpc>
                <a:spcPct val="100000"/>
              </a:lnSpc>
              <a:spcBef>
                <a:spcPts val="100"/>
              </a:spcBef>
            </a:pPr>
            <a:r>
              <a:rPr sz="1400" u="sng" spc="-5" dirty="0">
                <a:solidFill>
                  <a:srgbClr val="1155CC"/>
                </a:solidFill>
                <a:uFill>
                  <a:solidFill>
                    <a:srgbClr val="1155CC"/>
                  </a:solidFill>
                </a:uFill>
                <a:latin typeface="Arial MT"/>
                <a:cs typeface="Arial MT"/>
              </a:rPr>
              <a:t>https://github.com/jcjohnson/fast-neural-style</a:t>
            </a:r>
            <a:endParaRPr sz="1400" dirty="0">
              <a:latin typeface="Arial MT"/>
              <a:cs typeface="Arial MT"/>
            </a:endParaRPr>
          </a:p>
        </p:txBody>
      </p:sp>
      <p:sp>
        <p:nvSpPr>
          <p:cNvPr id="9" name="文本框 8">
            <a:extLst>
              <a:ext uri="{FF2B5EF4-FFF2-40B4-BE49-F238E27FC236}">
                <a16:creationId xmlns:a16="http://schemas.microsoft.com/office/drawing/2014/main" id="{ED5F4E75-F78A-A9C5-66FD-568E9C2CBDD9}"/>
              </a:ext>
            </a:extLst>
          </p:cNvPr>
          <p:cNvSpPr txBox="1"/>
          <p:nvPr/>
        </p:nvSpPr>
        <p:spPr>
          <a:xfrm>
            <a:off x="357158" y="6104976"/>
            <a:ext cx="8786842" cy="350737"/>
          </a:xfrm>
          <a:prstGeom prst="rect">
            <a:avLst/>
          </a:prstGeom>
        </p:spPr>
        <p:txBody>
          <a:bodyPr vert="horz" wrap="square" lIns="0" tIns="12065" rIns="0" bIns="0" rtlCol="0">
            <a:spAutoFit/>
          </a:bodyPr>
          <a:lstStyle>
            <a:defPPr>
              <a:defRPr lang="zh-CN"/>
            </a:defPPr>
            <a:lvl1pPr marL="12700" marR="5080">
              <a:spcBef>
                <a:spcPts val="95"/>
              </a:spcBef>
              <a:defRPr sz="1100" spc="-5">
                <a:latin typeface="Arial Narrow" panose="020B0606020202030204" pitchFamily="34" charset="0"/>
                <a:cs typeface="Arial MT"/>
              </a:defRPr>
            </a:lvl1pPr>
          </a:lstStyle>
          <a:p>
            <a:r>
              <a:rPr lang="en-US" altLang="zh-CN" dirty="0"/>
              <a:t>Johnson, </a:t>
            </a:r>
            <a:r>
              <a:rPr lang="en-US" altLang="zh-CN" dirty="0" err="1"/>
              <a:t>Alahi</a:t>
            </a:r>
            <a:r>
              <a:rPr lang="en-US" altLang="zh-CN" dirty="0"/>
              <a:t>, and Fei-Fei, “Perceptual Losses for Real-Time Style Transfer and </a:t>
            </a:r>
            <a:r>
              <a:rPr lang="en-US" altLang="zh-CN" dirty="0"/>
              <a:t>Super-Resolution</a:t>
            </a:r>
            <a:r>
              <a:rPr lang="en-US" altLang="zh-CN" dirty="0"/>
              <a:t>”, ECCV 2016  Figure copyright Springer, 2016. Reproduced for educational purposes.</a:t>
            </a:r>
          </a:p>
        </p:txBody>
      </p:sp>
    </p:spTree>
    <p:extLst>
      <p:ext uri="{BB962C8B-B14F-4D97-AF65-F5344CB8AC3E}">
        <p14:creationId xmlns:p14="http://schemas.microsoft.com/office/powerpoint/2010/main" val="1792612917"/>
      </p:ext>
    </p:extLst>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7A2C8-CEBE-97BE-E7D2-EC04C31DA09C}"/>
              </a:ext>
            </a:extLst>
          </p:cNvPr>
          <p:cNvSpPr>
            <a:spLocks noGrp="1"/>
          </p:cNvSpPr>
          <p:nvPr>
            <p:ph type="title"/>
          </p:nvPr>
        </p:nvSpPr>
        <p:spPr/>
        <p:txBody>
          <a:bodyPr/>
          <a:lstStyle/>
          <a:p>
            <a:r>
              <a:rPr lang="en-US" altLang="zh-CN" sz="2800" dirty="0"/>
              <a:t>Remember</a:t>
            </a:r>
            <a:r>
              <a:rPr lang="en-US" altLang="zh-CN" sz="2800" spc="-15" dirty="0"/>
              <a:t> </a:t>
            </a:r>
            <a:r>
              <a:rPr lang="en-US" altLang="zh-CN" sz="2800" dirty="0"/>
              <a:t>Normalization</a:t>
            </a:r>
            <a:r>
              <a:rPr lang="en-US" altLang="zh-CN" sz="2800" spc="-10" dirty="0"/>
              <a:t> </a:t>
            </a:r>
            <a:r>
              <a:rPr lang="en-US" altLang="zh-CN" sz="2800" dirty="0"/>
              <a:t>Methods?</a:t>
            </a:r>
            <a:endParaRPr lang="zh-CN" altLang="en-US" dirty="0"/>
          </a:p>
        </p:txBody>
      </p:sp>
      <p:pic>
        <p:nvPicPr>
          <p:cNvPr id="4" name="object 3">
            <a:extLst>
              <a:ext uri="{FF2B5EF4-FFF2-40B4-BE49-F238E27FC236}">
                <a16:creationId xmlns:a16="http://schemas.microsoft.com/office/drawing/2014/main" id="{EDD6C417-BBBB-375D-AD65-5AB401B79C03}"/>
              </a:ext>
            </a:extLst>
          </p:cNvPr>
          <p:cNvPicPr/>
          <p:nvPr/>
        </p:nvPicPr>
        <p:blipFill>
          <a:blip r:embed="rId2" cstate="print"/>
          <a:stretch>
            <a:fillRect/>
          </a:stretch>
        </p:blipFill>
        <p:spPr>
          <a:xfrm>
            <a:off x="357158" y="2215896"/>
            <a:ext cx="8290560" cy="2426207"/>
          </a:xfrm>
          <a:prstGeom prst="rect">
            <a:avLst/>
          </a:prstGeom>
        </p:spPr>
      </p:pic>
    </p:spTree>
    <p:extLst>
      <p:ext uri="{BB962C8B-B14F-4D97-AF65-F5344CB8AC3E}">
        <p14:creationId xmlns:p14="http://schemas.microsoft.com/office/powerpoint/2010/main" val="2681535174"/>
      </p:ext>
    </p:extLst>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a:extLst>
              <a:ext uri="{FF2B5EF4-FFF2-40B4-BE49-F238E27FC236}">
                <a16:creationId xmlns:a16="http://schemas.microsoft.com/office/drawing/2014/main" id="{F1C61AA8-05FB-5BCA-9FE1-3974A14AAD90}"/>
              </a:ext>
            </a:extLst>
          </p:cNvPr>
          <p:cNvGrpSpPr/>
          <p:nvPr/>
        </p:nvGrpSpPr>
        <p:grpSpPr>
          <a:xfrm>
            <a:off x="357158" y="2215896"/>
            <a:ext cx="8290559" cy="2426335"/>
            <a:chOff x="277368" y="1420367"/>
            <a:chExt cx="8290559" cy="2426335"/>
          </a:xfrm>
        </p:grpSpPr>
        <p:pic>
          <p:nvPicPr>
            <p:cNvPr id="5" name="object 4">
              <a:extLst>
                <a:ext uri="{FF2B5EF4-FFF2-40B4-BE49-F238E27FC236}">
                  <a16:creationId xmlns:a16="http://schemas.microsoft.com/office/drawing/2014/main" id="{E9F0EBC1-5B7D-4490-818B-5D9335EF71B0}"/>
                </a:ext>
              </a:extLst>
            </p:cNvPr>
            <p:cNvPicPr/>
            <p:nvPr/>
          </p:nvPicPr>
          <p:blipFill>
            <a:blip r:embed="rId2" cstate="print"/>
            <a:stretch>
              <a:fillRect/>
            </a:stretch>
          </p:blipFill>
          <p:spPr>
            <a:xfrm>
              <a:off x="277368" y="1420367"/>
              <a:ext cx="8290560" cy="2426207"/>
            </a:xfrm>
            <a:prstGeom prst="rect">
              <a:avLst/>
            </a:prstGeom>
          </p:spPr>
        </p:pic>
        <p:sp>
          <p:nvSpPr>
            <p:cNvPr id="6" name="object 5">
              <a:extLst>
                <a:ext uri="{FF2B5EF4-FFF2-40B4-BE49-F238E27FC236}">
                  <a16:creationId xmlns:a16="http://schemas.microsoft.com/office/drawing/2014/main" id="{8CFE2024-63FC-CE94-B710-C9AC05F1750F}"/>
                </a:ext>
              </a:extLst>
            </p:cNvPr>
            <p:cNvSpPr/>
            <p:nvPr/>
          </p:nvSpPr>
          <p:spPr>
            <a:xfrm>
              <a:off x="4488699" y="1464849"/>
              <a:ext cx="2073275" cy="2240280"/>
            </a:xfrm>
            <a:custGeom>
              <a:avLst/>
              <a:gdLst/>
              <a:ahLst/>
              <a:cxnLst/>
              <a:rect l="l" t="t" r="r" b="b"/>
              <a:pathLst>
                <a:path w="2073275" h="2240279">
                  <a:moveTo>
                    <a:pt x="0" y="0"/>
                  </a:moveTo>
                  <a:lnTo>
                    <a:pt x="2073142" y="0"/>
                  </a:lnTo>
                  <a:lnTo>
                    <a:pt x="2073142" y="2239857"/>
                  </a:lnTo>
                  <a:lnTo>
                    <a:pt x="0" y="2239857"/>
                  </a:lnTo>
                  <a:lnTo>
                    <a:pt x="0" y="0"/>
                  </a:lnTo>
                  <a:close/>
                </a:path>
              </a:pathLst>
            </a:custGeom>
            <a:ln w="28560">
              <a:solidFill>
                <a:srgbClr val="00FF00"/>
              </a:solidFill>
            </a:ln>
          </p:spPr>
          <p:txBody>
            <a:bodyPr wrap="square" lIns="0" tIns="0" rIns="0" bIns="0" rtlCol="0"/>
            <a:lstStyle/>
            <a:p>
              <a:endParaRPr/>
            </a:p>
          </p:txBody>
        </p:sp>
      </p:grpSp>
      <p:sp>
        <p:nvSpPr>
          <p:cNvPr id="2" name="标题 1">
            <a:extLst>
              <a:ext uri="{FF2B5EF4-FFF2-40B4-BE49-F238E27FC236}">
                <a16:creationId xmlns:a16="http://schemas.microsoft.com/office/drawing/2014/main" id="{E7F7A2C8-CEBE-97BE-E7D2-EC04C31DA09C}"/>
              </a:ext>
            </a:extLst>
          </p:cNvPr>
          <p:cNvSpPr>
            <a:spLocks noGrp="1"/>
          </p:cNvSpPr>
          <p:nvPr>
            <p:ph type="title"/>
          </p:nvPr>
        </p:nvSpPr>
        <p:spPr/>
        <p:txBody>
          <a:bodyPr/>
          <a:lstStyle/>
          <a:p>
            <a:r>
              <a:rPr lang="en-US" altLang="zh-CN" sz="2800" dirty="0"/>
              <a:t>Remember</a:t>
            </a:r>
            <a:r>
              <a:rPr lang="en-US" altLang="zh-CN" sz="2800" spc="-15" dirty="0"/>
              <a:t> </a:t>
            </a:r>
            <a:r>
              <a:rPr lang="en-US" altLang="zh-CN" sz="2800" dirty="0"/>
              <a:t>Normalization</a:t>
            </a:r>
            <a:r>
              <a:rPr lang="en-US" altLang="zh-CN" sz="2800" spc="-10" dirty="0"/>
              <a:t> </a:t>
            </a:r>
            <a:r>
              <a:rPr lang="en-US" altLang="zh-CN" sz="2800" dirty="0"/>
              <a:t>Methods?</a:t>
            </a:r>
            <a:endParaRPr lang="zh-CN" altLang="en-US" dirty="0"/>
          </a:p>
        </p:txBody>
      </p:sp>
      <p:sp>
        <p:nvSpPr>
          <p:cNvPr id="7" name="object 6">
            <a:extLst>
              <a:ext uri="{FF2B5EF4-FFF2-40B4-BE49-F238E27FC236}">
                <a16:creationId xmlns:a16="http://schemas.microsoft.com/office/drawing/2014/main" id="{D7859390-A8A6-B1EF-E0D6-E04A489F910F}"/>
              </a:ext>
            </a:extLst>
          </p:cNvPr>
          <p:cNvSpPr txBox="1"/>
          <p:nvPr/>
        </p:nvSpPr>
        <p:spPr>
          <a:xfrm>
            <a:off x="1706608" y="1666588"/>
            <a:ext cx="7080175" cy="351378"/>
          </a:xfrm>
          <a:prstGeom prst="rect">
            <a:avLst/>
          </a:prstGeom>
        </p:spPr>
        <p:txBody>
          <a:bodyPr vert="horz" wrap="square" lIns="0" tIns="12700" rIns="0" bIns="0" rtlCol="0">
            <a:spAutoFit/>
          </a:bodyPr>
          <a:lstStyle/>
          <a:p>
            <a:pPr marL="12700">
              <a:lnSpc>
                <a:spcPct val="100000"/>
              </a:lnSpc>
              <a:spcBef>
                <a:spcPts val="100"/>
              </a:spcBef>
            </a:pPr>
            <a:r>
              <a:rPr sz="2200" spc="-5" dirty="0">
                <a:latin typeface="+mn-lt"/>
                <a:cs typeface="Arial MT"/>
              </a:rPr>
              <a:t>Instance</a:t>
            </a:r>
            <a:r>
              <a:rPr sz="2200" dirty="0">
                <a:latin typeface="+mn-lt"/>
                <a:cs typeface="Arial MT"/>
              </a:rPr>
              <a:t> </a:t>
            </a:r>
            <a:r>
              <a:rPr sz="2200" spc="-5" dirty="0">
                <a:latin typeface="+mn-lt"/>
                <a:cs typeface="Arial MT"/>
              </a:rPr>
              <a:t>Normalization</a:t>
            </a:r>
            <a:r>
              <a:rPr sz="2200" dirty="0">
                <a:latin typeface="+mn-lt"/>
                <a:cs typeface="Arial MT"/>
              </a:rPr>
              <a:t> </a:t>
            </a:r>
            <a:r>
              <a:rPr sz="2200" spc="-5" dirty="0">
                <a:latin typeface="+mn-lt"/>
                <a:cs typeface="Arial MT"/>
              </a:rPr>
              <a:t>was</a:t>
            </a:r>
            <a:r>
              <a:rPr sz="2200" spc="5" dirty="0">
                <a:latin typeface="+mn-lt"/>
                <a:cs typeface="Arial MT"/>
              </a:rPr>
              <a:t> </a:t>
            </a:r>
            <a:r>
              <a:rPr sz="2200" spc="-5" dirty="0">
                <a:latin typeface="+mn-lt"/>
                <a:cs typeface="Arial MT"/>
              </a:rPr>
              <a:t>developed</a:t>
            </a:r>
            <a:r>
              <a:rPr sz="2200" spc="5" dirty="0">
                <a:latin typeface="+mn-lt"/>
                <a:cs typeface="Arial MT"/>
              </a:rPr>
              <a:t> </a:t>
            </a:r>
            <a:r>
              <a:rPr sz="2200" dirty="0">
                <a:latin typeface="+mn-lt"/>
                <a:cs typeface="Arial MT"/>
              </a:rPr>
              <a:t>for</a:t>
            </a:r>
            <a:r>
              <a:rPr sz="2200" spc="10" dirty="0">
                <a:latin typeface="+mn-lt"/>
                <a:cs typeface="Arial MT"/>
              </a:rPr>
              <a:t> </a:t>
            </a:r>
            <a:r>
              <a:rPr sz="2200" spc="-5" dirty="0">
                <a:latin typeface="+mn-lt"/>
                <a:cs typeface="Arial MT"/>
              </a:rPr>
              <a:t>style</a:t>
            </a:r>
            <a:r>
              <a:rPr sz="2200" dirty="0">
                <a:latin typeface="+mn-lt"/>
                <a:cs typeface="Arial MT"/>
              </a:rPr>
              <a:t> </a:t>
            </a:r>
            <a:r>
              <a:rPr sz="2200" spc="-5" dirty="0">
                <a:latin typeface="+mn-lt"/>
                <a:cs typeface="Arial MT"/>
              </a:rPr>
              <a:t>transfer!</a:t>
            </a:r>
            <a:endParaRPr sz="2200" dirty="0">
              <a:latin typeface="+mn-lt"/>
              <a:cs typeface="Arial MT"/>
            </a:endParaRPr>
          </a:p>
        </p:txBody>
      </p:sp>
    </p:spTree>
    <p:extLst>
      <p:ext uri="{BB962C8B-B14F-4D97-AF65-F5344CB8AC3E}">
        <p14:creationId xmlns:p14="http://schemas.microsoft.com/office/powerpoint/2010/main" val="3369874868"/>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3_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i.potx" id="{66147B79-3DC4-4A99-85B6-BDFC7E43C4CE}" vid="{4A54CD77-08E4-46F2-B6A6-B6C2708A1D3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Template>
  <TotalTime>18987</TotalTime>
  <Words>5056</Words>
  <Application>Microsoft Office PowerPoint</Application>
  <PresentationFormat>全屏显示(4:3)</PresentationFormat>
  <Paragraphs>628</Paragraphs>
  <Slides>104</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104</vt:i4>
      </vt:variant>
    </vt:vector>
  </HeadingPairs>
  <TitlesOfParts>
    <vt:vector size="115" baseType="lpstr">
      <vt:lpstr>Lucida Grande</vt:lpstr>
      <vt:lpstr>等线</vt:lpstr>
      <vt:lpstr>Arial Black</vt:lpstr>
      <vt:lpstr>Calibri</vt:lpstr>
      <vt:lpstr>Arial</vt:lpstr>
      <vt:lpstr>Arial MT</vt:lpstr>
      <vt:lpstr>Wingdings</vt:lpstr>
      <vt:lpstr>宋体</vt:lpstr>
      <vt:lpstr>Arial Narrow</vt:lpstr>
      <vt:lpstr>Times New Roman</vt:lpstr>
      <vt:lpstr>3_Studio</vt:lpstr>
      <vt:lpstr>Lecture 22. Visualizing and Understanding </vt:lpstr>
      <vt:lpstr>Last time</vt:lpstr>
      <vt:lpstr>Last time: Activation Functions</vt:lpstr>
      <vt:lpstr>Last time: Data Preprocessing</vt:lpstr>
      <vt:lpstr>Last time: Weight Initialization</vt:lpstr>
      <vt:lpstr>Last time: Dropout Regularization</vt:lpstr>
      <vt:lpstr>Last time: A common pattern of regularization</vt:lpstr>
      <vt:lpstr>Last time: Data Augmentation</vt:lpstr>
      <vt:lpstr>Choosing Hyperparameters</vt:lpstr>
      <vt:lpstr>Today: What’s going on inside ConvNets?</vt:lpstr>
      <vt:lpstr>Today's agenda</vt:lpstr>
      <vt:lpstr>Today's agenda</vt:lpstr>
      <vt:lpstr>Interpreting a Linear Classifier: Visual Viewpoint</vt:lpstr>
      <vt:lpstr>First Layer: Visualize Filters</vt:lpstr>
      <vt:lpstr>First Layer: Visualize Filters</vt:lpstr>
      <vt:lpstr>Other Layers: Visualize Filters</vt:lpstr>
      <vt:lpstr>Last Layer</vt:lpstr>
      <vt:lpstr>Last Layer: Nearest Neighbors</vt:lpstr>
      <vt:lpstr>Last Layer: Nearest Neighbors</vt:lpstr>
      <vt:lpstr>Last Layer: Dimensionality Reduction</vt:lpstr>
      <vt:lpstr>Last Layer: Dimensionality Reduction</vt:lpstr>
      <vt:lpstr>Visualizing Activations</vt:lpstr>
      <vt:lpstr>Class Activation Mapping (CAM)</vt:lpstr>
      <vt:lpstr>Today's agenda</vt:lpstr>
      <vt:lpstr>Maximally Activating Patches</vt:lpstr>
      <vt:lpstr>Which pixels matter:  Saliency via Occlusion</vt:lpstr>
      <vt:lpstr>Which pixels matter:  Saliency via Occlusion</vt:lpstr>
      <vt:lpstr>Which pixels matter: Saliency via Backprop</vt:lpstr>
      <vt:lpstr>Which pixels matter: Saliency via Backprop</vt:lpstr>
      <vt:lpstr>Saliency Maps</vt:lpstr>
      <vt:lpstr>Saliency Maps: Segmentation without supervision</vt:lpstr>
      <vt:lpstr>Saliency maps: Uncovers biases</vt:lpstr>
      <vt:lpstr>Intermediate Features via (guided) backprop</vt:lpstr>
      <vt:lpstr>Intermediate features via (guided) backprop</vt:lpstr>
      <vt:lpstr>Intermediate features via (guided) backprop</vt:lpstr>
      <vt:lpstr>Visualizing CNN features: Gradient Ascent</vt:lpstr>
      <vt:lpstr>Visualizing CNN features: Gradient Ascent</vt:lpstr>
      <vt:lpstr>Visualizing CNN features: Gradient Ascent</vt:lpstr>
      <vt:lpstr>Visualizing CNN features: Gradient Ascent</vt:lpstr>
      <vt:lpstr>Visualizing CNN features: Gradient Ascent</vt:lpstr>
      <vt:lpstr>Visualizing CNN features: Gradient Ascent</vt:lpstr>
      <vt:lpstr>Visualizing CNN features: Gradient Ascent</vt:lpstr>
      <vt:lpstr>Visualizing CNN features: Gradient Ascent</vt:lpstr>
      <vt:lpstr>Visualizing CNN features: Gradient Ascent</vt:lpstr>
      <vt:lpstr>Visualizing CNN features: Gradient Ascent</vt:lpstr>
      <vt:lpstr>Visualizing CNN features: Gradient Ascent</vt:lpstr>
      <vt:lpstr>Visualizing CNN features: Gradient Ascent</vt:lpstr>
      <vt:lpstr>Visualizing CNN features: Gradient Ascent</vt:lpstr>
      <vt:lpstr>Today's agenda</vt:lpstr>
      <vt:lpstr>Fooling Images / Adversarial Examples</vt:lpstr>
      <vt:lpstr>Fooling Images / Adversarial Examples</vt:lpstr>
      <vt:lpstr>Fooling Images /  Adversarial Examples</vt:lpstr>
      <vt:lpstr>Today's agenda</vt:lpstr>
      <vt:lpstr>Feature Inversion</vt:lpstr>
      <vt:lpstr>Feature Inversion</vt:lpstr>
      <vt:lpstr>DeepDream: Amplify existing features</vt:lpstr>
      <vt:lpstr>DeepDream: Amplify existing features</vt:lpstr>
      <vt:lpstr>DeepDream: Amplify existing features</vt:lpstr>
      <vt:lpstr>DeepDream: Amplify existing features</vt:lpstr>
      <vt:lpstr>DeepDream: Amplify existing features</vt:lpstr>
      <vt:lpstr>DeepDream: Amplify existing features</vt:lpstr>
      <vt:lpstr>DeepDream: Amplify existing features</vt:lpstr>
      <vt:lpstr>PowerPoint 演示文稿</vt:lpstr>
      <vt:lpstr>DeepDream: Amplify existing features</vt:lpstr>
      <vt:lpstr>DeepDream: Amplify existing features</vt:lpstr>
      <vt:lpstr>DeepDream: Amplify existing features</vt:lpstr>
      <vt:lpstr>DeepDream: Amplify existing features</vt:lpstr>
      <vt:lpstr>Texture Synthesis</vt:lpstr>
      <vt:lpstr>Texture Synthesis</vt:lpstr>
      <vt:lpstr>Texture Synthesis: Nearest Neighbor</vt:lpstr>
      <vt:lpstr>Neural Texture Synthesis: Gram Matrix</vt:lpstr>
      <vt:lpstr>Neural Texture Synthesis: Gram Matrix</vt:lpstr>
      <vt:lpstr>Neural Texture Synthesis: Gram Matrix</vt:lpstr>
      <vt:lpstr>Neural Texture Synthesis: Gram Matrix</vt:lpstr>
      <vt:lpstr>Neural Texture Synthesis</vt:lpstr>
      <vt:lpstr>Neural Texture Synthesis</vt:lpstr>
      <vt:lpstr>Neural Texture Synthesis</vt:lpstr>
      <vt:lpstr>Neural Texture Synthesis</vt:lpstr>
      <vt:lpstr>Neural Texture Synthesis: Texture = Artwork</vt:lpstr>
      <vt:lpstr>Neural Texture Synthesis: Texture = Artwork</vt:lpstr>
      <vt:lpstr>Neural Style Transfer</vt:lpstr>
      <vt:lpstr>Neural Style Transfer</vt:lpstr>
      <vt:lpstr>Neural Style Transfer</vt:lpstr>
      <vt:lpstr>Neural Style Transfer</vt:lpstr>
      <vt:lpstr>Neural Style Transfer</vt:lpstr>
      <vt:lpstr>Neural Style Transfer</vt:lpstr>
      <vt:lpstr>Neural Style Transfer</vt:lpstr>
      <vt:lpstr>Neural Style Transfer</vt:lpstr>
      <vt:lpstr>Neural Style Transfer: Multiple Style Images</vt:lpstr>
      <vt:lpstr>Neural Style Transfer</vt:lpstr>
      <vt:lpstr>Neural Style Transfer</vt:lpstr>
      <vt:lpstr>Neural Style Transfer</vt:lpstr>
      <vt:lpstr>Neural Style Transfer</vt:lpstr>
      <vt:lpstr>Neural Style Transfer</vt:lpstr>
      <vt:lpstr>Neural Style Transfer</vt:lpstr>
      <vt:lpstr>Fast Style Transfer</vt:lpstr>
      <vt:lpstr>Fast Style Transfer</vt:lpstr>
      <vt:lpstr>Remember Normalization Methods?</vt:lpstr>
      <vt:lpstr>Remember Normalization Methods?</vt:lpstr>
      <vt:lpstr>Fast Style Transfer</vt:lpstr>
      <vt:lpstr>One Network, Many Styles</vt:lpstr>
      <vt:lpstr>One Network, Many Styles</vt:lpstr>
      <vt:lpstr>Summary</vt:lpstr>
      <vt:lpstr>Next time:  Attention and Transformers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Paul Yan</dc:creator>
  <cp:lastModifiedBy>WeiPengxu</cp:lastModifiedBy>
  <cp:revision>452</cp:revision>
  <dcterms:created xsi:type="dcterms:W3CDTF">2018-08-09T08:05:46Z</dcterms:created>
  <dcterms:modified xsi:type="dcterms:W3CDTF">2023-06-07T07:51:48Z</dcterms:modified>
</cp:coreProperties>
</file>